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301" r:id="rId2"/>
    <p:sldId id="274" r:id="rId3"/>
    <p:sldId id="319" r:id="rId4"/>
    <p:sldId id="303" r:id="rId5"/>
    <p:sldId id="302" r:id="rId6"/>
    <p:sldId id="314" r:id="rId7"/>
    <p:sldId id="304" r:id="rId8"/>
    <p:sldId id="305" r:id="rId9"/>
    <p:sldId id="306" r:id="rId10"/>
    <p:sldId id="308" r:id="rId11"/>
    <p:sldId id="307" r:id="rId12"/>
    <p:sldId id="322" r:id="rId13"/>
    <p:sldId id="309" r:id="rId14"/>
    <p:sldId id="272" r:id="rId15"/>
    <p:sldId id="315" r:id="rId16"/>
    <p:sldId id="310" r:id="rId17"/>
    <p:sldId id="311" r:id="rId18"/>
    <p:sldId id="317" r:id="rId19"/>
    <p:sldId id="318" r:id="rId20"/>
    <p:sldId id="293" r:id="rId21"/>
    <p:sldId id="312" r:id="rId22"/>
    <p:sldId id="316" r:id="rId23"/>
    <p:sldId id="294" r:id="rId24"/>
    <p:sldId id="295" r:id="rId25"/>
    <p:sldId id="296" r:id="rId26"/>
    <p:sldId id="262" r:id="rId27"/>
    <p:sldId id="321" r:id="rId28"/>
    <p:sldId id="270" r:id="rId29"/>
    <p:sldId id="324" r:id="rId30"/>
    <p:sldId id="297" r:id="rId31"/>
    <p:sldId id="323" r:id="rId32"/>
    <p:sldId id="277" r:id="rId33"/>
    <p:sldId id="298" r:id="rId34"/>
    <p:sldId id="299" r:id="rId35"/>
    <p:sldId id="280" r:id="rId36"/>
    <p:sldId id="278" r:id="rId37"/>
    <p:sldId id="279" r:id="rId38"/>
    <p:sldId id="313" r:id="rId39"/>
    <p:sldId id="273" r:id="rId40"/>
  </p:sldIdLst>
  <p:sldSz cx="9144000" cy="6858000" type="screen4x3"/>
  <p:notesSz cx="6858000" cy="9144000"/>
  <p:custDataLst>
    <p:tags r:id="rId43"/>
  </p:custDataLst>
  <p:defaultTextStyle>
    <a:defPPr>
      <a:defRPr lang="en-US"/>
    </a:defPPr>
    <a:lvl1pPr algn="ctr" rtl="0" eaLnBrk="0" fontAlgn="base" hangingPunct="0">
      <a:spcBef>
        <a:spcPct val="0"/>
      </a:spcBef>
      <a:spcAft>
        <a:spcPct val="0"/>
      </a:spcAft>
      <a:defRPr kumimoji="1" sz="2800" kern="1200">
        <a:solidFill>
          <a:schemeClr val="bg2"/>
        </a:solidFill>
        <a:latin typeface="Arial" charset="0"/>
        <a:ea typeface="+mn-ea"/>
        <a:cs typeface="+mn-cs"/>
      </a:defRPr>
    </a:lvl1pPr>
    <a:lvl2pPr marL="457200" algn="ctr" rtl="0" eaLnBrk="0" fontAlgn="base" hangingPunct="0">
      <a:spcBef>
        <a:spcPct val="0"/>
      </a:spcBef>
      <a:spcAft>
        <a:spcPct val="0"/>
      </a:spcAft>
      <a:defRPr kumimoji="1" sz="2800" kern="1200">
        <a:solidFill>
          <a:schemeClr val="bg2"/>
        </a:solidFill>
        <a:latin typeface="Arial" charset="0"/>
        <a:ea typeface="+mn-ea"/>
        <a:cs typeface="+mn-cs"/>
      </a:defRPr>
    </a:lvl2pPr>
    <a:lvl3pPr marL="914400" algn="ctr" rtl="0" eaLnBrk="0" fontAlgn="base" hangingPunct="0">
      <a:spcBef>
        <a:spcPct val="0"/>
      </a:spcBef>
      <a:spcAft>
        <a:spcPct val="0"/>
      </a:spcAft>
      <a:defRPr kumimoji="1" sz="2800" kern="1200">
        <a:solidFill>
          <a:schemeClr val="bg2"/>
        </a:solidFill>
        <a:latin typeface="Arial" charset="0"/>
        <a:ea typeface="+mn-ea"/>
        <a:cs typeface="+mn-cs"/>
      </a:defRPr>
    </a:lvl3pPr>
    <a:lvl4pPr marL="1371600" algn="ctr" rtl="0" eaLnBrk="0" fontAlgn="base" hangingPunct="0">
      <a:spcBef>
        <a:spcPct val="0"/>
      </a:spcBef>
      <a:spcAft>
        <a:spcPct val="0"/>
      </a:spcAft>
      <a:defRPr kumimoji="1" sz="2800" kern="1200">
        <a:solidFill>
          <a:schemeClr val="bg2"/>
        </a:solidFill>
        <a:latin typeface="Arial" charset="0"/>
        <a:ea typeface="+mn-ea"/>
        <a:cs typeface="+mn-cs"/>
      </a:defRPr>
    </a:lvl4pPr>
    <a:lvl5pPr marL="1828800" algn="ctr" rtl="0" eaLnBrk="0" fontAlgn="base" hangingPunct="0">
      <a:spcBef>
        <a:spcPct val="0"/>
      </a:spcBef>
      <a:spcAft>
        <a:spcPct val="0"/>
      </a:spcAft>
      <a:defRPr kumimoji="1" sz="2800" kern="1200">
        <a:solidFill>
          <a:schemeClr val="bg2"/>
        </a:solidFill>
        <a:latin typeface="Arial" charset="0"/>
        <a:ea typeface="+mn-ea"/>
        <a:cs typeface="+mn-cs"/>
      </a:defRPr>
    </a:lvl5pPr>
    <a:lvl6pPr marL="2286000" algn="l" defTabSz="914400" rtl="0" eaLnBrk="1" latinLnBrk="0" hangingPunct="1">
      <a:defRPr kumimoji="1" sz="2800" kern="1200">
        <a:solidFill>
          <a:schemeClr val="bg2"/>
        </a:solidFill>
        <a:latin typeface="Arial" charset="0"/>
        <a:ea typeface="+mn-ea"/>
        <a:cs typeface="+mn-cs"/>
      </a:defRPr>
    </a:lvl6pPr>
    <a:lvl7pPr marL="2743200" algn="l" defTabSz="914400" rtl="0" eaLnBrk="1" latinLnBrk="0" hangingPunct="1">
      <a:defRPr kumimoji="1" sz="2800" kern="1200">
        <a:solidFill>
          <a:schemeClr val="bg2"/>
        </a:solidFill>
        <a:latin typeface="Arial" charset="0"/>
        <a:ea typeface="+mn-ea"/>
        <a:cs typeface="+mn-cs"/>
      </a:defRPr>
    </a:lvl7pPr>
    <a:lvl8pPr marL="3200400" algn="l" defTabSz="914400" rtl="0" eaLnBrk="1" latinLnBrk="0" hangingPunct="1">
      <a:defRPr kumimoji="1" sz="2800" kern="1200">
        <a:solidFill>
          <a:schemeClr val="bg2"/>
        </a:solidFill>
        <a:latin typeface="Arial" charset="0"/>
        <a:ea typeface="+mn-ea"/>
        <a:cs typeface="+mn-cs"/>
      </a:defRPr>
    </a:lvl8pPr>
    <a:lvl9pPr marL="3657600" algn="l" defTabSz="914400" rtl="0" eaLnBrk="1" latinLnBrk="0" hangingPunct="1">
      <a:defRPr kumimoji="1" sz="2800" kern="1200">
        <a:solidFill>
          <a:schemeClr val="bg2"/>
        </a:solidFill>
        <a:latin typeface="Arial" charset="0"/>
        <a:ea typeface="+mn-ea"/>
        <a:cs typeface="+mn-cs"/>
      </a:defRPr>
    </a:lvl9pPr>
  </p:defaultTextStyle>
  <p:extLst>
    <p:ext uri="{EFAFB233-063F-42B5-8137-9DF3F51BA10A}">
      <p15:sldGuideLst xmlns:p15="http://schemas.microsoft.com/office/powerpoint/2012/main">
        <p15:guide id="1" orient="horz" pos="212">
          <p15:clr>
            <a:srgbClr val="A4A3A4"/>
          </p15:clr>
        </p15:guide>
        <p15:guide id="2" pos="51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00CCFF"/>
    <a:srgbClr val="33CC33"/>
    <a:srgbClr val="006699"/>
    <a:srgbClr val="669900"/>
    <a:srgbClr val="006600"/>
    <a:srgbClr val="3399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85" autoAdjust="0"/>
    <p:restoredTop sz="94660" autoAdjust="0"/>
  </p:normalViewPr>
  <p:slideViewPr>
    <p:cSldViewPr snapToGrid="0">
      <p:cViewPr varScale="1">
        <p:scale>
          <a:sx n="74" d="100"/>
          <a:sy n="74" d="100"/>
        </p:scale>
        <p:origin x="1218" y="60"/>
      </p:cViewPr>
      <p:guideLst>
        <p:guide orient="horz" pos="212"/>
        <p:guide pos="51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2058"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CE1EF3-5444-496B-82AD-EBFDC9D6F20A}" type="datetimeFigureOut">
              <a:rPr lang="fr-CA" smtClean="0"/>
              <a:pPr/>
              <a:t>2021-07-29</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370C13-D21D-43D1-8011-3738753C1BC1}" type="slidenum">
              <a:rPr lang="fr-CA" smtClean="0"/>
              <a:pPr/>
              <a:t>‹N°›</a:t>
            </a:fld>
            <a:endParaRPr lang="fr-CA"/>
          </a:p>
        </p:txBody>
      </p:sp>
    </p:spTree>
    <p:extLst>
      <p:ext uri="{BB962C8B-B14F-4D97-AF65-F5344CB8AC3E}">
        <p14:creationId xmlns:p14="http://schemas.microsoft.com/office/powerpoint/2010/main" val="388988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kumimoji="0" sz="1200">
                <a:solidFill>
                  <a:schemeClr val="tx1"/>
                </a:solidFill>
                <a:latin typeface="Times New Roman" pitchFamily="18" charset="0"/>
              </a:defRPr>
            </a:lvl1pPr>
          </a:lstStyle>
          <a:p>
            <a:endParaRPr lang="fr-FR" altLang="en-GB"/>
          </a:p>
        </p:txBody>
      </p:sp>
      <p:sp>
        <p:nvSpPr>
          <p:cNvPr id="16387"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kumimoji="0" sz="1200">
                <a:solidFill>
                  <a:schemeClr val="tx1"/>
                </a:solidFill>
                <a:latin typeface="Times New Roman" pitchFamily="18" charset="0"/>
              </a:defRPr>
            </a:lvl1pPr>
          </a:lstStyle>
          <a:p>
            <a:fld id="{BAF473BF-5C36-423B-9C4A-2F93F2AA24CC}" type="datetime1">
              <a:rPr lang="fr-FR" altLang="en-GB"/>
              <a:pPr/>
              <a:t>29/07/2021</a:t>
            </a:fld>
            <a:endParaRPr lang="fr-FR" altLang="en-GB"/>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GB" smtClean="0"/>
              <a:t>Cliquez pour modifier les styles du texte du masque</a:t>
            </a:r>
          </a:p>
          <a:p>
            <a:pPr lvl="1"/>
            <a:r>
              <a:rPr lang="fr-FR" altLang="en-GB" smtClean="0"/>
              <a:t>Deuxième niveau</a:t>
            </a:r>
          </a:p>
          <a:p>
            <a:pPr lvl="2"/>
            <a:r>
              <a:rPr lang="fr-FR" altLang="en-GB" smtClean="0"/>
              <a:t>Troisième niveau</a:t>
            </a:r>
          </a:p>
          <a:p>
            <a:pPr lvl="3"/>
            <a:r>
              <a:rPr lang="fr-FR" altLang="en-GB" smtClean="0"/>
              <a:t>Quatrième niveau</a:t>
            </a:r>
          </a:p>
          <a:p>
            <a:pPr lvl="4"/>
            <a:r>
              <a:rPr lang="fr-FR" altLang="en-GB" smtClean="0"/>
              <a:t>Cinquième niveau</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kumimoji="0" sz="1200">
                <a:solidFill>
                  <a:schemeClr val="tx1"/>
                </a:solidFill>
                <a:latin typeface="Times New Roman" pitchFamily="18" charset="0"/>
              </a:defRPr>
            </a:lvl1pPr>
          </a:lstStyle>
          <a:p>
            <a:endParaRPr lang="fr-FR" altLang="en-GB"/>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kumimoji="0" sz="1200">
                <a:solidFill>
                  <a:schemeClr val="tx1"/>
                </a:solidFill>
                <a:latin typeface="Times New Roman" pitchFamily="18" charset="0"/>
              </a:defRPr>
            </a:lvl1pPr>
          </a:lstStyle>
          <a:p>
            <a:fld id="{74417DE0-919B-4DB4-98AB-4716A71897E1}" type="slidenum">
              <a:rPr lang="fr-FR" altLang="en-GB"/>
              <a:pPr/>
              <a:t>‹N°›</a:t>
            </a:fld>
            <a:endParaRPr lang="fr-FR" altLang="en-GB"/>
          </a:p>
        </p:txBody>
      </p:sp>
    </p:spTree>
    <p:extLst>
      <p:ext uri="{BB962C8B-B14F-4D97-AF65-F5344CB8AC3E}">
        <p14:creationId xmlns:p14="http://schemas.microsoft.com/office/powerpoint/2010/main" val="172941842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3075" name="Arc 3"/>
          <p:cNvSpPr>
            <a:spLocks/>
          </p:cNvSpPr>
          <p:nvPr/>
        </p:nvSpPr>
        <p:spPr bwMode="auto">
          <a:xfrm flipV="1">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CA"/>
          </a:p>
        </p:txBody>
      </p:sp>
      <p:sp>
        <p:nvSpPr>
          <p:cNvPr id="3077" name="Rectangle 5"/>
          <p:cNvSpPr>
            <a:spLocks noGrp="1" noChangeArrowheads="1"/>
          </p:cNvSpPr>
          <p:nvPr>
            <p:ph type="subTitle" sz="quarter" idx="1"/>
          </p:nvPr>
        </p:nvSpPr>
        <p:spPr>
          <a:xfrm>
            <a:off x="4724400" y="4267200"/>
            <a:ext cx="3276600" cy="685800"/>
          </a:xfrm>
          <a:solidFill>
            <a:schemeClr val="accent1"/>
          </a:solidFill>
          <a:ln>
            <a:solidFill>
              <a:srgbClr val="3333FF"/>
            </a:solidFill>
            <a:miter lim="800000"/>
            <a:headEnd/>
            <a:tailEnd/>
          </a:ln>
        </p:spPr>
        <p:txBody>
          <a:bodyPr/>
          <a:lstStyle>
            <a:lvl1pPr marL="0" indent="0" algn="ctr">
              <a:buFont typeface="Monotype Sorts" pitchFamily="2" charset="2"/>
              <a:buNone/>
              <a:defRPr sz="3200">
                <a:solidFill>
                  <a:srgbClr val="003399"/>
                </a:solidFill>
                <a:latin typeface="Times New Roman" pitchFamily="18" charset="0"/>
              </a:defRPr>
            </a:lvl1pPr>
          </a:lstStyle>
          <a:p>
            <a:pPr lvl="0"/>
            <a:r>
              <a:rPr lang="fr-FR" altLang="en-US" noProof="0" smtClean="0"/>
              <a:t>Chapitre 8</a:t>
            </a:r>
          </a:p>
        </p:txBody>
      </p:sp>
      <p:sp>
        <p:nvSpPr>
          <p:cNvPr id="3081" name="AutoShape 9">
            <a:hlinkClick r:id="" action="ppaction://hlinkshowjump?jump=previousslide"/>
          </p:cNvPr>
          <p:cNvSpPr>
            <a:spLocks noChangeArrowheads="1"/>
          </p:cNvSpPr>
          <p:nvPr/>
        </p:nvSpPr>
        <p:spPr bwMode="auto">
          <a:xfrm>
            <a:off x="8502650" y="6554788"/>
            <a:ext cx="193675" cy="227012"/>
          </a:xfrm>
          <a:prstGeom prst="leftArrow">
            <a:avLst>
              <a:gd name="adj1" fmla="val 50000"/>
              <a:gd name="adj2" fmla="val 63796"/>
            </a:avLst>
          </a:prstGeom>
          <a:solidFill>
            <a:schemeClr val="bg1"/>
          </a:solidFill>
          <a:ln w="12700" cap="sq">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CA"/>
          </a:p>
        </p:txBody>
      </p:sp>
      <p:sp>
        <p:nvSpPr>
          <p:cNvPr id="3082" name="AutoShape 10">
            <a:hlinkClick r:id="" action="ppaction://hlinkshowjump?jump=nextslide"/>
          </p:cNvPr>
          <p:cNvSpPr>
            <a:spLocks noChangeArrowheads="1"/>
          </p:cNvSpPr>
          <p:nvPr/>
        </p:nvSpPr>
        <p:spPr bwMode="auto">
          <a:xfrm>
            <a:off x="8731250" y="6556375"/>
            <a:ext cx="193675" cy="227013"/>
          </a:xfrm>
          <a:prstGeom prst="rightArrow">
            <a:avLst>
              <a:gd name="adj1" fmla="val 50000"/>
              <a:gd name="adj2" fmla="val 63806"/>
            </a:avLst>
          </a:prstGeom>
          <a:solidFill>
            <a:schemeClr val="bg1"/>
          </a:solidFill>
          <a:ln w="12700" cap="sq">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endParaRPr kumimoji="0" lang="fr-FR" altLang="en-US" sz="2400">
              <a:solidFill>
                <a:schemeClr val="tx1"/>
              </a:solidFill>
              <a:latin typeface="Times New Roman" pitchFamily="18" charset="0"/>
            </a:endParaRPr>
          </a:p>
        </p:txBody>
      </p:sp>
      <p:sp>
        <p:nvSpPr>
          <p:cNvPr id="3083" name="Rectangle 11"/>
          <p:cNvSpPr>
            <a:spLocks noGrp="1" noChangeArrowheads="1"/>
          </p:cNvSpPr>
          <p:nvPr>
            <p:ph type="dt" sz="quarter" idx="2"/>
          </p:nvPr>
        </p:nvSpPr>
        <p:spPr bwMode="auto">
          <a:xfrm>
            <a:off x="76200" y="5105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kumimoji="0" sz="1400">
                <a:solidFill>
                  <a:schemeClr val="folHlink"/>
                </a:solidFill>
              </a:defRPr>
            </a:lvl1pPr>
          </a:lstStyle>
          <a:p>
            <a:endParaRPr lang="fr-FR" altLang="en-US"/>
          </a:p>
        </p:txBody>
      </p:sp>
      <p:sp>
        <p:nvSpPr>
          <p:cNvPr id="3084" name="Rectangle 12"/>
          <p:cNvSpPr>
            <a:spLocks noGrp="1" noChangeArrowheads="1"/>
          </p:cNvSpPr>
          <p:nvPr>
            <p:ph type="ftr" sz="quarter" idx="3"/>
          </p:nvPr>
        </p:nvSpPr>
        <p:spPr>
          <a:xfrm>
            <a:off x="5611813" y="6016625"/>
            <a:ext cx="3041650" cy="457200"/>
          </a:xfrm>
          <a:solidFill>
            <a:schemeClr val="accent1"/>
          </a:solidFill>
          <a:ln>
            <a:solidFill>
              <a:srgbClr val="00CCFF"/>
            </a:solidFill>
            <a:miter lim="800000"/>
            <a:headEnd/>
            <a:tailEnd/>
          </a:ln>
        </p:spPr>
        <p:txBody>
          <a:bodyPr/>
          <a:lstStyle>
            <a:lvl1pPr>
              <a:defRPr sz="2000">
                <a:solidFill>
                  <a:schemeClr val="bg2"/>
                </a:solidFill>
                <a:latin typeface="Times" pitchFamily="18" charset="0"/>
              </a:defRPr>
            </a:lvl1pPr>
          </a:lstStyle>
          <a:p>
            <a:r>
              <a:rPr lang="fr-FR" altLang="en-US"/>
              <a:t>Guy Collin, 2008</a:t>
            </a:r>
            <a:r>
              <a:rPr lang="en-US" altLang="en-US"/>
              <a:t>-04-09</a:t>
            </a:r>
            <a:endParaRPr lang="fr-FR" altLang="en-US"/>
          </a:p>
        </p:txBody>
      </p:sp>
      <p:sp>
        <p:nvSpPr>
          <p:cNvPr id="3085" name="Rectangle 13"/>
          <p:cNvSpPr>
            <a:spLocks noGrp="1" noChangeArrowheads="1"/>
          </p:cNvSpPr>
          <p:nvPr>
            <p:ph type="sldNum" sz="quarter" idx="4"/>
          </p:nvPr>
        </p:nvSpPr>
        <p:spPr>
          <a:xfrm>
            <a:off x="76200" y="6248400"/>
            <a:ext cx="1905000" cy="457200"/>
          </a:xfrm>
        </p:spPr>
        <p:txBody>
          <a:bodyPr/>
          <a:lstStyle>
            <a:lvl1pPr algn="r">
              <a:defRPr/>
            </a:lvl1pPr>
          </a:lstStyle>
          <a:p>
            <a:fld id="{D2DB5A2A-1F7A-4F44-9E34-00DCA54D5786}" type="slidenum">
              <a:rPr lang="fr-FR" altLang="en-US"/>
              <a:pPr/>
              <a:t>‹N°›</a:t>
            </a:fld>
            <a:endParaRPr lang="fr-FR" altLang="en-US"/>
          </a:p>
        </p:txBody>
      </p:sp>
      <p:pic>
        <p:nvPicPr>
          <p:cNvPr id="3089" name="Picture 17" descr="C:\Users\GCollin\Desktop\Mes dossiers\SiteWebUQAC\Logo354x212.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363" y="842963"/>
            <a:ext cx="2962275" cy="1495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pied de page 3"/>
          <p:cNvSpPr>
            <a:spLocks noGrp="1"/>
          </p:cNvSpPr>
          <p:nvPr>
            <p:ph type="ftr" sz="quarter" idx="10"/>
          </p:nvPr>
        </p:nvSpPr>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5" name="Espace réservé du numéro de diapositive 4"/>
          <p:cNvSpPr>
            <a:spLocks noGrp="1"/>
          </p:cNvSpPr>
          <p:nvPr>
            <p:ph type="sldNum" sz="quarter" idx="11"/>
          </p:nvPr>
        </p:nvSpPr>
        <p:spPr/>
        <p:txBody>
          <a:bodyPr/>
          <a:lstStyle>
            <a:lvl1pPr>
              <a:defRPr/>
            </a:lvl1pPr>
          </a:lstStyle>
          <a:p>
            <a:fld id="{18492360-601D-4499-9438-4B9ED7998F48}" type="slidenum">
              <a:rPr lang="fr-FR" altLang="en-US"/>
              <a:pPr/>
              <a:t>‹N°›</a:t>
            </a:fld>
            <a:endParaRPr lang="fr-FR" altLang="en-US"/>
          </a:p>
        </p:txBody>
      </p:sp>
    </p:spTree>
    <p:extLst>
      <p:ext uri="{BB962C8B-B14F-4D97-AF65-F5344CB8AC3E}">
        <p14:creationId xmlns:p14="http://schemas.microsoft.com/office/powerpoint/2010/main" val="426395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91350" y="304800"/>
            <a:ext cx="1695450" cy="5791200"/>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1905000" y="304800"/>
            <a:ext cx="4933950" cy="5791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pied de page 3"/>
          <p:cNvSpPr>
            <a:spLocks noGrp="1"/>
          </p:cNvSpPr>
          <p:nvPr>
            <p:ph type="ftr" sz="quarter" idx="10"/>
          </p:nvPr>
        </p:nvSpPr>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5" name="Espace réservé du numéro de diapositive 4"/>
          <p:cNvSpPr>
            <a:spLocks noGrp="1"/>
          </p:cNvSpPr>
          <p:nvPr>
            <p:ph type="sldNum" sz="quarter" idx="11"/>
          </p:nvPr>
        </p:nvSpPr>
        <p:spPr/>
        <p:txBody>
          <a:bodyPr/>
          <a:lstStyle>
            <a:lvl1pPr>
              <a:defRPr/>
            </a:lvl1pPr>
          </a:lstStyle>
          <a:p>
            <a:fld id="{BE1E5691-0A8D-4775-BC4A-7170E3B0F390}" type="slidenum">
              <a:rPr lang="fr-FR" altLang="en-US"/>
              <a:pPr/>
              <a:t>‹N°›</a:t>
            </a:fld>
            <a:endParaRPr lang="fr-FR" altLang="en-US"/>
          </a:p>
        </p:txBody>
      </p:sp>
    </p:spTree>
    <p:extLst>
      <p:ext uri="{BB962C8B-B14F-4D97-AF65-F5344CB8AC3E}">
        <p14:creationId xmlns:p14="http://schemas.microsoft.com/office/powerpoint/2010/main" val="1167715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2286000" y="304800"/>
            <a:ext cx="6324600" cy="1066800"/>
          </a:xfrm>
        </p:spPr>
        <p:txBody>
          <a:bodyPr/>
          <a:lstStyle/>
          <a:p>
            <a:r>
              <a:rPr lang="fr-FR" smtClean="0"/>
              <a:t>Modifiez le style du titre</a:t>
            </a:r>
            <a:endParaRPr lang="fr-CA"/>
          </a:p>
        </p:txBody>
      </p:sp>
      <p:sp>
        <p:nvSpPr>
          <p:cNvPr id="3" name="Espace réservé du tableau 2"/>
          <p:cNvSpPr>
            <a:spLocks noGrp="1"/>
          </p:cNvSpPr>
          <p:nvPr>
            <p:ph type="tbl" idx="1"/>
          </p:nvPr>
        </p:nvSpPr>
        <p:spPr>
          <a:xfrm>
            <a:off x="1905000" y="1676400"/>
            <a:ext cx="6781800" cy="4419600"/>
          </a:xfrm>
        </p:spPr>
        <p:txBody>
          <a:bodyPr/>
          <a:lstStyle/>
          <a:p>
            <a:endParaRPr lang="fr-CA"/>
          </a:p>
        </p:txBody>
      </p:sp>
      <p:sp>
        <p:nvSpPr>
          <p:cNvPr id="4" name="Espace réservé du pied de page 3"/>
          <p:cNvSpPr>
            <a:spLocks noGrp="1"/>
          </p:cNvSpPr>
          <p:nvPr>
            <p:ph type="ftr" sz="quarter" idx="10"/>
          </p:nvPr>
        </p:nvSpPr>
        <p:spPr>
          <a:xfrm>
            <a:off x="5834063" y="6172200"/>
            <a:ext cx="3309937" cy="304800"/>
          </a:xfrm>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5" name="Espace réservé du numéro de diapositive 4"/>
          <p:cNvSpPr>
            <a:spLocks noGrp="1"/>
          </p:cNvSpPr>
          <p:nvPr>
            <p:ph type="sldNum" sz="quarter" idx="11"/>
          </p:nvPr>
        </p:nvSpPr>
        <p:spPr>
          <a:xfrm>
            <a:off x="838200" y="6400800"/>
            <a:ext cx="1219200" cy="457200"/>
          </a:xfrm>
        </p:spPr>
        <p:txBody>
          <a:bodyPr/>
          <a:lstStyle>
            <a:lvl1pPr>
              <a:defRPr/>
            </a:lvl1pPr>
          </a:lstStyle>
          <a:p>
            <a:fld id="{DAFA7A8B-CD9A-4942-B14F-C879BF59C193}" type="slidenum">
              <a:rPr lang="fr-FR" altLang="en-US"/>
              <a:pPr/>
              <a:t>‹N°›</a:t>
            </a:fld>
            <a:endParaRPr lang="fr-FR" altLang="en-US"/>
          </a:p>
        </p:txBody>
      </p:sp>
      <p:sp>
        <p:nvSpPr>
          <p:cNvPr id="6" name="Rectangle 5"/>
          <p:cNvSpPr/>
          <p:nvPr userDrawn="1"/>
        </p:nvSpPr>
        <p:spPr bwMode="auto">
          <a:xfrm>
            <a:off x="742661" y="6311776"/>
            <a:ext cx="1613477" cy="432048"/>
          </a:xfrm>
          <a:prstGeom prst="rect">
            <a:avLst/>
          </a:prstGeom>
          <a:solidFill>
            <a:schemeClr val="bg1"/>
          </a:solidFill>
          <a:ln w="952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eaLnBrk="0" fontAlgn="base" hangingPunct="0">
              <a:spcBef>
                <a:spcPct val="0"/>
              </a:spcBef>
              <a:spcAft>
                <a:spcPct val="0"/>
              </a:spcAft>
              <a:defRPr kumimoji="1" sz="2800" kern="1200">
                <a:solidFill>
                  <a:schemeClr val="bg2"/>
                </a:solidFill>
                <a:latin typeface="Arial" charset="0"/>
                <a:ea typeface="+mn-ea"/>
                <a:cs typeface="+mn-cs"/>
              </a:defRPr>
            </a:lvl1pPr>
            <a:lvl2pPr marL="457200" algn="l" rtl="0" eaLnBrk="0" fontAlgn="base" hangingPunct="0">
              <a:spcBef>
                <a:spcPct val="0"/>
              </a:spcBef>
              <a:spcAft>
                <a:spcPct val="0"/>
              </a:spcAft>
              <a:defRPr kumimoji="1" sz="2800" kern="1200">
                <a:solidFill>
                  <a:schemeClr val="bg2"/>
                </a:solidFill>
                <a:latin typeface="Arial" charset="0"/>
                <a:ea typeface="+mn-ea"/>
                <a:cs typeface="+mn-cs"/>
              </a:defRPr>
            </a:lvl2pPr>
            <a:lvl3pPr marL="914400" algn="l" rtl="0" eaLnBrk="0" fontAlgn="base" hangingPunct="0">
              <a:spcBef>
                <a:spcPct val="0"/>
              </a:spcBef>
              <a:spcAft>
                <a:spcPct val="0"/>
              </a:spcAft>
              <a:defRPr kumimoji="1" sz="2800" kern="1200">
                <a:solidFill>
                  <a:schemeClr val="bg2"/>
                </a:solidFill>
                <a:latin typeface="Arial" charset="0"/>
                <a:ea typeface="+mn-ea"/>
                <a:cs typeface="+mn-cs"/>
              </a:defRPr>
            </a:lvl3pPr>
            <a:lvl4pPr marL="1371600" algn="l" rtl="0" eaLnBrk="0" fontAlgn="base" hangingPunct="0">
              <a:spcBef>
                <a:spcPct val="0"/>
              </a:spcBef>
              <a:spcAft>
                <a:spcPct val="0"/>
              </a:spcAft>
              <a:defRPr kumimoji="1" sz="2800" kern="1200">
                <a:solidFill>
                  <a:schemeClr val="bg2"/>
                </a:solidFill>
                <a:latin typeface="Arial" charset="0"/>
                <a:ea typeface="+mn-ea"/>
                <a:cs typeface="+mn-cs"/>
              </a:defRPr>
            </a:lvl4pPr>
            <a:lvl5pPr marL="1828800" algn="l" rtl="0" eaLnBrk="0" fontAlgn="base" hangingPunct="0">
              <a:spcBef>
                <a:spcPct val="0"/>
              </a:spcBef>
              <a:spcAft>
                <a:spcPct val="0"/>
              </a:spcAft>
              <a:defRPr kumimoji="1" sz="2800" kern="1200">
                <a:solidFill>
                  <a:schemeClr val="bg2"/>
                </a:solidFill>
                <a:latin typeface="Arial" charset="0"/>
                <a:ea typeface="+mn-ea"/>
                <a:cs typeface="+mn-cs"/>
              </a:defRPr>
            </a:lvl5pPr>
            <a:lvl6pPr marL="2286000" algn="l" defTabSz="914400" rtl="0" eaLnBrk="1" latinLnBrk="0" hangingPunct="1">
              <a:defRPr kumimoji="1" sz="2800" kern="1200">
                <a:solidFill>
                  <a:schemeClr val="bg2"/>
                </a:solidFill>
                <a:latin typeface="Arial" charset="0"/>
                <a:ea typeface="+mn-ea"/>
                <a:cs typeface="+mn-cs"/>
              </a:defRPr>
            </a:lvl6pPr>
            <a:lvl7pPr marL="2743200" algn="l" defTabSz="914400" rtl="0" eaLnBrk="1" latinLnBrk="0" hangingPunct="1">
              <a:defRPr kumimoji="1" sz="2800" kern="1200">
                <a:solidFill>
                  <a:schemeClr val="bg2"/>
                </a:solidFill>
                <a:latin typeface="Arial" charset="0"/>
                <a:ea typeface="+mn-ea"/>
                <a:cs typeface="+mn-cs"/>
              </a:defRPr>
            </a:lvl7pPr>
            <a:lvl8pPr marL="3200400" algn="l" defTabSz="914400" rtl="0" eaLnBrk="1" latinLnBrk="0" hangingPunct="1">
              <a:defRPr kumimoji="1" sz="2800" kern="1200">
                <a:solidFill>
                  <a:schemeClr val="bg2"/>
                </a:solidFill>
                <a:latin typeface="Arial" charset="0"/>
                <a:ea typeface="+mn-ea"/>
                <a:cs typeface="+mn-cs"/>
              </a:defRPr>
            </a:lvl8pPr>
            <a:lvl9pPr marL="3657600" algn="l" defTabSz="914400" rtl="0" eaLnBrk="1" latinLnBrk="0" hangingPunct="1">
              <a:defRPr kumimoji="1" sz="2800" kern="1200">
                <a:solidFill>
                  <a:schemeClr val="bg2"/>
                </a:solidFill>
                <a:latin typeface="Arial"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1" lang="fr-CA" sz="2400" b="0" i="0" u="none" strike="noStrike" cap="none" normalizeH="0" baseline="0" smtClean="0">
              <a:ln>
                <a:noFill/>
              </a:ln>
              <a:solidFill>
                <a:schemeClr val="tx1"/>
              </a:solidFill>
              <a:effectLst/>
              <a:latin typeface="Times New Roman" pitchFamily="18" charset="0"/>
            </a:endParaRPr>
          </a:p>
        </p:txBody>
      </p:sp>
      <p:pic>
        <p:nvPicPr>
          <p:cNvPr id="86018" name="Picture 2" descr="C:\Users\GCollin\Desktop\Mes dossiers\SiteWebUQAC\Logo_petit_forma.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57900"/>
            <a:ext cx="1533525"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032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re et contenu sur texte">
    <p:spTree>
      <p:nvGrpSpPr>
        <p:cNvPr id="1" name=""/>
        <p:cNvGrpSpPr/>
        <p:nvPr/>
      </p:nvGrpSpPr>
      <p:grpSpPr>
        <a:xfrm>
          <a:off x="0" y="0"/>
          <a:ext cx="0" cy="0"/>
          <a:chOff x="0" y="0"/>
          <a:chExt cx="0" cy="0"/>
        </a:xfrm>
      </p:grpSpPr>
      <p:sp>
        <p:nvSpPr>
          <p:cNvPr id="2" name="Titre 1"/>
          <p:cNvSpPr>
            <a:spLocks noGrp="1"/>
          </p:cNvSpPr>
          <p:nvPr>
            <p:ph type="title"/>
          </p:nvPr>
        </p:nvSpPr>
        <p:spPr>
          <a:xfrm>
            <a:off x="2286000" y="304800"/>
            <a:ext cx="6324600" cy="1066800"/>
          </a:xfrm>
        </p:spPr>
        <p:txBody>
          <a:bodyPr/>
          <a:lstStyle/>
          <a:p>
            <a:r>
              <a:rPr lang="fr-FR" smtClean="0"/>
              <a:t>Modifiez le style du titre</a:t>
            </a:r>
            <a:endParaRPr lang="fr-CA"/>
          </a:p>
        </p:txBody>
      </p:sp>
      <p:sp>
        <p:nvSpPr>
          <p:cNvPr id="3" name="Espace réservé du contenu 2"/>
          <p:cNvSpPr>
            <a:spLocks noGrp="1"/>
          </p:cNvSpPr>
          <p:nvPr>
            <p:ph sz="half" idx="1"/>
          </p:nvPr>
        </p:nvSpPr>
        <p:spPr>
          <a:xfrm>
            <a:off x="1905000" y="1676400"/>
            <a:ext cx="6781800" cy="21336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1905000" y="3962400"/>
            <a:ext cx="6781800" cy="21336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pied de page 4"/>
          <p:cNvSpPr>
            <a:spLocks noGrp="1"/>
          </p:cNvSpPr>
          <p:nvPr>
            <p:ph type="ftr" sz="quarter" idx="10"/>
          </p:nvPr>
        </p:nvSpPr>
        <p:spPr>
          <a:xfrm>
            <a:off x="5834063" y="6172200"/>
            <a:ext cx="3309937" cy="304800"/>
          </a:xfrm>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6" name="Espace réservé du numéro de diapositive 5"/>
          <p:cNvSpPr>
            <a:spLocks noGrp="1"/>
          </p:cNvSpPr>
          <p:nvPr>
            <p:ph type="sldNum" sz="quarter" idx="11"/>
          </p:nvPr>
        </p:nvSpPr>
        <p:spPr>
          <a:xfrm>
            <a:off x="838200" y="6400800"/>
            <a:ext cx="1219200" cy="457200"/>
          </a:xfrm>
        </p:spPr>
        <p:txBody>
          <a:bodyPr/>
          <a:lstStyle>
            <a:lvl1pPr>
              <a:defRPr/>
            </a:lvl1pPr>
          </a:lstStyle>
          <a:p>
            <a:fld id="{08658E99-1080-4A00-A6C1-2AFF6D1E150B}" type="slidenum">
              <a:rPr lang="fr-FR" altLang="en-US"/>
              <a:pPr/>
              <a:t>‹N°›</a:t>
            </a:fld>
            <a:endParaRPr lang="fr-FR" altLang="en-US"/>
          </a:p>
        </p:txBody>
      </p:sp>
      <p:sp>
        <p:nvSpPr>
          <p:cNvPr id="7" name="Rectangle 6"/>
          <p:cNvSpPr/>
          <p:nvPr userDrawn="1"/>
        </p:nvSpPr>
        <p:spPr bwMode="auto">
          <a:xfrm>
            <a:off x="742661" y="6311776"/>
            <a:ext cx="1613477" cy="432048"/>
          </a:xfrm>
          <a:prstGeom prst="rect">
            <a:avLst/>
          </a:prstGeom>
          <a:solidFill>
            <a:schemeClr val="bg1"/>
          </a:solidFill>
          <a:ln w="952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eaLnBrk="0" fontAlgn="base" hangingPunct="0">
              <a:spcBef>
                <a:spcPct val="0"/>
              </a:spcBef>
              <a:spcAft>
                <a:spcPct val="0"/>
              </a:spcAft>
              <a:defRPr kumimoji="1" sz="2800" kern="1200">
                <a:solidFill>
                  <a:schemeClr val="bg2"/>
                </a:solidFill>
                <a:latin typeface="Arial" charset="0"/>
                <a:ea typeface="+mn-ea"/>
                <a:cs typeface="+mn-cs"/>
              </a:defRPr>
            </a:lvl1pPr>
            <a:lvl2pPr marL="457200" algn="l" rtl="0" eaLnBrk="0" fontAlgn="base" hangingPunct="0">
              <a:spcBef>
                <a:spcPct val="0"/>
              </a:spcBef>
              <a:spcAft>
                <a:spcPct val="0"/>
              </a:spcAft>
              <a:defRPr kumimoji="1" sz="2800" kern="1200">
                <a:solidFill>
                  <a:schemeClr val="bg2"/>
                </a:solidFill>
                <a:latin typeface="Arial" charset="0"/>
                <a:ea typeface="+mn-ea"/>
                <a:cs typeface="+mn-cs"/>
              </a:defRPr>
            </a:lvl2pPr>
            <a:lvl3pPr marL="914400" algn="l" rtl="0" eaLnBrk="0" fontAlgn="base" hangingPunct="0">
              <a:spcBef>
                <a:spcPct val="0"/>
              </a:spcBef>
              <a:spcAft>
                <a:spcPct val="0"/>
              </a:spcAft>
              <a:defRPr kumimoji="1" sz="2800" kern="1200">
                <a:solidFill>
                  <a:schemeClr val="bg2"/>
                </a:solidFill>
                <a:latin typeface="Arial" charset="0"/>
                <a:ea typeface="+mn-ea"/>
                <a:cs typeface="+mn-cs"/>
              </a:defRPr>
            </a:lvl3pPr>
            <a:lvl4pPr marL="1371600" algn="l" rtl="0" eaLnBrk="0" fontAlgn="base" hangingPunct="0">
              <a:spcBef>
                <a:spcPct val="0"/>
              </a:spcBef>
              <a:spcAft>
                <a:spcPct val="0"/>
              </a:spcAft>
              <a:defRPr kumimoji="1" sz="2800" kern="1200">
                <a:solidFill>
                  <a:schemeClr val="bg2"/>
                </a:solidFill>
                <a:latin typeface="Arial" charset="0"/>
                <a:ea typeface="+mn-ea"/>
                <a:cs typeface="+mn-cs"/>
              </a:defRPr>
            </a:lvl4pPr>
            <a:lvl5pPr marL="1828800" algn="l" rtl="0" eaLnBrk="0" fontAlgn="base" hangingPunct="0">
              <a:spcBef>
                <a:spcPct val="0"/>
              </a:spcBef>
              <a:spcAft>
                <a:spcPct val="0"/>
              </a:spcAft>
              <a:defRPr kumimoji="1" sz="2800" kern="1200">
                <a:solidFill>
                  <a:schemeClr val="bg2"/>
                </a:solidFill>
                <a:latin typeface="Arial" charset="0"/>
                <a:ea typeface="+mn-ea"/>
                <a:cs typeface="+mn-cs"/>
              </a:defRPr>
            </a:lvl5pPr>
            <a:lvl6pPr marL="2286000" algn="l" defTabSz="914400" rtl="0" eaLnBrk="1" latinLnBrk="0" hangingPunct="1">
              <a:defRPr kumimoji="1" sz="2800" kern="1200">
                <a:solidFill>
                  <a:schemeClr val="bg2"/>
                </a:solidFill>
                <a:latin typeface="Arial" charset="0"/>
                <a:ea typeface="+mn-ea"/>
                <a:cs typeface="+mn-cs"/>
              </a:defRPr>
            </a:lvl6pPr>
            <a:lvl7pPr marL="2743200" algn="l" defTabSz="914400" rtl="0" eaLnBrk="1" latinLnBrk="0" hangingPunct="1">
              <a:defRPr kumimoji="1" sz="2800" kern="1200">
                <a:solidFill>
                  <a:schemeClr val="bg2"/>
                </a:solidFill>
                <a:latin typeface="Arial" charset="0"/>
                <a:ea typeface="+mn-ea"/>
                <a:cs typeface="+mn-cs"/>
              </a:defRPr>
            </a:lvl7pPr>
            <a:lvl8pPr marL="3200400" algn="l" defTabSz="914400" rtl="0" eaLnBrk="1" latinLnBrk="0" hangingPunct="1">
              <a:defRPr kumimoji="1" sz="2800" kern="1200">
                <a:solidFill>
                  <a:schemeClr val="bg2"/>
                </a:solidFill>
                <a:latin typeface="Arial" charset="0"/>
                <a:ea typeface="+mn-ea"/>
                <a:cs typeface="+mn-cs"/>
              </a:defRPr>
            </a:lvl8pPr>
            <a:lvl9pPr marL="3657600" algn="l" defTabSz="914400" rtl="0" eaLnBrk="1" latinLnBrk="0" hangingPunct="1">
              <a:defRPr kumimoji="1" sz="2800" kern="1200">
                <a:solidFill>
                  <a:schemeClr val="bg2"/>
                </a:solidFill>
                <a:latin typeface="Arial"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1" lang="fr-CA" sz="2400" b="0" i="0" u="none" strike="noStrike" cap="none" normalizeH="0" baseline="0" smtClean="0">
              <a:ln>
                <a:noFill/>
              </a:ln>
              <a:solidFill>
                <a:schemeClr val="tx1"/>
              </a:solidFill>
              <a:effectLst/>
              <a:latin typeface="Times New Roman" pitchFamily="18" charset="0"/>
            </a:endParaRPr>
          </a:p>
        </p:txBody>
      </p:sp>
      <p:pic>
        <p:nvPicPr>
          <p:cNvPr id="87042" name="Picture 2" descr="C:\Users\GCollin\Desktop\Mes dossiers\SiteWebUQAC\Logo_petit_forma.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73" y="5886450"/>
            <a:ext cx="1533525"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28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pied de page 3"/>
          <p:cNvSpPr>
            <a:spLocks noGrp="1"/>
          </p:cNvSpPr>
          <p:nvPr>
            <p:ph type="ftr" sz="quarter" idx="10"/>
          </p:nvPr>
        </p:nvSpPr>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5" name="Rectangle 4"/>
          <p:cNvSpPr/>
          <p:nvPr userDrawn="1"/>
        </p:nvSpPr>
        <p:spPr bwMode="auto">
          <a:xfrm>
            <a:off x="742661" y="6311776"/>
            <a:ext cx="1613477" cy="432048"/>
          </a:xfrm>
          <a:prstGeom prst="rect">
            <a:avLst/>
          </a:prstGeom>
          <a:solidFill>
            <a:schemeClr val="bg1"/>
          </a:solidFill>
          <a:ln w="952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eaLnBrk="0" fontAlgn="base" hangingPunct="0">
              <a:spcBef>
                <a:spcPct val="0"/>
              </a:spcBef>
              <a:spcAft>
                <a:spcPct val="0"/>
              </a:spcAft>
              <a:defRPr kumimoji="1" sz="2800" kern="1200">
                <a:solidFill>
                  <a:schemeClr val="bg2"/>
                </a:solidFill>
                <a:latin typeface="Arial" charset="0"/>
                <a:ea typeface="+mn-ea"/>
                <a:cs typeface="+mn-cs"/>
              </a:defRPr>
            </a:lvl1pPr>
            <a:lvl2pPr marL="457200" algn="l" rtl="0" eaLnBrk="0" fontAlgn="base" hangingPunct="0">
              <a:spcBef>
                <a:spcPct val="0"/>
              </a:spcBef>
              <a:spcAft>
                <a:spcPct val="0"/>
              </a:spcAft>
              <a:defRPr kumimoji="1" sz="2800" kern="1200">
                <a:solidFill>
                  <a:schemeClr val="bg2"/>
                </a:solidFill>
                <a:latin typeface="Arial" charset="0"/>
                <a:ea typeface="+mn-ea"/>
                <a:cs typeface="+mn-cs"/>
              </a:defRPr>
            </a:lvl2pPr>
            <a:lvl3pPr marL="914400" algn="l" rtl="0" eaLnBrk="0" fontAlgn="base" hangingPunct="0">
              <a:spcBef>
                <a:spcPct val="0"/>
              </a:spcBef>
              <a:spcAft>
                <a:spcPct val="0"/>
              </a:spcAft>
              <a:defRPr kumimoji="1" sz="2800" kern="1200">
                <a:solidFill>
                  <a:schemeClr val="bg2"/>
                </a:solidFill>
                <a:latin typeface="Arial" charset="0"/>
                <a:ea typeface="+mn-ea"/>
                <a:cs typeface="+mn-cs"/>
              </a:defRPr>
            </a:lvl3pPr>
            <a:lvl4pPr marL="1371600" algn="l" rtl="0" eaLnBrk="0" fontAlgn="base" hangingPunct="0">
              <a:spcBef>
                <a:spcPct val="0"/>
              </a:spcBef>
              <a:spcAft>
                <a:spcPct val="0"/>
              </a:spcAft>
              <a:defRPr kumimoji="1" sz="2800" kern="1200">
                <a:solidFill>
                  <a:schemeClr val="bg2"/>
                </a:solidFill>
                <a:latin typeface="Arial" charset="0"/>
                <a:ea typeface="+mn-ea"/>
                <a:cs typeface="+mn-cs"/>
              </a:defRPr>
            </a:lvl4pPr>
            <a:lvl5pPr marL="1828800" algn="l" rtl="0" eaLnBrk="0" fontAlgn="base" hangingPunct="0">
              <a:spcBef>
                <a:spcPct val="0"/>
              </a:spcBef>
              <a:spcAft>
                <a:spcPct val="0"/>
              </a:spcAft>
              <a:defRPr kumimoji="1" sz="2800" kern="1200">
                <a:solidFill>
                  <a:schemeClr val="bg2"/>
                </a:solidFill>
                <a:latin typeface="Arial" charset="0"/>
                <a:ea typeface="+mn-ea"/>
                <a:cs typeface="+mn-cs"/>
              </a:defRPr>
            </a:lvl5pPr>
            <a:lvl6pPr marL="2286000" algn="l" defTabSz="914400" rtl="0" eaLnBrk="1" latinLnBrk="0" hangingPunct="1">
              <a:defRPr kumimoji="1" sz="2800" kern="1200">
                <a:solidFill>
                  <a:schemeClr val="bg2"/>
                </a:solidFill>
                <a:latin typeface="Arial" charset="0"/>
                <a:ea typeface="+mn-ea"/>
                <a:cs typeface="+mn-cs"/>
              </a:defRPr>
            </a:lvl6pPr>
            <a:lvl7pPr marL="2743200" algn="l" defTabSz="914400" rtl="0" eaLnBrk="1" latinLnBrk="0" hangingPunct="1">
              <a:defRPr kumimoji="1" sz="2800" kern="1200">
                <a:solidFill>
                  <a:schemeClr val="bg2"/>
                </a:solidFill>
                <a:latin typeface="Arial" charset="0"/>
                <a:ea typeface="+mn-ea"/>
                <a:cs typeface="+mn-cs"/>
              </a:defRPr>
            </a:lvl7pPr>
            <a:lvl8pPr marL="3200400" algn="l" defTabSz="914400" rtl="0" eaLnBrk="1" latinLnBrk="0" hangingPunct="1">
              <a:defRPr kumimoji="1" sz="2800" kern="1200">
                <a:solidFill>
                  <a:schemeClr val="bg2"/>
                </a:solidFill>
                <a:latin typeface="Arial" charset="0"/>
                <a:ea typeface="+mn-ea"/>
                <a:cs typeface="+mn-cs"/>
              </a:defRPr>
            </a:lvl8pPr>
            <a:lvl9pPr marL="3657600" algn="l" defTabSz="914400" rtl="0" eaLnBrk="1" latinLnBrk="0" hangingPunct="1">
              <a:defRPr kumimoji="1" sz="2800" kern="1200">
                <a:solidFill>
                  <a:schemeClr val="bg2"/>
                </a:solidFill>
                <a:latin typeface="Arial"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1" lang="fr-CA" sz="2400" b="0" i="0" u="none" strike="noStrike" cap="none" normalizeH="0" baseline="0" smtClean="0">
              <a:ln>
                <a:noFill/>
              </a:ln>
              <a:solidFill>
                <a:schemeClr val="tx1"/>
              </a:solidFill>
              <a:effectLst/>
              <a:latin typeface="Times New Roman" pitchFamily="18" charset="0"/>
            </a:endParaRPr>
          </a:p>
        </p:txBody>
      </p:sp>
      <p:pic>
        <p:nvPicPr>
          <p:cNvPr id="82946" name="Picture 2" descr="C:\Users\GCollin\Desktop\Mes dossiers\SiteWebUQAC\Logo_petit_forma.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57900"/>
            <a:ext cx="1533525"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21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u pied de page 3"/>
          <p:cNvSpPr>
            <a:spLocks noGrp="1"/>
          </p:cNvSpPr>
          <p:nvPr>
            <p:ph type="ftr" sz="quarter" idx="10"/>
          </p:nvPr>
        </p:nvSpPr>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5" name="Espace réservé du numéro de diapositive 4"/>
          <p:cNvSpPr>
            <a:spLocks noGrp="1"/>
          </p:cNvSpPr>
          <p:nvPr>
            <p:ph type="sldNum" sz="quarter" idx="11"/>
          </p:nvPr>
        </p:nvSpPr>
        <p:spPr/>
        <p:txBody>
          <a:bodyPr/>
          <a:lstStyle>
            <a:lvl1pPr>
              <a:defRPr/>
            </a:lvl1pPr>
          </a:lstStyle>
          <a:p>
            <a:fld id="{919A4720-2D77-4521-AA51-D26D05C9B97A}" type="slidenum">
              <a:rPr lang="fr-FR" altLang="en-US"/>
              <a:pPr/>
              <a:t>‹N°›</a:t>
            </a:fld>
            <a:endParaRPr lang="fr-FR" altLang="en-US"/>
          </a:p>
        </p:txBody>
      </p:sp>
    </p:spTree>
    <p:extLst>
      <p:ext uri="{BB962C8B-B14F-4D97-AF65-F5344CB8AC3E}">
        <p14:creationId xmlns:p14="http://schemas.microsoft.com/office/powerpoint/2010/main" val="954419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1905000" y="1676400"/>
            <a:ext cx="33147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5372100" y="1676400"/>
            <a:ext cx="33147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pied de page 4"/>
          <p:cNvSpPr>
            <a:spLocks noGrp="1"/>
          </p:cNvSpPr>
          <p:nvPr>
            <p:ph type="ftr" sz="quarter" idx="10"/>
          </p:nvPr>
        </p:nvSpPr>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6" name="Espace réservé du numéro de diapositive 5"/>
          <p:cNvSpPr>
            <a:spLocks noGrp="1"/>
          </p:cNvSpPr>
          <p:nvPr>
            <p:ph type="sldNum" sz="quarter" idx="11"/>
          </p:nvPr>
        </p:nvSpPr>
        <p:spPr/>
        <p:txBody>
          <a:bodyPr/>
          <a:lstStyle>
            <a:lvl1pPr>
              <a:defRPr/>
            </a:lvl1pPr>
          </a:lstStyle>
          <a:p>
            <a:fld id="{BDAF097F-05C5-4B04-AB0E-33AB32E3719D}" type="slidenum">
              <a:rPr lang="fr-FR" altLang="en-US"/>
              <a:pPr/>
              <a:t>‹N°›</a:t>
            </a:fld>
            <a:endParaRPr lang="fr-FR" altLang="en-US"/>
          </a:p>
        </p:txBody>
      </p:sp>
    </p:spTree>
    <p:extLst>
      <p:ext uri="{BB962C8B-B14F-4D97-AF65-F5344CB8AC3E}">
        <p14:creationId xmlns:p14="http://schemas.microsoft.com/office/powerpoint/2010/main" val="254080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u pied de page 6"/>
          <p:cNvSpPr>
            <a:spLocks noGrp="1"/>
          </p:cNvSpPr>
          <p:nvPr>
            <p:ph type="ftr" sz="quarter" idx="10"/>
          </p:nvPr>
        </p:nvSpPr>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8" name="Espace réservé du numéro de diapositive 7"/>
          <p:cNvSpPr>
            <a:spLocks noGrp="1"/>
          </p:cNvSpPr>
          <p:nvPr>
            <p:ph type="sldNum" sz="quarter" idx="11"/>
          </p:nvPr>
        </p:nvSpPr>
        <p:spPr/>
        <p:txBody>
          <a:bodyPr/>
          <a:lstStyle>
            <a:lvl1pPr>
              <a:defRPr/>
            </a:lvl1pPr>
          </a:lstStyle>
          <a:p>
            <a:fld id="{676794A3-0892-46E8-B3D3-E1742BC17F1E}" type="slidenum">
              <a:rPr lang="fr-FR" altLang="en-US"/>
              <a:pPr/>
              <a:t>‹N°›</a:t>
            </a:fld>
            <a:endParaRPr lang="fr-FR" altLang="en-US"/>
          </a:p>
        </p:txBody>
      </p:sp>
    </p:spTree>
    <p:extLst>
      <p:ext uri="{BB962C8B-B14F-4D97-AF65-F5344CB8AC3E}">
        <p14:creationId xmlns:p14="http://schemas.microsoft.com/office/powerpoint/2010/main" val="295894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pied de page 2"/>
          <p:cNvSpPr>
            <a:spLocks noGrp="1"/>
          </p:cNvSpPr>
          <p:nvPr>
            <p:ph type="ftr" sz="quarter" idx="10"/>
          </p:nvPr>
        </p:nvSpPr>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4" name="Espace réservé du numéro de diapositive 3"/>
          <p:cNvSpPr>
            <a:spLocks noGrp="1"/>
          </p:cNvSpPr>
          <p:nvPr>
            <p:ph type="sldNum" sz="quarter" idx="11"/>
          </p:nvPr>
        </p:nvSpPr>
        <p:spPr/>
        <p:txBody>
          <a:bodyPr/>
          <a:lstStyle>
            <a:lvl1pPr>
              <a:defRPr/>
            </a:lvl1pPr>
          </a:lstStyle>
          <a:p>
            <a:fld id="{4F84A848-ABE4-4855-B811-3CB5EF3862E4}" type="slidenum">
              <a:rPr lang="fr-FR" altLang="en-US"/>
              <a:pPr/>
              <a:t>‹N°›</a:t>
            </a:fld>
            <a:endParaRPr lang="fr-FR" altLang="en-US"/>
          </a:p>
        </p:txBody>
      </p:sp>
      <p:sp>
        <p:nvSpPr>
          <p:cNvPr id="5" name="Rectangle 4"/>
          <p:cNvSpPr/>
          <p:nvPr userDrawn="1"/>
        </p:nvSpPr>
        <p:spPr bwMode="auto">
          <a:xfrm>
            <a:off x="742661" y="6311776"/>
            <a:ext cx="1613477" cy="432048"/>
          </a:xfrm>
          <a:prstGeom prst="rect">
            <a:avLst/>
          </a:prstGeom>
          <a:solidFill>
            <a:schemeClr val="bg1"/>
          </a:solidFill>
          <a:ln w="952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eaLnBrk="0" fontAlgn="base" hangingPunct="0">
              <a:spcBef>
                <a:spcPct val="0"/>
              </a:spcBef>
              <a:spcAft>
                <a:spcPct val="0"/>
              </a:spcAft>
              <a:defRPr kumimoji="1" sz="2800" kern="1200">
                <a:solidFill>
                  <a:schemeClr val="bg2"/>
                </a:solidFill>
                <a:latin typeface="Arial" charset="0"/>
                <a:ea typeface="+mn-ea"/>
                <a:cs typeface="+mn-cs"/>
              </a:defRPr>
            </a:lvl1pPr>
            <a:lvl2pPr marL="457200" algn="l" rtl="0" eaLnBrk="0" fontAlgn="base" hangingPunct="0">
              <a:spcBef>
                <a:spcPct val="0"/>
              </a:spcBef>
              <a:spcAft>
                <a:spcPct val="0"/>
              </a:spcAft>
              <a:defRPr kumimoji="1" sz="2800" kern="1200">
                <a:solidFill>
                  <a:schemeClr val="bg2"/>
                </a:solidFill>
                <a:latin typeface="Arial" charset="0"/>
                <a:ea typeface="+mn-ea"/>
                <a:cs typeface="+mn-cs"/>
              </a:defRPr>
            </a:lvl2pPr>
            <a:lvl3pPr marL="914400" algn="l" rtl="0" eaLnBrk="0" fontAlgn="base" hangingPunct="0">
              <a:spcBef>
                <a:spcPct val="0"/>
              </a:spcBef>
              <a:spcAft>
                <a:spcPct val="0"/>
              </a:spcAft>
              <a:defRPr kumimoji="1" sz="2800" kern="1200">
                <a:solidFill>
                  <a:schemeClr val="bg2"/>
                </a:solidFill>
                <a:latin typeface="Arial" charset="0"/>
                <a:ea typeface="+mn-ea"/>
                <a:cs typeface="+mn-cs"/>
              </a:defRPr>
            </a:lvl3pPr>
            <a:lvl4pPr marL="1371600" algn="l" rtl="0" eaLnBrk="0" fontAlgn="base" hangingPunct="0">
              <a:spcBef>
                <a:spcPct val="0"/>
              </a:spcBef>
              <a:spcAft>
                <a:spcPct val="0"/>
              </a:spcAft>
              <a:defRPr kumimoji="1" sz="2800" kern="1200">
                <a:solidFill>
                  <a:schemeClr val="bg2"/>
                </a:solidFill>
                <a:latin typeface="Arial" charset="0"/>
                <a:ea typeface="+mn-ea"/>
                <a:cs typeface="+mn-cs"/>
              </a:defRPr>
            </a:lvl4pPr>
            <a:lvl5pPr marL="1828800" algn="l" rtl="0" eaLnBrk="0" fontAlgn="base" hangingPunct="0">
              <a:spcBef>
                <a:spcPct val="0"/>
              </a:spcBef>
              <a:spcAft>
                <a:spcPct val="0"/>
              </a:spcAft>
              <a:defRPr kumimoji="1" sz="2800" kern="1200">
                <a:solidFill>
                  <a:schemeClr val="bg2"/>
                </a:solidFill>
                <a:latin typeface="Arial" charset="0"/>
                <a:ea typeface="+mn-ea"/>
                <a:cs typeface="+mn-cs"/>
              </a:defRPr>
            </a:lvl5pPr>
            <a:lvl6pPr marL="2286000" algn="l" defTabSz="914400" rtl="0" eaLnBrk="1" latinLnBrk="0" hangingPunct="1">
              <a:defRPr kumimoji="1" sz="2800" kern="1200">
                <a:solidFill>
                  <a:schemeClr val="bg2"/>
                </a:solidFill>
                <a:latin typeface="Arial" charset="0"/>
                <a:ea typeface="+mn-ea"/>
                <a:cs typeface="+mn-cs"/>
              </a:defRPr>
            </a:lvl6pPr>
            <a:lvl7pPr marL="2743200" algn="l" defTabSz="914400" rtl="0" eaLnBrk="1" latinLnBrk="0" hangingPunct="1">
              <a:defRPr kumimoji="1" sz="2800" kern="1200">
                <a:solidFill>
                  <a:schemeClr val="bg2"/>
                </a:solidFill>
                <a:latin typeface="Arial" charset="0"/>
                <a:ea typeface="+mn-ea"/>
                <a:cs typeface="+mn-cs"/>
              </a:defRPr>
            </a:lvl7pPr>
            <a:lvl8pPr marL="3200400" algn="l" defTabSz="914400" rtl="0" eaLnBrk="1" latinLnBrk="0" hangingPunct="1">
              <a:defRPr kumimoji="1" sz="2800" kern="1200">
                <a:solidFill>
                  <a:schemeClr val="bg2"/>
                </a:solidFill>
                <a:latin typeface="Arial" charset="0"/>
                <a:ea typeface="+mn-ea"/>
                <a:cs typeface="+mn-cs"/>
              </a:defRPr>
            </a:lvl8pPr>
            <a:lvl9pPr marL="3657600" algn="l" defTabSz="914400" rtl="0" eaLnBrk="1" latinLnBrk="0" hangingPunct="1">
              <a:defRPr kumimoji="1" sz="2800" kern="1200">
                <a:solidFill>
                  <a:schemeClr val="bg2"/>
                </a:solidFill>
                <a:latin typeface="Arial"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1" lang="fr-CA" sz="2400" b="0" i="0" u="none" strike="noStrike" cap="none" normalizeH="0" baseline="0" smtClean="0">
              <a:ln>
                <a:noFill/>
              </a:ln>
              <a:solidFill>
                <a:schemeClr val="tx1"/>
              </a:solidFill>
              <a:effectLst/>
              <a:latin typeface="Times New Roman" pitchFamily="18" charset="0"/>
            </a:endParaRPr>
          </a:p>
        </p:txBody>
      </p:sp>
      <p:pic>
        <p:nvPicPr>
          <p:cNvPr id="83970" name="Picture 2" descr="C:\Users\GCollin\Desktop\Mes dossiers\SiteWebUQAC\Logo_petit_forma.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57900"/>
            <a:ext cx="1533525"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345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3" name="Espace réservé du numéro de diapositive 2"/>
          <p:cNvSpPr>
            <a:spLocks noGrp="1"/>
          </p:cNvSpPr>
          <p:nvPr>
            <p:ph type="sldNum" sz="quarter" idx="11"/>
          </p:nvPr>
        </p:nvSpPr>
        <p:spPr/>
        <p:txBody>
          <a:bodyPr/>
          <a:lstStyle>
            <a:lvl1pPr>
              <a:defRPr/>
            </a:lvl1pPr>
          </a:lstStyle>
          <a:p>
            <a:fld id="{4D179535-C547-4BB7-99DB-3D741AFECEA2}" type="slidenum">
              <a:rPr lang="fr-FR" altLang="en-US"/>
              <a:pPr/>
              <a:t>‹N°›</a:t>
            </a:fld>
            <a:endParaRPr lang="fr-FR" altLang="en-US"/>
          </a:p>
        </p:txBody>
      </p:sp>
      <p:sp>
        <p:nvSpPr>
          <p:cNvPr id="4" name="Rectangle 3"/>
          <p:cNvSpPr/>
          <p:nvPr userDrawn="1"/>
        </p:nvSpPr>
        <p:spPr bwMode="auto">
          <a:xfrm>
            <a:off x="742661" y="6311776"/>
            <a:ext cx="1613477" cy="432048"/>
          </a:xfrm>
          <a:prstGeom prst="rect">
            <a:avLst/>
          </a:prstGeom>
          <a:solidFill>
            <a:schemeClr val="bg1"/>
          </a:solidFill>
          <a:ln w="952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eaLnBrk="0" fontAlgn="base" hangingPunct="0">
              <a:spcBef>
                <a:spcPct val="0"/>
              </a:spcBef>
              <a:spcAft>
                <a:spcPct val="0"/>
              </a:spcAft>
              <a:defRPr kumimoji="1" sz="2800" kern="1200">
                <a:solidFill>
                  <a:schemeClr val="bg2"/>
                </a:solidFill>
                <a:latin typeface="Arial" charset="0"/>
                <a:ea typeface="+mn-ea"/>
                <a:cs typeface="+mn-cs"/>
              </a:defRPr>
            </a:lvl1pPr>
            <a:lvl2pPr marL="457200" algn="l" rtl="0" eaLnBrk="0" fontAlgn="base" hangingPunct="0">
              <a:spcBef>
                <a:spcPct val="0"/>
              </a:spcBef>
              <a:spcAft>
                <a:spcPct val="0"/>
              </a:spcAft>
              <a:defRPr kumimoji="1" sz="2800" kern="1200">
                <a:solidFill>
                  <a:schemeClr val="bg2"/>
                </a:solidFill>
                <a:latin typeface="Arial" charset="0"/>
                <a:ea typeface="+mn-ea"/>
                <a:cs typeface="+mn-cs"/>
              </a:defRPr>
            </a:lvl2pPr>
            <a:lvl3pPr marL="914400" algn="l" rtl="0" eaLnBrk="0" fontAlgn="base" hangingPunct="0">
              <a:spcBef>
                <a:spcPct val="0"/>
              </a:spcBef>
              <a:spcAft>
                <a:spcPct val="0"/>
              </a:spcAft>
              <a:defRPr kumimoji="1" sz="2800" kern="1200">
                <a:solidFill>
                  <a:schemeClr val="bg2"/>
                </a:solidFill>
                <a:latin typeface="Arial" charset="0"/>
                <a:ea typeface="+mn-ea"/>
                <a:cs typeface="+mn-cs"/>
              </a:defRPr>
            </a:lvl3pPr>
            <a:lvl4pPr marL="1371600" algn="l" rtl="0" eaLnBrk="0" fontAlgn="base" hangingPunct="0">
              <a:spcBef>
                <a:spcPct val="0"/>
              </a:spcBef>
              <a:spcAft>
                <a:spcPct val="0"/>
              </a:spcAft>
              <a:defRPr kumimoji="1" sz="2800" kern="1200">
                <a:solidFill>
                  <a:schemeClr val="bg2"/>
                </a:solidFill>
                <a:latin typeface="Arial" charset="0"/>
                <a:ea typeface="+mn-ea"/>
                <a:cs typeface="+mn-cs"/>
              </a:defRPr>
            </a:lvl4pPr>
            <a:lvl5pPr marL="1828800" algn="l" rtl="0" eaLnBrk="0" fontAlgn="base" hangingPunct="0">
              <a:spcBef>
                <a:spcPct val="0"/>
              </a:spcBef>
              <a:spcAft>
                <a:spcPct val="0"/>
              </a:spcAft>
              <a:defRPr kumimoji="1" sz="2800" kern="1200">
                <a:solidFill>
                  <a:schemeClr val="bg2"/>
                </a:solidFill>
                <a:latin typeface="Arial" charset="0"/>
                <a:ea typeface="+mn-ea"/>
                <a:cs typeface="+mn-cs"/>
              </a:defRPr>
            </a:lvl5pPr>
            <a:lvl6pPr marL="2286000" algn="l" defTabSz="914400" rtl="0" eaLnBrk="1" latinLnBrk="0" hangingPunct="1">
              <a:defRPr kumimoji="1" sz="2800" kern="1200">
                <a:solidFill>
                  <a:schemeClr val="bg2"/>
                </a:solidFill>
                <a:latin typeface="Arial" charset="0"/>
                <a:ea typeface="+mn-ea"/>
                <a:cs typeface="+mn-cs"/>
              </a:defRPr>
            </a:lvl6pPr>
            <a:lvl7pPr marL="2743200" algn="l" defTabSz="914400" rtl="0" eaLnBrk="1" latinLnBrk="0" hangingPunct="1">
              <a:defRPr kumimoji="1" sz="2800" kern="1200">
                <a:solidFill>
                  <a:schemeClr val="bg2"/>
                </a:solidFill>
                <a:latin typeface="Arial" charset="0"/>
                <a:ea typeface="+mn-ea"/>
                <a:cs typeface="+mn-cs"/>
              </a:defRPr>
            </a:lvl7pPr>
            <a:lvl8pPr marL="3200400" algn="l" defTabSz="914400" rtl="0" eaLnBrk="1" latinLnBrk="0" hangingPunct="1">
              <a:defRPr kumimoji="1" sz="2800" kern="1200">
                <a:solidFill>
                  <a:schemeClr val="bg2"/>
                </a:solidFill>
                <a:latin typeface="Arial" charset="0"/>
                <a:ea typeface="+mn-ea"/>
                <a:cs typeface="+mn-cs"/>
              </a:defRPr>
            </a:lvl8pPr>
            <a:lvl9pPr marL="3657600" algn="l" defTabSz="914400" rtl="0" eaLnBrk="1" latinLnBrk="0" hangingPunct="1">
              <a:defRPr kumimoji="1" sz="2800" kern="1200">
                <a:solidFill>
                  <a:schemeClr val="bg2"/>
                </a:solidFill>
                <a:latin typeface="Arial"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1" lang="fr-CA" sz="2400" b="0" i="0" u="none" strike="noStrike" cap="none" normalizeH="0" baseline="0" smtClean="0">
              <a:ln>
                <a:noFill/>
              </a:ln>
              <a:solidFill>
                <a:schemeClr val="tx1"/>
              </a:solidFill>
              <a:effectLst/>
              <a:latin typeface="Times New Roman" pitchFamily="18" charset="0"/>
            </a:endParaRPr>
          </a:p>
        </p:txBody>
      </p:sp>
      <p:pic>
        <p:nvPicPr>
          <p:cNvPr id="84994" name="Picture 2" descr="C:\Users\GCollin\Desktop\Mes dossiers\SiteWebUQAC\Logo_petit_forma.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57900"/>
            <a:ext cx="1533525"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2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pied de page 4"/>
          <p:cNvSpPr>
            <a:spLocks noGrp="1"/>
          </p:cNvSpPr>
          <p:nvPr>
            <p:ph type="ftr" sz="quarter" idx="10"/>
          </p:nvPr>
        </p:nvSpPr>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6" name="Espace réservé du numéro de diapositive 5"/>
          <p:cNvSpPr>
            <a:spLocks noGrp="1"/>
          </p:cNvSpPr>
          <p:nvPr>
            <p:ph type="sldNum" sz="quarter" idx="11"/>
          </p:nvPr>
        </p:nvSpPr>
        <p:spPr/>
        <p:txBody>
          <a:bodyPr/>
          <a:lstStyle>
            <a:lvl1pPr>
              <a:defRPr/>
            </a:lvl1pPr>
          </a:lstStyle>
          <a:p>
            <a:fld id="{B0742FCD-F3AA-495B-85E0-2A3968A49F21}" type="slidenum">
              <a:rPr lang="fr-FR" altLang="en-US"/>
              <a:pPr/>
              <a:t>‹N°›</a:t>
            </a:fld>
            <a:endParaRPr lang="fr-FR" altLang="en-US"/>
          </a:p>
        </p:txBody>
      </p:sp>
    </p:spTree>
    <p:extLst>
      <p:ext uri="{BB962C8B-B14F-4D97-AF65-F5344CB8AC3E}">
        <p14:creationId xmlns:p14="http://schemas.microsoft.com/office/powerpoint/2010/main" val="16871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pied de page 4"/>
          <p:cNvSpPr>
            <a:spLocks noGrp="1"/>
          </p:cNvSpPr>
          <p:nvPr>
            <p:ph type="ftr" sz="quarter" idx="10"/>
          </p:nvPr>
        </p:nvSpPr>
        <p:spPr/>
        <p:txBody>
          <a:bodyPr/>
          <a:lstStyle>
            <a:lvl1pPr>
              <a:defRPr/>
            </a:lvl1pPr>
          </a:lstStyle>
          <a:p>
            <a:r>
              <a:rPr lang="fr-FR" altLang="en-US"/>
              <a:t>Dépt. des sciences fond., </a:t>
            </a:r>
            <a:r>
              <a:rPr lang="fr-CA" altLang="en-US"/>
              <a:t>200</a:t>
            </a:r>
            <a:r>
              <a:rPr lang="en-US" altLang="en-US"/>
              <a:t>8-04-09</a:t>
            </a:r>
            <a:endParaRPr lang="fr-FR" altLang="en-US" b="0">
              <a:latin typeface="+mn-lt"/>
            </a:endParaRPr>
          </a:p>
        </p:txBody>
      </p:sp>
      <p:sp>
        <p:nvSpPr>
          <p:cNvPr id="6" name="Espace réservé du numéro de diapositive 5"/>
          <p:cNvSpPr>
            <a:spLocks noGrp="1"/>
          </p:cNvSpPr>
          <p:nvPr>
            <p:ph type="sldNum" sz="quarter" idx="11"/>
          </p:nvPr>
        </p:nvSpPr>
        <p:spPr/>
        <p:txBody>
          <a:bodyPr/>
          <a:lstStyle>
            <a:lvl1pPr>
              <a:defRPr/>
            </a:lvl1pPr>
          </a:lstStyle>
          <a:p>
            <a:fld id="{921A8684-3FAC-4051-88B8-4C21B97818AE}" type="slidenum">
              <a:rPr lang="fr-FR" altLang="en-US"/>
              <a:pPr/>
              <a:t>‹N°›</a:t>
            </a:fld>
            <a:endParaRPr lang="fr-FR" altLang="en-US"/>
          </a:p>
        </p:txBody>
      </p:sp>
    </p:spTree>
    <p:extLst>
      <p:ext uri="{BB962C8B-B14F-4D97-AF65-F5344CB8AC3E}">
        <p14:creationId xmlns:p14="http://schemas.microsoft.com/office/powerpoint/2010/main" val="406091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286000" y="304800"/>
            <a:ext cx="6324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fr-FR" altLang="en-US" smtClean="0"/>
              <a:t>Rotation pure</a:t>
            </a:r>
          </a:p>
        </p:txBody>
      </p:sp>
      <p:sp>
        <p:nvSpPr>
          <p:cNvPr id="1028" name="Rectangle 4"/>
          <p:cNvSpPr>
            <a:spLocks noGrp="1" noChangeArrowheads="1"/>
          </p:cNvSpPr>
          <p:nvPr>
            <p:ph type="body" idx="1"/>
          </p:nvPr>
        </p:nvSpPr>
        <p:spPr bwMode="auto">
          <a:xfrm>
            <a:off x="1905000" y="1676400"/>
            <a:ext cx="6781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32" name="AutoShape 8">
            <a:hlinkClick r:id="" action="ppaction://hlinkshowjump?jump=previousslide"/>
          </p:cNvPr>
          <p:cNvSpPr>
            <a:spLocks noChangeArrowheads="1"/>
          </p:cNvSpPr>
          <p:nvPr/>
        </p:nvSpPr>
        <p:spPr bwMode="auto">
          <a:xfrm>
            <a:off x="8502650" y="6554788"/>
            <a:ext cx="193675" cy="227012"/>
          </a:xfrm>
          <a:prstGeom prst="leftArrow">
            <a:avLst>
              <a:gd name="adj1" fmla="val 50000"/>
              <a:gd name="adj2" fmla="val 63796"/>
            </a:avLst>
          </a:prstGeom>
          <a:solidFill>
            <a:schemeClr val="bg1"/>
          </a:solidFill>
          <a:ln w="12700" cap="sq">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CA"/>
          </a:p>
        </p:txBody>
      </p:sp>
      <p:sp>
        <p:nvSpPr>
          <p:cNvPr id="1033" name="AutoShape 9">
            <a:hlinkClick r:id="" action="ppaction://hlinkshowjump?jump=nextslide"/>
          </p:cNvPr>
          <p:cNvSpPr>
            <a:spLocks noChangeArrowheads="1"/>
          </p:cNvSpPr>
          <p:nvPr/>
        </p:nvSpPr>
        <p:spPr bwMode="auto">
          <a:xfrm>
            <a:off x="8731250" y="6556375"/>
            <a:ext cx="193675" cy="227013"/>
          </a:xfrm>
          <a:prstGeom prst="rightArrow">
            <a:avLst>
              <a:gd name="adj1" fmla="val 50000"/>
              <a:gd name="adj2" fmla="val 63806"/>
            </a:avLst>
          </a:prstGeom>
          <a:solidFill>
            <a:schemeClr val="bg1"/>
          </a:solidFill>
          <a:ln w="12700" cap="sq">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CA"/>
          </a:p>
        </p:txBody>
      </p:sp>
      <p:sp>
        <p:nvSpPr>
          <p:cNvPr id="1035" name="Rectangle 11"/>
          <p:cNvSpPr>
            <a:spLocks noGrp="1" noChangeArrowheads="1"/>
          </p:cNvSpPr>
          <p:nvPr>
            <p:ph type="ftr" sz="quarter" idx="3"/>
          </p:nvPr>
        </p:nvSpPr>
        <p:spPr bwMode="auto">
          <a:xfrm>
            <a:off x="5834063" y="6172200"/>
            <a:ext cx="3309937"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kumimoji="0" sz="1600" b="1">
                <a:solidFill>
                  <a:schemeClr val="folHlink"/>
                </a:solidFill>
                <a:latin typeface="Times New Roman" pitchFamily="18" charset="0"/>
              </a:defRPr>
            </a:lvl1pPr>
          </a:lstStyle>
          <a:p>
            <a:r>
              <a:rPr lang="fr-FR" altLang="en-US"/>
              <a:t>Dépt. des sciences fond., </a:t>
            </a:r>
            <a:r>
              <a:rPr lang="fr-CA" altLang="en-US"/>
              <a:t>200</a:t>
            </a:r>
            <a:r>
              <a:rPr lang="en-US" altLang="en-US"/>
              <a:t>8-04-09</a:t>
            </a:r>
            <a:endParaRPr lang="fr-FR" altLang="en-US" b="0">
              <a:latin typeface="+mn-lt"/>
            </a:endParaRPr>
          </a:p>
        </p:txBody>
      </p:sp>
      <p:sp>
        <p:nvSpPr>
          <p:cNvPr id="1036" name="Rectangle 12"/>
          <p:cNvSpPr>
            <a:spLocks noGrp="1" noChangeArrowheads="1"/>
          </p:cNvSpPr>
          <p:nvPr>
            <p:ph type="sldNum" sz="quarter" idx="4"/>
          </p:nvPr>
        </p:nvSpPr>
        <p:spPr bwMode="auto">
          <a:xfrm>
            <a:off x="838200" y="6400800"/>
            <a:ext cx="121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kumimoji="0" sz="1400">
                <a:solidFill>
                  <a:schemeClr val="folHlink"/>
                </a:solidFill>
              </a:defRPr>
            </a:lvl1pPr>
          </a:lstStyle>
          <a:p>
            <a:fld id="{56A8AA94-888B-40C6-AE05-EB74EF79E21C}" type="slidenum">
              <a:rPr lang="fr-FR" altLang="en-US"/>
              <a:pPr/>
              <a:t>‹N°›</a:t>
            </a:fld>
            <a:endParaRPr lang="fr-FR" altLang="en-US"/>
          </a:p>
        </p:txBody>
      </p:sp>
      <p:sp>
        <p:nvSpPr>
          <p:cNvPr id="1038" name="Arc 14"/>
          <p:cNvSpPr>
            <a:spLocks/>
          </p:cNvSpPr>
          <p:nvPr/>
        </p:nvSpPr>
        <p:spPr bwMode="auto">
          <a:xfrm rot="10800000" flipH="1">
            <a:off x="0" y="839788"/>
            <a:ext cx="19050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rgbClr val="FFEBFA"/>
              </a:gs>
              <a:gs pos="30000">
                <a:srgbClr val="C4D6EB"/>
              </a:gs>
              <a:gs pos="60001">
                <a:srgbClr val="85C2FF"/>
              </a:gs>
              <a:gs pos="100000">
                <a:srgbClr val="5E9EFF"/>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l"/>
            <a:endParaRPr kumimoji="0" lang="fr-FR" altLang="fr-FR" sz="2400">
              <a:solidFill>
                <a:schemeClr val="tx1"/>
              </a:solidFill>
              <a:latin typeface="Times" pitchFamily="18" charset="0"/>
            </a:endParaRPr>
          </a:p>
        </p:txBody>
      </p:sp>
      <p:sp>
        <p:nvSpPr>
          <p:cNvPr id="1039" name="Line 15"/>
          <p:cNvSpPr>
            <a:spLocks noChangeShapeType="1"/>
          </p:cNvSpPr>
          <p:nvPr/>
        </p:nvSpPr>
        <p:spPr bwMode="auto">
          <a:xfrm>
            <a:off x="0" y="6400800"/>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1040" name="Line 16"/>
          <p:cNvSpPr>
            <a:spLocks noChangeShapeType="1"/>
          </p:cNvSpPr>
          <p:nvPr/>
        </p:nvSpPr>
        <p:spPr bwMode="auto">
          <a:xfrm>
            <a:off x="0" y="5638800"/>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1041" name="Line 17"/>
          <p:cNvSpPr>
            <a:spLocks noChangeShapeType="1"/>
          </p:cNvSpPr>
          <p:nvPr/>
        </p:nvSpPr>
        <p:spPr bwMode="auto">
          <a:xfrm>
            <a:off x="0" y="4953000"/>
            <a:ext cx="1371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1042" name="Line 18"/>
          <p:cNvSpPr>
            <a:spLocks noChangeShapeType="1"/>
          </p:cNvSpPr>
          <p:nvPr/>
        </p:nvSpPr>
        <p:spPr bwMode="auto">
          <a:xfrm>
            <a:off x="0" y="4343400"/>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1043" name="Line 19"/>
          <p:cNvSpPr>
            <a:spLocks noChangeShapeType="1"/>
          </p:cNvSpPr>
          <p:nvPr/>
        </p:nvSpPr>
        <p:spPr bwMode="auto">
          <a:xfrm>
            <a:off x="0" y="38862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1044" name="Line 20"/>
          <p:cNvSpPr>
            <a:spLocks noChangeShapeType="1"/>
          </p:cNvSpPr>
          <p:nvPr/>
        </p:nvSpPr>
        <p:spPr bwMode="auto">
          <a:xfrm>
            <a:off x="0" y="35052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1045" name="Text Box 21"/>
          <p:cNvSpPr txBox="1">
            <a:spLocks noChangeArrowheads="1"/>
          </p:cNvSpPr>
          <p:nvPr/>
        </p:nvSpPr>
        <p:spPr bwMode="auto">
          <a:xfrm>
            <a:off x="0" y="5943600"/>
            <a:ext cx="812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fr-FR" altLang="fr-FR" sz="2400">
                <a:solidFill>
                  <a:schemeClr val="tx1"/>
                </a:solidFill>
                <a:latin typeface="Times" pitchFamily="18" charset="0"/>
              </a:rPr>
              <a:t>v = 0</a:t>
            </a:r>
          </a:p>
        </p:txBody>
      </p:sp>
      <p:sp>
        <p:nvSpPr>
          <p:cNvPr id="1049" name="Line 25"/>
          <p:cNvSpPr>
            <a:spLocks noChangeShapeType="1"/>
          </p:cNvSpPr>
          <p:nvPr/>
        </p:nvSpPr>
        <p:spPr bwMode="auto">
          <a:xfrm>
            <a:off x="304800" y="49530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CA"/>
          </a:p>
        </p:txBody>
      </p:sp>
      <p:sp>
        <p:nvSpPr>
          <p:cNvPr id="1051" name="Text Box 27"/>
          <p:cNvSpPr txBox="1">
            <a:spLocks noChangeArrowheads="1"/>
          </p:cNvSpPr>
          <p:nvPr/>
        </p:nvSpPr>
        <p:spPr bwMode="auto">
          <a:xfrm>
            <a:off x="304800" y="4953000"/>
            <a:ext cx="4953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fr-FR" altLang="fr-FR" sz="2400" i="1">
                <a:solidFill>
                  <a:schemeClr val="tx1"/>
                </a:solidFill>
                <a:latin typeface="Times" pitchFamily="18" charset="0"/>
              </a:rPr>
              <a:t>h</a:t>
            </a:r>
            <a:r>
              <a:rPr kumimoji="0" lang="fr-FR" altLang="fr-FR" sz="2400">
                <a:solidFill>
                  <a:schemeClr val="tx1"/>
                </a:solidFill>
                <a:latin typeface="Symbol" pitchFamily="18" charset="2"/>
              </a:rPr>
              <a:t>n</a:t>
            </a:r>
            <a:endParaRPr kumimoji="0" lang="fr-FR" altLang="fr-FR" sz="2400">
              <a:solidFill>
                <a:schemeClr val="tx1"/>
              </a:solidFill>
              <a:latin typeface="Times" pitchFamily="18" charset="0"/>
            </a:endParaRPr>
          </a:p>
        </p:txBody>
      </p:sp>
      <p:pic>
        <p:nvPicPr>
          <p:cNvPr id="1056" name="Picture 32" descr="165x27"/>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41363" y="6388100"/>
            <a:ext cx="1571625" cy="257175"/>
          </a:xfrm>
          <a:prstGeom prst="rect">
            <a:avLst/>
          </a:prstGeom>
          <a:noFill/>
          <a:extLst>
            <a:ext uri="{909E8E84-426E-40DD-AFC4-6F175D3DCCD1}">
              <a14:hiddenFill xmlns:a14="http://schemas.microsoft.com/office/drawing/2010/main">
                <a:solidFill>
                  <a:srgbClr val="FFFFFF"/>
                </a:solidFill>
              </a14:hiddenFill>
            </a:ext>
          </a:extLst>
        </p:spPr>
      </p:pic>
      <p:sp>
        <p:nvSpPr>
          <p:cNvPr id="20" name="ZoneTexte 13"/>
          <p:cNvSpPr txBox="1"/>
          <p:nvPr userDrawn="1"/>
        </p:nvSpPr>
        <p:spPr>
          <a:xfrm>
            <a:off x="7431224" y="6231523"/>
            <a:ext cx="1368152" cy="338554"/>
          </a:xfrm>
          <a:prstGeom prst="rect">
            <a:avLst/>
          </a:prstGeom>
          <a:noFill/>
        </p:spPr>
        <p:txBody>
          <a:bodyPr wrap="square" rtlCol="0">
            <a:spAutoFit/>
          </a:bodyPr>
          <a:lstStyle>
            <a:defPPr>
              <a:defRPr lang="en-US"/>
            </a:defPPr>
            <a:lvl1pPr algn="l" rtl="0" eaLnBrk="0" fontAlgn="base" hangingPunct="0">
              <a:spcBef>
                <a:spcPct val="20000"/>
              </a:spcBef>
              <a:spcAft>
                <a:spcPct val="0"/>
              </a:spcAft>
              <a:buClr>
                <a:schemeClr val="hlink"/>
              </a:buClr>
              <a:buSzPct val="50000"/>
              <a:buFont typeface="Monotype Sorts" pitchFamily="2" charset="2"/>
              <a:buChar char="n"/>
              <a:defRPr kumimoji="1" sz="2800" i="1" kern="1200">
                <a:solidFill>
                  <a:schemeClr val="bg2"/>
                </a:solidFill>
                <a:latin typeface="Times" pitchFamily="18" charset="0"/>
                <a:ea typeface="+mn-ea"/>
                <a:cs typeface="+mn-cs"/>
              </a:defRPr>
            </a:lvl1pPr>
            <a:lvl2pPr marL="457200" algn="l" rtl="0" eaLnBrk="0" fontAlgn="base" hangingPunct="0">
              <a:spcBef>
                <a:spcPct val="20000"/>
              </a:spcBef>
              <a:spcAft>
                <a:spcPct val="0"/>
              </a:spcAft>
              <a:buClr>
                <a:schemeClr val="hlink"/>
              </a:buClr>
              <a:buSzPct val="50000"/>
              <a:buFont typeface="Monotype Sorts" pitchFamily="2" charset="2"/>
              <a:buChar char="n"/>
              <a:defRPr kumimoji="1" sz="2800" i="1" kern="1200">
                <a:solidFill>
                  <a:schemeClr val="bg2"/>
                </a:solidFill>
                <a:latin typeface="Times" pitchFamily="18" charset="0"/>
                <a:ea typeface="+mn-ea"/>
                <a:cs typeface="+mn-cs"/>
              </a:defRPr>
            </a:lvl2pPr>
            <a:lvl3pPr marL="914400" algn="l" rtl="0" eaLnBrk="0" fontAlgn="base" hangingPunct="0">
              <a:spcBef>
                <a:spcPct val="20000"/>
              </a:spcBef>
              <a:spcAft>
                <a:spcPct val="0"/>
              </a:spcAft>
              <a:buClr>
                <a:schemeClr val="hlink"/>
              </a:buClr>
              <a:buSzPct val="50000"/>
              <a:buFont typeface="Monotype Sorts" pitchFamily="2" charset="2"/>
              <a:buChar char="n"/>
              <a:defRPr kumimoji="1" sz="2800" i="1" kern="1200">
                <a:solidFill>
                  <a:schemeClr val="bg2"/>
                </a:solidFill>
                <a:latin typeface="Times" pitchFamily="18" charset="0"/>
                <a:ea typeface="+mn-ea"/>
                <a:cs typeface="+mn-cs"/>
              </a:defRPr>
            </a:lvl3pPr>
            <a:lvl4pPr marL="1371600" algn="l" rtl="0" eaLnBrk="0" fontAlgn="base" hangingPunct="0">
              <a:spcBef>
                <a:spcPct val="20000"/>
              </a:spcBef>
              <a:spcAft>
                <a:spcPct val="0"/>
              </a:spcAft>
              <a:buClr>
                <a:schemeClr val="hlink"/>
              </a:buClr>
              <a:buSzPct val="50000"/>
              <a:buFont typeface="Monotype Sorts" pitchFamily="2" charset="2"/>
              <a:buChar char="n"/>
              <a:defRPr kumimoji="1" sz="2800" i="1" kern="1200">
                <a:solidFill>
                  <a:schemeClr val="bg2"/>
                </a:solidFill>
                <a:latin typeface="Times" pitchFamily="18" charset="0"/>
                <a:ea typeface="+mn-ea"/>
                <a:cs typeface="+mn-cs"/>
              </a:defRPr>
            </a:lvl4pPr>
            <a:lvl5pPr marL="1828800" algn="l" rtl="0" eaLnBrk="0" fontAlgn="base" hangingPunct="0">
              <a:spcBef>
                <a:spcPct val="20000"/>
              </a:spcBef>
              <a:spcAft>
                <a:spcPct val="0"/>
              </a:spcAft>
              <a:buClr>
                <a:schemeClr val="hlink"/>
              </a:buClr>
              <a:buSzPct val="50000"/>
              <a:buFont typeface="Monotype Sorts" pitchFamily="2" charset="2"/>
              <a:buChar char="n"/>
              <a:defRPr kumimoji="1" sz="2800" i="1" kern="1200">
                <a:solidFill>
                  <a:schemeClr val="bg2"/>
                </a:solidFill>
                <a:latin typeface="Times" pitchFamily="18" charset="0"/>
                <a:ea typeface="+mn-ea"/>
                <a:cs typeface="+mn-cs"/>
              </a:defRPr>
            </a:lvl5pPr>
            <a:lvl6pPr marL="2286000" algn="l" defTabSz="914400" rtl="0" eaLnBrk="1" latinLnBrk="0" hangingPunct="1">
              <a:defRPr kumimoji="1" sz="2800" i="1" kern="1200">
                <a:solidFill>
                  <a:schemeClr val="bg2"/>
                </a:solidFill>
                <a:latin typeface="Times" pitchFamily="18" charset="0"/>
                <a:ea typeface="+mn-ea"/>
                <a:cs typeface="+mn-cs"/>
              </a:defRPr>
            </a:lvl6pPr>
            <a:lvl7pPr marL="2743200" algn="l" defTabSz="914400" rtl="0" eaLnBrk="1" latinLnBrk="0" hangingPunct="1">
              <a:defRPr kumimoji="1" sz="2800" i="1" kern="1200">
                <a:solidFill>
                  <a:schemeClr val="bg2"/>
                </a:solidFill>
                <a:latin typeface="Times" pitchFamily="18" charset="0"/>
                <a:ea typeface="+mn-ea"/>
                <a:cs typeface="+mn-cs"/>
              </a:defRPr>
            </a:lvl7pPr>
            <a:lvl8pPr marL="3200400" algn="l" defTabSz="914400" rtl="0" eaLnBrk="1" latinLnBrk="0" hangingPunct="1">
              <a:defRPr kumimoji="1" sz="2800" i="1" kern="1200">
                <a:solidFill>
                  <a:schemeClr val="bg2"/>
                </a:solidFill>
                <a:latin typeface="Times" pitchFamily="18" charset="0"/>
                <a:ea typeface="+mn-ea"/>
                <a:cs typeface="+mn-cs"/>
              </a:defRPr>
            </a:lvl8pPr>
            <a:lvl9pPr marL="3657600" algn="l" defTabSz="914400" rtl="0" eaLnBrk="1" latinLnBrk="0" hangingPunct="1">
              <a:defRPr kumimoji="1" sz="2800" i="1" kern="1200">
                <a:solidFill>
                  <a:schemeClr val="bg2"/>
                </a:solidFill>
                <a:latin typeface="Times" pitchFamily="18" charset="0"/>
                <a:ea typeface="+mn-ea"/>
                <a:cs typeface="+mn-cs"/>
              </a:defRPr>
            </a:lvl9pPr>
          </a:lstStyle>
          <a:p>
            <a:pPr algn="r">
              <a:buNone/>
            </a:pPr>
            <a:r>
              <a:rPr lang="fr-CA" sz="1600" b="1" i="0" dirty="0" smtClean="0">
                <a:solidFill>
                  <a:srgbClr val="FF0000"/>
                </a:solidFill>
              </a:rPr>
              <a:t>2014-12-29</a:t>
            </a:r>
            <a:endParaRPr lang="fr-CA" sz="1600" b="1" i="0" dirty="0">
              <a:solidFill>
                <a:srgbClr val="FF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sldNum="0" hdr="0" dt="0"/>
  <p:txStyles>
    <p:titleStyle>
      <a:lvl1pPr algn="ctr" rtl="0" eaLnBrk="0" fontAlgn="base" hangingPunct="0">
        <a:lnSpc>
          <a:spcPct val="90000"/>
        </a:lnSpc>
        <a:spcBef>
          <a:spcPct val="0"/>
        </a:spcBef>
        <a:spcAft>
          <a:spcPct val="0"/>
        </a:spcAft>
        <a:defRPr kumimoji="1" sz="4800" b="1">
          <a:solidFill>
            <a:schemeClr val="tx2"/>
          </a:solidFill>
          <a:latin typeface="+mj-lt"/>
          <a:ea typeface="+mj-ea"/>
          <a:cs typeface="+mj-cs"/>
        </a:defRPr>
      </a:lvl1pPr>
      <a:lvl2pPr algn="ctr" rtl="0" eaLnBrk="0" fontAlgn="base" hangingPunct="0">
        <a:lnSpc>
          <a:spcPct val="90000"/>
        </a:lnSpc>
        <a:spcBef>
          <a:spcPct val="0"/>
        </a:spcBef>
        <a:spcAft>
          <a:spcPct val="0"/>
        </a:spcAft>
        <a:defRPr kumimoji="1" sz="4800" b="1">
          <a:solidFill>
            <a:schemeClr val="tx2"/>
          </a:solidFill>
          <a:latin typeface="Helvetica" pitchFamily="34" charset="0"/>
        </a:defRPr>
      </a:lvl2pPr>
      <a:lvl3pPr algn="ctr" rtl="0" eaLnBrk="0" fontAlgn="base" hangingPunct="0">
        <a:lnSpc>
          <a:spcPct val="90000"/>
        </a:lnSpc>
        <a:spcBef>
          <a:spcPct val="0"/>
        </a:spcBef>
        <a:spcAft>
          <a:spcPct val="0"/>
        </a:spcAft>
        <a:defRPr kumimoji="1" sz="4800" b="1">
          <a:solidFill>
            <a:schemeClr val="tx2"/>
          </a:solidFill>
          <a:latin typeface="Helvetica" pitchFamily="34" charset="0"/>
        </a:defRPr>
      </a:lvl3pPr>
      <a:lvl4pPr algn="ctr" rtl="0" eaLnBrk="0" fontAlgn="base" hangingPunct="0">
        <a:lnSpc>
          <a:spcPct val="90000"/>
        </a:lnSpc>
        <a:spcBef>
          <a:spcPct val="0"/>
        </a:spcBef>
        <a:spcAft>
          <a:spcPct val="0"/>
        </a:spcAft>
        <a:defRPr kumimoji="1" sz="4800" b="1">
          <a:solidFill>
            <a:schemeClr val="tx2"/>
          </a:solidFill>
          <a:latin typeface="Helvetica" pitchFamily="34" charset="0"/>
        </a:defRPr>
      </a:lvl4pPr>
      <a:lvl5pPr algn="ctr" rtl="0" eaLnBrk="0" fontAlgn="base" hangingPunct="0">
        <a:lnSpc>
          <a:spcPct val="90000"/>
        </a:lnSpc>
        <a:spcBef>
          <a:spcPct val="0"/>
        </a:spcBef>
        <a:spcAft>
          <a:spcPct val="0"/>
        </a:spcAft>
        <a:defRPr kumimoji="1" sz="4800" b="1">
          <a:solidFill>
            <a:schemeClr val="tx2"/>
          </a:solidFill>
          <a:latin typeface="Helvetica" pitchFamily="34" charset="0"/>
        </a:defRPr>
      </a:lvl5pPr>
      <a:lvl6pPr marL="457200" algn="ctr" rtl="0" eaLnBrk="0" fontAlgn="base" hangingPunct="0">
        <a:lnSpc>
          <a:spcPct val="90000"/>
        </a:lnSpc>
        <a:spcBef>
          <a:spcPct val="0"/>
        </a:spcBef>
        <a:spcAft>
          <a:spcPct val="0"/>
        </a:spcAft>
        <a:defRPr kumimoji="1" sz="4800" b="1">
          <a:solidFill>
            <a:schemeClr val="tx2"/>
          </a:solidFill>
          <a:latin typeface="Helvetica" pitchFamily="34" charset="0"/>
        </a:defRPr>
      </a:lvl6pPr>
      <a:lvl7pPr marL="914400" algn="ctr" rtl="0" eaLnBrk="0" fontAlgn="base" hangingPunct="0">
        <a:lnSpc>
          <a:spcPct val="90000"/>
        </a:lnSpc>
        <a:spcBef>
          <a:spcPct val="0"/>
        </a:spcBef>
        <a:spcAft>
          <a:spcPct val="0"/>
        </a:spcAft>
        <a:defRPr kumimoji="1" sz="4800" b="1">
          <a:solidFill>
            <a:schemeClr val="tx2"/>
          </a:solidFill>
          <a:latin typeface="Helvetica" pitchFamily="34" charset="0"/>
        </a:defRPr>
      </a:lvl7pPr>
      <a:lvl8pPr marL="1371600" algn="ctr" rtl="0" eaLnBrk="0" fontAlgn="base" hangingPunct="0">
        <a:lnSpc>
          <a:spcPct val="90000"/>
        </a:lnSpc>
        <a:spcBef>
          <a:spcPct val="0"/>
        </a:spcBef>
        <a:spcAft>
          <a:spcPct val="0"/>
        </a:spcAft>
        <a:defRPr kumimoji="1" sz="4800" b="1">
          <a:solidFill>
            <a:schemeClr val="tx2"/>
          </a:solidFill>
          <a:latin typeface="Helvetica" pitchFamily="34" charset="0"/>
        </a:defRPr>
      </a:lvl8pPr>
      <a:lvl9pPr marL="1828800" algn="ctr" rtl="0" eaLnBrk="0" fontAlgn="base" hangingPunct="0">
        <a:lnSpc>
          <a:spcPct val="90000"/>
        </a:lnSpc>
        <a:spcBef>
          <a:spcPct val="0"/>
        </a:spcBef>
        <a:spcAft>
          <a:spcPct val="0"/>
        </a:spcAft>
        <a:defRPr kumimoji="1" sz="4800" b="1">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Microsoft_Word_97_-_2003_Document2.doc"/><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Microsoft_Word_97_-_2003_Document1.doc"/></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3.bin"/><Relationship Id="rId7" Type="http://schemas.openxmlformats.org/officeDocument/2006/relationships/oleObject" Target="../embeddings/Microsoft_Word_97_-_2003_Document4.doc"/><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Microsoft_Word_97_-_2003_Document3.doc"/></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Microsoft_Word_97_-_2003_Document5.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10.emf"/><Relationship Id="rId4" Type="http://schemas.openxmlformats.org/officeDocument/2006/relationships/oleObject" Target="../embeddings/Microsoft_Word_97_-_2003_Document6.doc"/></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1.emf"/><Relationship Id="rId4" Type="http://schemas.openxmlformats.org/officeDocument/2006/relationships/oleObject" Target="../embeddings/Microsoft_Word_97_-_2003_Document7.doc"/></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12.wmf"/><Relationship Id="rId4" Type="http://schemas.openxmlformats.org/officeDocument/2006/relationships/oleObject" Target="../embeddings/Microsoft_Word_97_-_2003_Document8.doc"/></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hyperlink" Target="http://spider.ipac.caltech.edu/staff/laher/fluordir/N2_A-X.out" TargetMode="External"/><Relationship Id="rId5" Type="http://schemas.openxmlformats.org/officeDocument/2006/relationships/image" Target="../media/image13.emf"/><Relationship Id="rId4" Type="http://schemas.openxmlformats.org/officeDocument/2006/relationships/oleObject" Target="../embeddings/Microsoft_Word_97_-_2003_Document9.doc"/></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p:cNvSpPr>
            <a:spLocks noGrp="1" noChangeArrowheads="1"/>
          </p:cNvSpPr>
          <p:nvPr>
            <p:ph type="ftr" sz="quarter" idx="3"/>
          </p:nvPr>
        </p:nvSpPr>
        <p:spPr>
          <a:ln/>
        </p:spPr>
        <p:txBody>
          <a:bodyPr/>
          <a:lstStyle/>
          <a:p>
            <a:r>
              <a:rPr lang="fr-FR" altLang="en-US" dirty="0"/>
              <a:t>Guy Collin, </a:t>
            </a:r>
            <a:r>
              <a:rPr lang="fr-FR" altLang="en-US" dirty="0" smtClean="0"/>
              <a:t>2014</a:t>
            </a:r>
            <a:r>
              <a:rPr lang="en-US" altLang="en-US" dirty="0" smtClean="0"/>
              <a:t>-12-29</a:t>
            </a:r>
            <a:endParaRPr lang="fr-FR" altLang="en-US" dirty="0"/>
          </a:p>
        </p:txBody>
      </p:sp>
      <p:sp>
        <p:nvSpPr>
          <p:cNvPr id="63490" name="Rectangle 2"/>
          <p:cNvSpPr>
            <a:spLocks noGrp="1" noChangeArrowheads="1"/>
          </p:cNvSpPr>
          <p:nvPr>
            <p:ph type="ctrTitle" idx="4294967295"/>
          </p:nvPr>
        </p:nvSpPr>
        <p:spPr>
          <a:xfrm>
            <a:off x="417513" y="3327400"/>
            <a:ext cx="8305800" cy="2209800"/>
          </a:xfrm>
          <a:solidFill>
            <a:srgbClr val="FF9966"/>
          </a:solidFill>
          <a:ln/>
        </p:spPr>
        <p:txBody>
          <a:bodyPr/>
          <a:lstStyle/>
          <a:p>
            <a:r>
              <a:rPr lang="fr-CA"/>
              <a:t>Sauts électroniques dans les molécules diatomiques</a:t>
            </a:r>
          </a:p>
        </p:txBody>
      </p:sp>
      <p:sp>
        <p:nvSpPr>
          <p:cNvPr id="63491" name="Rectangle 3"/>
          <p:cNvSpPr>
            <a:spLocks noGrp="1" noChangeArrowheads="1"/>
          </p:cNvSpPr>
          <p:nvPr>
            <p:ph type="subTitle" idx="1"/>
          </p:nvPr>
        </p:nvSpPr>
        <p:spPr>
          <a:xfrm>
            <a:off x="5092700" y="2565400"/>
            <a:ext cx="3276600" cy="685800"/>
          </a:xfrm>
          <a:ln/>
        </p:spPr>
        <p:txBody>
          <a:bodyPr/>
          <a:lstStyle/>
          <a:p>
            <a:r>
              <a:rPr lang="fr-CA"/>
              <a:t>Chapitre 8</a:t>
            </a:r>
          </a:p>
        </p:txBody>
      </p:sp>
      <p:sp>
        <p:nvSpPr>
          <p:cNvPr id="63493" name="Line 5"/>
          <p:cNvSpPr>
            <a:spLocks noChangeShapeType="1"/>
          </p:cNvSpPr>
          <p:nvPr/>
        </p:nvSpPr>
        <p:spPr bwMode="auto">
          <a:xfrm>
            <a:off x="0" y="6400800"/>
            <a:ext cx="10668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63494" name="Line 6"/>
          <p:cNvSpPr>
            <a:spLocks noChangeShapeType="1"/>
          </p:cNvSpPr>
          <p:nvPr/>
        </p:nvSpPr>
        <p:spPr bwMode="auto">
          <a:xfrm>
            <a:off x="0" y="5638800"/>
            <a:ext cx="17526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63495" name="Line 7"/>
          <p:cNvSpPr>
            <a:spLocks noChangeShapeType="1"/>
          </p:cNvSpPr>
          <p:nvPr/>
        </p:nvSpPr>
        <p:spPr bwMode="auto">
          <a:xfrm>
            <a:off x="228600" y="5638800"/>
            <a:ext cx="0" cy="762000"/>
          </a:xfrm>
          <a:prstGeom prst="line">
            <a:avLst/>
          </a:prstGeom>
          <a:noFill/>
          <a:ln w="9525">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63496" name="Text Box 8"/>
          <p:cNvSpPr txBox="1">
            <a:spLocks noChangeArrowheads="1"/>
          </p:cNvSpPr>
          <p:nvPr/>
        </p:nvSpPr>
        <p:spPr bwMode="auto">
          <a:xfrm>
            <a:off x="304800" y="5791200"/>
            <a:ext cx="54768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i="1">
                <a:solidFill>
                  <a:srgbClr val="33CC33"/>
                </a:solidFill>
                <a:latin typeface="Times New Roman" pitchFamily="18" charset="0"/>
              </a:rPr>
              <a:t>h</a:t>
            </a:r>
            <a:r>
              <a:rPr kumimoji="0" lang="fr-CA">
                <a:solidFill>
                  <a:srgbClr val="33CC33"/>
                </a:solidFill>
                <a:latin typeface="Symbol" pitchFamily="18" charset="2"/>
              </a:rPr>
              <a:t>n</a:t>
            </a:r>
            <a:endParaRPr kumimoji="0" lang="fr-CA">
              <a:solidFill>
                <a:srgbClr val="33CC3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609600" y="304800"/>
            <a:ext cx="8077200" cy="14478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a:solidFill>
                  <a:srgbClr val="FFFF00"/>
                </a:solidFill>
                <a:latin typeface="Times" pitchFamily="18" charset="0"/>
              </a:rPr>
              <a:t>L'observation expérimentale </a:t>
            </a:r>
            <a:br>
              <a:rPr kumimoji="0" lang="fr-CA" sz="4000">
                <a:solidFill>
                  <a:srgbClr val="FFFF00"/>
                </a:solidFill>
                <a:latin typeface="Times" pitchFamily="18" charset="0"/>
              </a:rPr>
            </a:br>
            <a:r>
              <a:rPr kumimoji="0" lang="fr-CA" sz="4000">
                <a:solidFill>
                  <a:srgbClr val="FFFF00"/>
                </a:solidFill>
                <a:latin typeface="Times" pitchFamily="18" charset="0"/>
              </a:rPr>
              <a:t>des états d’énergie électronique</a:t>
            </a:r>
            <a:endParaRPr kumimoji="0" lang="fr-FR" altLang="en-US" sz="4000" b="1">
              <a:solidFill>
                <a:srgbClr val="FFFF00"/>
              </a:solidFill>
              <a:latin typeface="Times" pitchFamily="18" charset="0"/>
            </a:endParaRPr>
          </a:p>
        </p:txBody>
      </p:sp>
      <p:sp>
        <p:nvSpPr>
          <p:cNvPr id="71683" name="Rectangle 3"/>
          <p:cNvSpPr>
            <a:spLocks noChangeArrowheads="1"/>
          </p:cNvSpPr>
          <p:nvPr/>
        </p:nvSpPr>
        <p:spPr bwMode="auto">
          <a:xfrm>
            <a:off x="609600" y="2286000"/>
            <a:ext cx="7924800" cy="35814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Il existe aussi des règles de sélection assez strictes ; seul un petit nombre de </a:t>
            </a:r>
            <a:r>
              <a:rPr kumimoji="0" lang="fr-CA">
                <a:latin typeface="Times" pitchFamily="18" charset="0"/>
              </a:rPr>
              <a:t>transitions </a:t>
            </a:r>
            <a:r>
              <a:rPr kumimoji="0" lang="fr-CA" smtClean="0">
                <a:latin typeface="Times" pitchFamily="18" charset="0"/>
              </a:rPr>
              <a:t>est possible.</a:t>
            </a:r>
            <a:endParaRPr kumimoji="0" lang="fr-CA" dirty="0">
              <a:latin typeface="Times" pitchFamily="18" charset="0"/>
            </a:endParaRP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Comme l’énergie mise en jeu est beaucoup plus grande que celle nécessaire pour la vibration ou la rotation, tous ces processus sont observables.</a:t>
            </a: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La théorie ne peut être menée à des conclusions valables que dans le cas de molécules très simples.</a:t>
            </a:r>
            <a:endParaRPr kumimoji="0" lang="fr-FR" altLang="en-US" dirty="0">
              <a:solidFill>
                <a:schemeClr val="tx1"/>
              </a:solidFill>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683">
                                            <p:bg/>
                                          </p:spTgt>
                                        </p:tgtEl>
                                        <p:attrNameLst>
                                          <p:attrName>style.visibility</p:attrName>
                                        </p:attrNameLst>
                                      </p:cBhvr>
                                      <p:to>
                                        <p:strVal val="visible"/>
                                      </p:to>
                                    </p:set>
                                    <p:animEffect transition="in" filter="box(out)">
                                      <p:cBhvr>
                                        <p:cTn id="7" dur="500"/>
                                        <p:tgtEl>
                                          <p:spTgt spid="71683">
                                            <p:bg/>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71683">
                                            <p:txEl>
                                              <p:pRg st="0" end="0"/>
                                            </p:txEl>
                                          </p:spTgt>
                                        </p:tgtEl>
                                        <p:attrNameLst>
                                          <p:attrName>style.visibility</p:attrName>
                                        </p:attrNameLst>
                                      </p:cBhvr>
                                      <p:to>
                                        <p:strVal val="visible"/>
                                      </p:to>
                                    </p:set>
                                    <p:animEffect transition="in" filter="box(out)">
                                      <p:cBhvr>
                                        <p:cTn id="10" dur="500"/>
                                        <p:tgtEl>
                                          <p:spTgt spid="7168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71683">
                                            <p:txEl>
                                              <p:pRg st="1" end="1"/>
                                            </p:txEl>
                                          </p:spTgt>
                                        </p:tgtEl>
                                        <p:attrNameLst>
                                          <p:attrName>style.visibility</p:attrName>
                                        </p:attrNameLst>
                                      </p:cBhvr>
                                      <p:to>
                                        <p:strVal val="visible"/>
                                      </p:to>
                                    </p:set>
                                    <p:animEffect transition="in" filter="box(out)">
                                      <p:cBhvr>
                                        <p:cTn id="15" dur="500"/>
                                        <p:tgtEl>
                                          <p:spTgt spid="7168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71683">
                                            <p:txEl>
                                              <p:pRg st="2" end="2"/>
                                            </p:txEl>
                                          </p:spTgt>
                                        </p:tgtEl>
                                        <p:attrNameLst>
                                          <p:attrName>style.visibility</p:attrName>
                                        </p:attrNameLst>
                                      </p:cBhvr>
                                      <p:to>
                                        <p:strVal val="visible"/>
                                      </p:to>
                                    </p:set>
                                    <p:animEffect transition="in" filter="box(out)">
                                      <p:cBhvr>
                                        <p:cTn id="20" dur="500"/>
                                        <p:tgtEl>
                                          <p:spTgt spid="7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uiExpand="1" build="p"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533400" y="304800"/>
            <a:ext cx="7924800" cy="13716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a:solidFill>
                  <a:srgbClr val="FFFF00"/>
                </a:solidFill>
                <a:latin typeface="Times" pitchFamily="18" charset="0"/>
              </a:rPr>
              <a:t>Diagramme des états d'énergie </a:t>
            </a:r>
            <a:br>
              <a:rPr kumimoji="0" lang="fr-CA" sz="4000">
                <a:solidFill>
                  <a:srgbClr val="FFFF00"/>
                </a:solidFill>
                <a:latin typeface="Times" pitchFamily="18" charset="0"/>
              </a:rPr>
            </a:br>
            <a:r>
              <a:rPr kumimoji="0" lang="fr-CA" sz="4000">
                <a:solidFill>
                  <a:srgbClr val="FFFF00"/>
                </a:solidFill>
                <a:latin typeface="Times" pitchFamily="18" charset="0"/>
              </a:rPr>
              <a:t>et spectre observé</a:t>
            </a:r>
            <a:endParaRPr lang="fr-FR" altLang="en-US" sz="4800" b="1">
              <a:solidFill>
                <a:srgbClr val="FFFF00"/>
              </a:solidFill>
              <a:latin typeface="Helvetica" pitchFamily="34" charset="0"/>
            </a:endParaRPr>
          </a:p>
        </p:txBody>
      </p:sp>
      <p:sp>
        <p:nvSpPr>
          <p:cNvPr id="70659" name="Rectangle 3"/>
          <p:cNvSpPr>
            <a:spLocks noChangeArrowheads="1"/>
          </p:cNvSpPr>
          <p:nvPr/>
        </p:nvSpPr>
        <p:spPr bwMode="auto">
          <a:xfrm>
            <a:off x="381000" y="1828800"/>
            <a:ext cx="8458200" cy="46228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lang="fr-FR" altLang="en-US" dirty="0">
                <a:latin typeface="Times" pitchFamily="18" charset="0"/>
              </a:rPr>
              <a:t>Une molécule a donc plusieurs courbes de potentiel, une pour chaque </a:t>
            </a:r>
            <a:r>
              <a:rPr lang="fr-CA" altLang="en-US" dirty="0">
                <a:latin typeface="Times" pitchFamily="18" charset="0"/>
              </a:rPr>
              <a:t>état</a:t>
            </a:r>
            <a:r>
              <a:rPr lang="fr-FR" altLang="en-US" dirty="0">
                <a:latin typeface="Times" pitchFamily="18" charset="0"/>
              </a:rPr>
              <a:t> électronique</a:t>
            </a:r>
            <a:r>
              <a:rPr lang="fr-CA" altLang="en-US" dirty="0">
                <a:latin typeface="Times" pitchFamily="18" charset="0"/>
              </a:rPr>
              <a:t>.</a:t>
            </a:r>
            <a:endParaRPr lang="fr-FR" altLang="en-US" dirty="0">
              <a:latin typeface="Times" pitchFamily="18" charset="0"/>
            </a:endParaRP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À chaque niveau électronique correspond une courbe de potentiel avec les niveaux possibles d'énergie de vibration.</a:t>
            </a: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Sur chaque niveau de vibration viennent se superposer les niveaux possibles de rotation.</a:t>
            </a: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Les spectres observés résultent de transitions entre niveaux de vibration et de rotation correspondant à deux états électroniques différents.</a:t>
            </a:r>
            <a:endParaRPr kumimoji="0" lang="fr-FR" altLang="en-US" dirty="0">
              <a:solidFill>
                <a:srgbClr val="0000CC"/>
              </a:solidFill>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70659">
                                            <p:bg/>
                                          </p:spTgt>
                                        </p:tgtEl>
                                        <p:attrNameLst>
                                          <p:attrName>style.visibility</p:attrName>
                                        </p:attrNameLst>
                                      </p:cBhvr>
                                      <p:to>
                                        <p:strVal val="visible"/>
                                      </p:to>
                                    </p:set>
                                    <p:animEffect transition="in" filter="strips(downLeft)">
                                      <p:cBhvr>
                                        <p:cTn id="7" dur="500"/>
                                        <p:tgtEl>
                                          <p:spTgt spid="70659">
                                            <p:bg/>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0659">
                                            <p:txEl>
                                              <p:pRg st="0" end="0"/>
                                            </p:txEl>
                                          </p:spTgt>
                                        </p:tgtEl>
                                        <p:attrNameLst>
                                          <p:attrName>style.visibility</p:attrName>
                                        </p:attrNameLst>
                                      </p:cBhvr>
                                      <p:to>
                                        <p:strVal val="visible"/>
                                      </p:to>
                                    </p:set>
                                    <p:animEffect transition="in" filter="strips(downLeft)">
                                      <p:cBhvr>
                                        <p:cTn id="10" dur="500"/>
                                        <p:tgtEl>
                                          <p:spTgt spid="7065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70659">
                                            <p:txEl>
                                              <p:pRg st="1" end="1"/>
                                            </p:txEl>
                                          </p:spTgt>
                                        </p:tgtEl>
                                        <p:attrNameLst>
                                          <p:attrName>style.visibility</p:attrName>
                                        </p:attrNameLst>
                                      </p:cBhvr>
                                      <p:to>
                                        <p:strVal val="visible"/>
                                      </p:to>
                                    </p:set>
                                    <p:animEffect transition="in" filter="strips(downLeft)">
                                      <p:cBhvr>
                                        <p:cTn id="15" dur="500"/>
                                        <p:tgtEl>
                                          <p:spTgt spid="70659">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70659">
                                            <p:txEl>
                                              <p:pRg st="2" end="2"/>
                                            </p:txEl>
                                          </p:spTgt>
                                        </p:tgtEl>
                                        <p:attrNameLst>
                                          <p:attrName>style.visibility</p:attrName>
                                        </p:attrNameLst>
                                      </p:cBhvr>
                                      <p:to>
                                        <p:strVal val="visible"/>
                                      </p:to>
                                    </p:set>
                                    <p:animEffect transition="in" filter="strips(downLeft)">
                                      <p:cBhvr>
                                        <p:cTn id="20" dur="500"/>
                                        <p:tgtEl>
                                          <p:spTgt spid="70659">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70659">
                                            <p:txEl>
                                              <p:pRg st="3" end="3"/>
                                            </p:txEl>
                                          </p:spTgt>
                                        </p:tgtEl>
                                        <p:attrNameLst>
                                          <p:attrName>style.visibility</p:attrName>
                                        </p:attrNameLst>
                                      </p:cBhvr>
                                      <p:to>
                                        <p:strVal val="visible"/>
                                      </p:to>
                                    </p:set>
                                    <p:animEffect transition="in" filter="strips(downLeft)">
                                      <p:cBhvr>
                                        <p:cTn id="25" dur="500"/>
                                        <p:tgtEl>
                                          <p:spTgt spid="70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uiExpand="1" build="p"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ChangeArrowheads="1"/>
          </p:cNvSpPr>
          <p:nvPr/>
        </p:nvSpPr>
        <p:spPr bwMode="auto">
          <a:xfrm>
            <a:off x="542131" y="876300"/>
            <a:ext cx="8488363" cy="499586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20" name="Text Box 4"/>
          <p:cNvSpPr txBox="1">
            <a:spLocks noChangeArrowheads="1"/>
          </p:cNvSpPr>
          <p:nvPr/>
        </p:nvSpPr>
        <p:spPr bwMode="auto">
          <a:xfrm>
            <a:off x="1993107" y="6051550"/>
            <a:ext cx="7036594" cy="338554"/>
          </a:xfrm>
          <a:prstGeom prst="rect">
            <a:avLst/>
          </a:prstGeom>
          <a:solidFill>
            <a:schemeClr val="hlink"/>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ct val="50000"/>
              </a:spcBef>
            </a:pPr>
            <a:r>
              <a:rPr lang="fr-CA" sz="1600" dirty="0">
                <a:latin typeface="Times New Roman" pitchFamily="18" charset="0"/>
                <a:cs typeface="Times New Roman" pitchFamily="18" charset="0"/>
              </a:rPr>
              <a:t>Inspiré de http://</a:t>
            </a:r>
            <a:r>
              <a:rPr lang="fr-CA" sz="1600" dirty="0" smtClean="0">
                <a:latin typeface="Times New Roman" pitchFamily="18" charset="0"/>
                <a:cs typeface="Times New Roman" pitchFamily="18" charset="0"/>
              </a:rPr>
              <a:t>itl.chem.ufl.edu/4411L_f96/i2_lif/i2_lif_il.html (plus accessible ?</a:t>
            </a:r>
            <a:r>
              <a:rPr lang="fr-CA" sz="1600" dirty="0" smtClean="0">
                <a:latin typeface="Times" pitchFamily="18" charset="0"/>
              </a:rPr>
              <a:t>) </a:t>
            </a:r>
            <a:endParaRPr lang="fr-FR" sz="1600" dirty="0"/>
          </a:p>
        </p:txBody>
      </p:sp>
      <p:grpSp>
        <p:nvGrpSpPr>
          <p:cNvPr id="86021" name="Group 5"/>
          <p:cNvGrpSpPr>
            <a:grpSpLocks/>
          </p:cNvGrpSpPr>
          <p:nvPr/>
        </p:nvGrpSpPr>
        <p:grpSpPr bwMode="auto">
          <a:xfrm>
            <a:off x="645319" y="976313"/>
            <a:ext cx="1119187" cy="4441825"/>
            <a:chOff x="1147" y="494"/>
            <a:chExt cx="705" cy="2798"/>
          </a:xfrm>
        </p:grpSpPr>
        <p:sp>
          <p:nvSpPr>
            <p:cNvPr id="86022" name="Text Box 6"/>
            <p:cNvSpPr txBox="1">
              <a:spLocks noChangeArrowheads="1"/>
            </p:cNvSpPr>
            <p:nvPr/>
          </p:nvSpPr>
          <p:spPr bwMode="auto">
            <a:xfrm rot="-5400000">
              <a:off x="118" y="1649"/>
              <a:ext cx="23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50000"/>
                </a:spcBef>
              </a:pPr>
              <a:r>
                <a:rPr kumimoji="0" lang="fr-CA" sz="2400" dirty="0">
                  <a:latin typeface="Times New Roman" pitchFamily="18" charset="0"/>
                </a:rPr>
                <a:t>Énergie  (1000 </a:t>
              </a:r>
              <a:r>
                <a:rPr kumimoji="0" lang="fr-FR" sz="2400" dirty="0">
                  <a:latin typeface="Times New Roman" pitchFamily="18" charset="0"/>
                </a:rPr>
                <a:t>cm</a:t>
              </a:r>
              <a:r>
                <a:rPr kumimoji="0" lang="fr-CA" sz="2400" b="1" baseline="30000" dirty="0">
                  <a:latin typeface="Symbol" pitchFamily="18" charset="2"/>
                </a:rPr>
                <a:t>-</a:t>
              </a:r>
              <a:r>
                <a:rPr kumimoji="0" lang="fr-CA" sz="2400" baseline="30000" dirty="0">
                  <a:latin typeface="Times New Roman" pitchFamily="18" charset="0"/>
                </a:rPr>
                <a:t>1</a:t>
              </a:r>
              <a:r>
                <a:rPr kumimoji="0" lang="fr-CA" sz="2400" b="1" baseline="30000" dirty="0">
                  <a:latin typeface="Times New Roman" pitchFamily="18" charset="0"/>
                </a:rPr>
                <a:t> </a:t>
              </a:r>
              <a:r>
                <a:rPr kumimoji="0" lang="fr-CA" sz="2400" dirty="0">
                  <a:latin typeface="Times New Roman" pitchFamily="18" charset="0"/>
                </a:rPr>
                <a:t>)</a:t>
              </a:r>
            </a:p>
          </p:txBody>
        </p:sp>
        <p:sp>
          <p:nvSpPr>
            <p:cNvPr id="86023" name="Line 7"/>
            <p:cNvSpPr>
              <a:spLocks noChangeShapeType="1"/>
            </p:cNvSpPr>
            <p:nvPr/>
          </p:nvSpPr>
          <p:spPr bwMode="auto">
            <a:xfrm flipV="1">
              <a:off x="1755" y="494"/>
              <a:ext cx="0" cy="279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24" name="Line 8"/>
            <p:cNvSpPr>
              <a:spLocks noChangeShapeType="1"/>
            </p:cNvSpPr>
            <p:nvPr/>
          </p:nvSpPr>
          <p:spPr bwMode="auto">
            <a:xfrm>
              <a:off x="1755" y="2899"/>
              <a:ext cx="8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25" name="Line 9"/>
            <p:cNvSpPr>
              <a:spLocks noChangeShapeType="1"/>
            </p:cNvSpPr>
            <p:nvPr/>
          </p:nvSpPr>
          <p:spPr bwMode="auto">
            <a:xfrm>
              <a:off x="1769" y="2455"/>
              <a:ext cx="8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26" name="Line 10"/>
            <p:cNvSpPr>
              <a:spLocks noChangeShapeType="1"/>
            </p:cNvSpPr>
            <p:nvPr/>
          </p:nvSpPr>
          <p:spPr bwMode="auto">
            <a:xfrm>
              <a:off x="1755" y="1975"/>
              <a:ext cx="8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27" name="Line 11"/>
            <p:cNvSpPr>
              <a:spLocks noChangeShapeType="1"/>
            </p:cNvSpPr>
            <p:nvPr/>
          </p:nvSpPr>
          <p:spPr bwMode="auto">
            <a:xfrm>
              <a:off x="1755" y="1509"/>
              <a:ext cx="8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28" name="Line 12"/>
            <p:cNvSpPr>
              <a:spLocks noChangeShapeType="1"/>
            </p:cNvSpPr>
            <p:nvPr/>
          </p:nvSpPr>
          <p:spPr bwMode="auto">
            <a:xfrm>
              <a:off x="1755" y="1043"/>
              <a:ext cx="8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29" name="Line 13"/>
            <p:cNvSpPr>
              <a:spLocks noChangeShapeType="1"/>
            </p:cNvSpPr>
            <p:nvPr/>
          </p:nvSpPr>
          <p:spPr bwMode="auto">
            <a:xfrm>
              <a:off x="1755" y="586"/>
              <a:ext cx="8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30" name="Text Box 14"/>
            <p:cNvSpPr txBox="1">
              <a:spLocks noChangeArrowheads="1"/>
            </p:cNvSpPr>
            <p:nvPr/>
          </p:nvSpPr>
          <p:spPr bwMode="auto">
            <a:xfrm>
              <a:off x="1439" y="2784"/>
              <a:ext cx="38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0</a:t>
              </a:r>
              <a:endParaRPr lang="fr-FR" sz="2000">
                <a:latin typeface="Times New Roman" pitchFamily="18" charset="0"/>
              </a:endParaRPr>
            </a:p>
          </p:txBody>
        </p:sp>
        <p:sp>
          <p:nvSpPr>
            <p:cNvPr id="86031" name="Text Box 15"/>
            <p:cNvSpPr txBox="1">
              <a:spLocks noChangeArrowheads="1"/>
            </p:cNvSpPr>
            <p:nvPr/>
          </p:nvSpPr>
          <p:spPr bwMode="auto">
            <a:xfrm>
              <a:off x="1452" y="1811"/>
              <a:ext cx="38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10</a:t>
              </a:r>
              <a:endParaRPr lang="fr-FR" sz="2000">
                <a:latin typeface="Times New Roman" pitchFamily="18" charset="0"/>
              </a:endParaRPr>
            </a:p>
          </p:txBody>
        </p:sp>
        <p:sp>
          <p:nvSpPr>
            <p:cNvPr id="86032" name="Text Box 16"/>
            <p:cNvSpPr txBox="1">
              <a:spLocks noChangeArrowheads="1"/>
            </p:cNvSpPr>
            <p:nvPr/>
          </p:nvSpPr>
          <p:spPr bwMode="auto">
            <a:xfrm>
              <a:off x="1438" y="837"/>
              <a:ext cx="38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20</a:t>
              </a:r>
              <a:endParaRPr lang="fr-FR" sz="2000">
                <a:latin typeface="Times New Roman" pitchFamily="18" charset="0"/>
              </a:endParaRPr>
            </a:p>
          </p:txBody>
        </p:sp>
      </p:grpSp>
      <p:grpSp>
        <p:nvGrpSpPr>
          <p:cNvPr id="86038" name="Group 22"/>
          <p:cNvGrpSpPr>
            <a:grpSpLocks/>
          </p:cNvGrpSpPr>
          <p:nvPr/>
        </p:nvGrpSpPr>
        <p:grpSpPr bwMode="auto">
          <a:xfrm>
            <a:off x="2658269" y="1978025"/>
            <a:ext cx="652462" cy="2830513"/>
            <a:chOff x="2415" y="1125"/>
            <a:chExt cx="411" cy="1783"/>
          </a:xfrm>
        </p:grpSpPr>
        <p:sp>
          <p:nvSpPr>
            <p:cNvPr id="86039" name="Line 23"/>
            <p:cNvSpPr>
              <a:spLocks noChangeShapeType="1"/>
            </p:cNvSpPr>
            <p:nvPr/>
          </p:nvSpPr>
          <p:spPr bwMode="auto">
            <a:xfrm flipV="1">
              <a:off x="2743" y="1125"/>
              <a:ext cx="0" cy="1783"/>
            </a:xfrm>
            <a:prstGeom prst="line">
              <a:avLst/>
            </a:prstGeom>
            <a:noFill/>
            <a:ln w="28575">
              <a:solidFill>
                <a:srgbClr val="66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40" name="Text Box 24"/>
            <p:cNvSpPr txBox="1">
              <a:spLocks noChangeArrowheads="1"/>
            </p:cNvSpPr>
            <p:nvPr/>
          </p:nvSpPr>
          <p:spPr bwMode="auto">
            <a:xfrm>
              <a:off x="2415" y="1454"/>
              <a:ext cx="41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b="1">
                  <a:latin typeface="Symbol" pitchFamily="18" charset="2"/>
                </a:rPr>
                <a:t>n</a:t>
              </a:r>
              <a:r>
                <a:rPr lang="fr-CA" sz="2000" b="1" baseline="-25000">
                  <a:latin typeface="Times New Roman" pitchFamily="18" charset="0"/>
                </a:rPr>
                <a:t>L</a:t>
              </a:r>
              <a:endParaRPr lang="fr-FR" sz="2000" b="1" baseline="-25000">
                <a:latin typeface="Times New Roman" pitchFamily="18" charset="0"/>
              </a:endParaRPr>
            </a:p>
          </p:txBody>
        </p:sp>
      </p:grpSp>
      <p:grpSp>
        <p:nvGrpSpPr>
          <p:cNvPr id="86041" name="Group 25"/>
          <p:cNvGrpSpPr>
            <a:grpSpLocks/>
          </p:cNvGrpSpPr>
          <p:nvPr/>
        </p:nvGrpSpPr>
        <p:grpSpPr bwMode="auto">
          <a:xfrm>
            <a:off x="3420269" y="1998663"/>
            <a:ext cx="652462" cy="2200275"/>
            <a:chOff x="2895" y="1125"/>
            <a:chExt cx="411" cy="1399"/>
          </a:xfrm>
        </p:grpSpPr>
        <p:sp>
          <p:nvSpPr>
            <p:cNvPr id="86042" name="Text Box 26"/>
            <p:cNvSpPr txBox="1">
              <a:spLocks noChangeArrowheads="1"/>
            </p:cNvSpPr>
            <p:nvPr/>
          </p:nvSpPr>
          <p:spPr bwMode="auto">
            <a:xfrm>
              <a:off x="2895" y="1468"/>
              <a:ext cx="411" cy="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b="1">
                  <a:latin typeface="Symbol" pitchFamily="18" charset="2"/>
                </a:rPr>
                <a:t>n</a:t>
              </a:r>
              <a:r>
                <a:rPr lang="fr-CA" sz="2000" b="1" baseline="-25000">
                  <a:latin typeface="Times New Roman" pitchFamily="18" charset="0"/>
                </a:rPr>
                <a:t>f</a:t>
              </a:r>
              <a:endParaRPr lang="fr-FR" sz="2000" b="1" baseline="-25000">
                <a:latin typeface="Times New Roman" pitchFamily="18" charset="0"/>
              </a:endParaRPr>
            </a:p>
          </p:txBody>
        </p:sp>
        <p:sp>
          <p:nvSpPr>
            <p:cNvPr id="86043" name="Line 27"/>
            <p:cNvSpPr>
              <a:spLocks noChangeShapeType="1"/>
            </p:cNvSpPr>
            <p:nvPr/>
          </p:nvSpPr>
          <p:spPr bwMode="auto">
            <a:xfrm>
              <a:off x="2963" y="1125"/>
              <a:ext cx="0" cy="1399"/>
            </a:xfrm>
            <a:prstGeom prst="line">
              <a:avLst/>
            </a:prstGeom>
            <a:noFill/>
            <a:ln w="952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86044" name="Group 28"/>
          <p:cNvGrpSpPr>
            <a:grpSpLocks/>
          </p:cNvGrpSpPr>
          <p:nvPr/>
        </p:nvGrpSpPr>
        <p:grpSpPr bwMode="auto">
          <a:xfrm>
            <a:off x="2555081" y="1136650"/>
            <a:ext cx="4748213" cy="3657600"/>
            <a:chOff x="2350" y="595"/>
            <a:chExt cx="2991" cy="2304"/>
          </a:xfrm>
        </p:grpSpPr>
        <p:sp>
          <p:nvSpPr>
            <p:cNvPr id="86045" name="Arc 29"/>
            <p:cNvSpPr>
              <a:spLocks/>
            </p:cNvSpPr>
            <p:nvPr/>
          </p:nvSpPr>
          <p:spPr bwMode="auto">
            <a:xfrm flipH="1" flipV="1">
              <a:off x="2350" y="595"/>
              <a:ext cx="440" cy="2304"/>
            </a:xfrm>
            <a:custGeom>
              <a:avLst/>
              <a:gdLst>
                <a:gd name="G0" fmla="+- 3136 0 0"/>
                <a:gd name="G1" fmla="+- 21600 0 0"/>
                <a:gd name="G2" fmla="+- 21600 0 0"/>
                <a:gd name="T0" fmla="*/ 0 w 24736"/>
                <a:gd name="T1" fmla="*/ 229 h 21600"/>
                <a:gd name="T2" fmla="*/ 24736 w 24736"/>
                <a:gd name="T3" fmla="*/ 21600 h 21600"/>
                <a:gd name="T4" fmla="*/ 3136 w 24736"/>
                <a:gd name="T5" fmla="*/ 21600 h 21600"/>
              </a:gdLst>
              <a:ahLst/>
              <a:cxnLst>
                <a:cxn ang="0">
                  <a:pos x="T0" y="T1"/>
                </a:cxn>
                <a:cxn ang="0">
                  <a:pos x="T2" y="T3"/>
                </a:cxn>
                <a:cxn ang="0">
                  <a:pos x="T4" y="T5"/>
                </a:cxn>
              </a:cxnLst>
              <a:rect l="0" t="0" r="r" b="b"/>
              <a:pathLst>
                <a:path w="24736" h="21600" fill="none" extrusionOk="0">
                  <a:moveTo>
                    <a:pt x="-1" y="228"/>
                  </a:moveTo>
                  <a:cubicBezTo>
                    <a:pt x="1038" y="76"/>
                    <a:pt x="2086" y="-1"/>
                    <a:pt x="3136" y="0"/>
                  </a:cubicBezTo>
                  <a:cubicBezTo>
                    <a:pt x="15065" y="0"/>
                    <a:pt x="24736" y="9670"/>
                    <a:pt x="24736" y="21600"/>
                  </a:cubicBezTo>
                </a:path>
                <a:path w="24736" h="21600" stroke="0" extrusionOk="0">
                  <a:moveTo>
                    <a:pt x="-1" y="228"/>
                  </a:moveTo>
                  <a:cubicBezTo>
                    <a:pt x="1038" y="76"/>
                    <a:pt x="2086" y="-1"/>
                    <a:pt x="3136" y="0"/>
                  </a:cubicBezTo>
                  <a:cubicBezTo>
                    <a:pt x="15065" y="0"/>
                    <a:pt x="24736" y="9670"/>
                    <a:pt x="24736" y="21600"/>
                  </a:cubicBezTo>
                  <a:lnTo>
                    <a:pt x="3136" y="21600"/>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fr-FR">
                <a:solidFill>
                  <a:srgbClr val="FF0000"/>
                </a:solidFill>
              </a:endParaRPr>
            </a:p>
          </p:txBody>
        </p:sp>
        <p:sp>
          <p:nvSpPr>
            <p:cNvPr id="86046" name="Arc 30"/>
            <p:cNvSpPr>
              <a:spLocks/>
            </p:cNvSpPr>
            <p:nvPr/>
          </p:nvSpPr>
          <p:spPr bwMode="auto">
            <a:xfrm flipH="1">
              <a:off x="3893" y="1747"/>
              <a:ext cx="1448" cy="247"/>
            </a:xfrm>
            <a:custGeom>
              <a:avLst/>
              <a:gdLst>
                <a:gd name="G0" fmla="+- 0 0 0"/>
                <a:gd name="G1" fmla="+- 21600 0 0"/>
                <a:gd name="G2" fmla="+- 21600 0 0"/>
                <a:gd name="T0" fmla="*/ 0 w 19314"/>
                <a:gd name="T1" fmla="*/ 0 h 21600"/>
                <a:gd name="T2" fmla="*/ 19314 w 19314"/>
                <a:gd name="T3" fmla="*/ 11929 h 21600"/>
                <a:gd name="T4" fmla="*/ 0 w 19314"/>
                <a:gd name="T5" fmla="*/ 21600 h 21600"/>
              </a:gdLst>
              <a:ahLst/>
              <a:cxnLst>
                <a:cxn ang="0">
                  <a:pos x="T0" y="T1"/>
                </a:cxn>
                <a:cxn ang="0">
                  <a:pos x="T2" y="T3"/>
                </a:cxn>
                <a:cxn ang="0">
                  <a:pos x="T4" y="T5"/>
                </a:cxn>
              </a:cxnLst>
              <a:rect l="0" t="0" r="r" b="b"/>
              <a:pathLst>
                <a:path w="19314" h="21600" fill="none" extrusionOk="0">
                  <a:moveTo>
                    <a:pt x="-1" y="0"/>
                  </a:moveTo>
                  <a:cubicBezTo>
                    <a:pt x="8176" y="0"/>
                    <a:pt x="15652" y="4617"/>
                    <a:pt x="19314" y="11928"/>
                  </a:cubicBezTo>
                </a:path>
                <a:path w="19314" h="21600" stroke="0" extrusionOk="0">
                  <a:moveTo>
                    <a:pt x="-1" y="0"/>
                  </a:moveTo>
                  <a:cubicBezTo>
                    <a:pt x="8176" y="0"/>
                    <a:pt x="15652" y="4617"/>
                    <a:pt x="19314" y="11928"/>
                  </a:cubicBezTo>
                  <a:lnTo>
                    <a:pt x="0" y="21600"/>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47" name="Arc 31"/>
            <p:cNvSpPr>
              <a:spLocks/>
            </p:cNvSpPr>
            <p:nvPr/>
          </p:nvSpPr>
          <p:spPr bwMode="auto">
            <a:xfrm flipH="1">
              <a:off x="3396" y="1875"/>
              <a:ext cx="738" cy="942"/>
            </a:xfrm>
            <a:custGeom>
              <a:avLst/>
              <a:gdLst>
                <a:gd name="G0" fmla="+- 0 0 0"/>
                <a:gd name="G1" fmla="+- 21206 0 0"/>
                <a:gd name="G2" fmla="+- 21600 0 0"/>
                <a:gd name="T0" fmla="*/ 4105 w 15711"/>
                <a:gd name="T1" fmla="*/ 0 h 21206"/>
                <a:gd name="T2" fmla="*/ 15711 w 15711"/>
                <a:gd name="T3" fmla="*/ 6382 h 21206"/>
                <a:gd name="T4" fmla="*/ 0 w 15711"/>
                <a:gd name="T5" fmla="*/ 21206 h 21206"/>
              </a:gdLst>
              <a:ahLst/>
              <a:cxnLst>
                <a:cxn ang="0">
                  <a:pos x="T0" y="T1"/>
                </a:cxn>
                <a:cxn ang="0">
                  <a:pos x="T2" y="T3"/>
                </a:cxn>
                <a:cxn ang="0">
                  <a:pos x="T4" y="T5"/>
                </a:cxn>
              </a:cxnLst>
              <a:rect l="0" t="0" r="r" b="b"/>
              <a:pathLst>
                <a:path w="15711" h="21206" fill="none" extrusionOk="0">
                  <a:moveTo>
                    <a:pt x="4105" y="-1"/>
                  </a:moveTo>
                  <a:cubicBezTo>
                    <a:pt x="8546" y="859"/>
                    <a:pt x="12605" y="3092"/>
                    <a:pt x="15710" y="6382"/>
                  </a:cubicBezTo>
                </a:path>
                <a:path w="15711" h="21206" stroke="0" extrusionOk="0">
                  <a:moveTo>
                    <a:pt x="4105" y="-1"/>
                  </a:moveTo>
                  <a:cubicBezTo>
                    <a:pt x="8546" y="859"/>
                    <a:pt x="12605" y="3092"/>
                    <a:pt x="15710" y="6382"/>
                  </a:cubicBezTo>
                  <a:lnTo>
                    <a:pt x="0" y="21206"/>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48" name="Line 32"/>
            <p:cNvSpPr>
              <a:spLocks noChangeShapeType="1"/>
            </p:cNvSpPr>
            <p:nvPr/>
          </p:nvSpPr>
          <p:spPr bwMode="auto">
            <a:xfrm flipH="1">
              <a:off x="2816" y="2377"/>
              <a:ext cx="357" cy="49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49" name="Line 33"/>
            <p:cNvSpPr>
              <a:spLocks noChangeShapeType="1"/>
            </p:cNvSpPr>
            <p:nvPr/>
          </p:nvSpPr>
          <p:spPr bwMode="auto">
            <a:xfrm flipV="1">
              <a:off x="3173" y="2131"/>
              <a:ext cx="247" cy="24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50" name="Line 34"/>
            <p:cNvSpPr>
              <a:spLocks noChangeShapeType="1"/>
            </p:cNvSpPr>
            <p:nvPr/>
          </p:nvSpPr>
          <p:spPr bwMode="auto">
            <a:xfrm>
              <a:off x="2633" y="2798"/>
              <a:ext cx="247"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51" name="Line 35"/>
            <p:cNvSpPr>
              <a:spLocks noChangeShapeType="1"/>
            </p:cNvSpPr>
            <p:nvPr/>
          </p:nvSpPr>
          <p:spPr bwMode="auto">
            <a:xfrm>
              <a:off x="2578" y="2707"/>
              <a:ext cx="357"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52" name="Line 36"/>
            <p:cNvSpPr>
              <a:spLocks noChangeShapeType="1"/>
            </p:cNvSpPr>
            <p:nvPr/>
          </p:nvSpPr>
          <p:spPr bwMode="auto">
            <a:xfrm>
              <a:off x="2551" y="2616"/>
              <a:ext cx="46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53" name="Line 37"/>
            <p:cNvSpPr>
              <a:spLocks noChangeShapeType="1"/>
            </p:cNvSpPr>
            <p:nvPr/>
          </p:nvSpPr>
          <p:spPr bwMode="auto">
            <a:xfrm>
              <a:off x="2524" y="2524"/>
              <a:ext cx="54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54" name="Line 38"/>
            <p:cNvSpPr>
              <a:spLocks noChangeShapeType="1"/>
            </p:cNvSpPr>
            <p:nvPr/>
          </p:nvSpPr>
          <p:spPr bwMode="auto">
            <a:xfrm>
              <a:off x="2524" y="2451"/>
              <a:ext cx="60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55" name="Line 39"/>
            <p:cNvSpPr>
              <a:spLocks noChangeShapeType="1"/>
            </p:cNvSpPr>
            <p:nvPr/>
          </p:nvSpPr>
          <p:spPr bwMode="auto">
            <a:xfrm>
              <a:off x="2496" y="2378"/>
              <a:ext cx="68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56" name="Line 40"/>
            <p:cNvSpPr>
              <a:spLocks noChangeShapeType="1"/>
            </p:cNvSpPr>
            <p:nvPr/>
          </p:nvSpPr>
          <p:spPr bwMode="auto">
            <a:xfrm>
              <a:off x="2496" y="2304"/>
              <a:ext cx="741"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57" name="Line 41"/>
            <p:cNvSpPr>
              <a:spLocks noChangeShapeType="1"/>
            </p:cNvSpPr>
            <p:nvPr/>
          </p:nvSpPr>
          <p:spPr bwMode="auto">
            <a:xfrm>
              <a:off x="2496" y="2241"/>
              <a:ext cx="82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58" name="Line 42"/>
            <p:cNvSpPr>
              <a:spLocks noChangeShapeType="1"/>
            </p:cNvSpPr>
            <p:nvPr/>
          </p:nvSpPr>
          <p:spPr bwMode="auto">
            <a:xfrm>
              <a:off x="2469" y="2177"/>
              <a:ext cx="905"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59" name="Line 43"/>
            <p:cNvSpPr>
              <a:spLocks noChangeShapeType="1"/>
            </p:cNvSpPr>
            <p:nvPr/>
          </p:nvSpPr>
          <p:spPr bwMode="auto">
            <a:xfrm>
              <a:off x="2469" y="2112"/>
              <a:ext cx="987"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60" name="Line 44"/>
            <p:cNvSpPr>
              <a:spLocks noChangeShapeType="1"/>
            </p:cNvSpPr>
            <p:nvPr/>
          </p:nvSpPr>
          <p:spPr bwMode="auto">
            <a:xfrm flipV="1">
              <a:off x="2441" y="2057"/>
              <a:ext cx="1097" cy="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61" name="Line 45"/>
            <p:cNvSpPr>
              <a:spLocks noChangeShapeType="1"/>
            </p:cNvSpPr>
            <p:nvPr/>
          </p:nvSpPr>
          <p:spPr bwMode="auto">
            <a:xfrm>
              <a:off x="2441" y="2012"/>
              <a:ext cx="115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62" name="Line 46"/>
            <p:cNvSpPr>
              <a:spLocks noChangeShapeType="1"/>
            </p:cNvSpPr>
            <p:nvPr/>
          </p:nvSpPr>
          <p:spPr bwMode="auto">
            <a:xfrm>
              <a:off x="2441" y="1966"/>
              <a:ext cx="1235"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63" name="Line 47"/>
            <p:cNvSpPr>
              <a:spLocks noChangeShapeType="1"/>
            </p:cNvSpPr>
            <p:nvPr/>
          </p:nvSpPr>
          <p:spPr bwMode="auto">
            <a:xfrm>
              <a:off x="2441" y="1930"/>
              <a:ext cx="1289"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64" name="Line 48"/>
            <p:cNvSpPr>
              <a:spLocks noChangeShapeType="1"/>
            </p:cNvSpPr>
            <p:nvPr/>
          </p:nvSpPr>
          <p:spPr bwMode="auto">
            <a:xfrm>
              <a:off x="2441" y="1884"/>
              <a:ext cx="145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65" name="Line 49"/>
            <p:cNvSpPr>
              <a:spLocks noChangeShapeType="1"/>
            </p:cNvSpPr>
            <p:nvPr/>
          </p:nvSpPr>
          <p:spPr bwMode="auto">
            <a:xfrm>
              <a:off x="2441" y="1848"/>
              <a:ext cx="1591"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66" name="Line 50"/>
            <p:cNvSpPr>
              <a:spLocks noChangeShapeType="1"/>
            </p:cNvSpPr>
            <p:nvPr/>
          </p:nvSpPr>
          <p:spPr bwMode="auto">
            <a:xfrm>
              <a:off x="2414" y="1820"/>
              <a:ext cx="1755"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67" name="Line 51"/>
            <p:cNvSpPr>
              <a:spLocks noChangeShapeType="1"/>
            </p:cNvSpPr>
            <p:nvPr/>
          </p:nvSpPr>
          <p:spPr bwMode="auto">
            <a:xfrm>
              <a:off x="2441" y="1784"/>
              <a:ext cx="192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68" name="Line 52"/>
            <p:cNvSpPr>
              <a:spLocks noChangeShapeType="1"/>
            </p:cNvSpPr>
            <p:nvPr/>
          </p:nvSpPr>
          <p:spPr bwMode="auto">
            <a:xfrm>
              <a:off x="2414" y="1756"/>
              <a:ext cx="252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69" name="Text Box 53"/>
            <p:cNvSpPr txBox="1">
              <a:spLocks noChangeArrowheads="1"/>
            </p:cNvSpPr>
            <p:nvPr/>
          </p:nvSpPr>
          <p:spPr bwMode="auto">
            <a:xfrm>
              <a:off x="4196" y="1472"/>
              <a:ext cx="9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b="1" baseline="30000">
                  <a:latin typeface="Times New Roman" pitchFamily="18" charset="0"/>
                </a:rPr>
                <a:t>2</a:t>
              </a:r>
              <a:r>
                <a:rPr lang="fr-CA" sz="2000">
                  <a:latin typeface="Times New Roman" pitchFamily="18" charset="0"/>
                </a:rPr>
                <a:t>P</a:t>
              </a:r>
              <a:r>
                <a:rPr lang="fr-CA" sz="2000" b="1" baseline="-25000">
                  <a:latin typeface="Times New Roman" pitchFamily="18" charset="0"/>
                </a:rPr>
                <a:t>3/2  </a:t>
              </a:r>
              <a:r>
                <a:rPr lang="fr-CA" sz="2000">
                  <a:latin typeface="Times New Roman" pitchFamily="18" charset="0"/>
                </a:rPr>
                <a:t>+</a:t>
              </a:r>
              <a:r>
                <a:rPr lang="fr-CA" sz="2000" b="1">
                  <a:latin typeface="Times New Roman" pitchFamily="18" charset="0"/>
                </a:rPr>
                <a:t> </a:t>
              </a:r>
              <a:r>
                <a:rPr lang="fr-CA" sz="2000" b="1" baseline="-25000">
                  <a:latin typeface="Times New Roman" pitchFamily="18" charset="0"/>
                </a:rPr>
                <a:t> </a:t>
              </a:r>
              <a:r>
                <a:rPr lang="fr-CA" sz="2000" b="1" baseline="30000">
                  <a:latin typeface="Times New Roman" pitchFamily="18" charset="0"/>
                </a:rPr>
                <a:t>2</a:t>
              </a:r>
              <a:r>
                <a:rPr lang="fr-CA" sz="2000">
                  <a:latin typeface="Times New Roman" pitchFamily="18" charset="0"/>
                </a:rPr>
                <a:t>P</a:t>
              </a:r>
              <a:r>
                <a:rPr lang="fr-CA" sz="2000" b="1" baseline="-25000">
                  <a:latin typeface="Times New Roman" pitchFamily="18" charset="0"/>
                </a:rPr>
                <a:t>3/2</a:t>
              </a:r>
              <a:endParaRPr lang="fr-FR" sz="2000" b="1" baseline="-25000">
                <a:latin typeface="Times New Roman" pitchFamily="18" charset="0"/>
              </a:endParaRPr>
            </a:p>
          </p:txBody>
        </p:sp>
        <p:sp>
          <p:nvSpPr>
            <p:cNvPr id="86070" name="Text Box 54"/>
            <p:cNvSpPr txBox="1">
              <a:spLocks noChangeArrowheads="1"/>
            </p:cNvSpPr>
            <p:nvPr/>
          </p:nvSpPr>
          <p:spPr bwMode="auto">
            <a:xfrm>
              <a:off x="3427" y="2003"/>
              <a:ext cx="60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b="1" baseline="30000">
                  <a:latin typeface="Times New Roman" pitchFamily="18" charset="0"/>
                </a:rPr>
                <a:t>1</a:t>
              </a:r>
              <a:r>
                <a:rPr lang="fr-CA" sz="2000">
                  <a:latin typeface="Symbol" pitchFamily="18" charset="2"/>
                </a:rPr>
                <a:t>S</a:t>
              </a:r>
              <a:r>
                <a:rPr lang="fr-CA" sz="2000" b="1" baseline="-25000">
                  <a:latin typeface="Times New Roman" pitchFamily="18" charset="0"/>
                </a:rPr>
                <a:t>g</a:t>
              </a:r>
              <a:r>
                <a:rPr lang="fr-CA" sz="2000" b="1" baseline="30000">
                  <a:latin typeface="Times New Roman" pitchFamily="18" charset="0"/>
                </a:rPr>
                <a:t>+</a:t>
              </a:r>
              <a:endParaRPr lang="fr-FR" sz="2000" b="1" baseline="30000">
                <a:latin typeface="Times New Roman" pitchFamily="18" charset="0"/>
              </a:endParaRPr>
            </a:p>
          </p:txBody>
        </p:sp>
        <p:sp>
          <p:nvSpPr>
            <p:cNvPr id="86071" name="Text Box 55"/>
            <p:cNvSpPr txBox="1">
              <a:spLocks noChangeArrowheads="1"/>
            </p:cNvSpPr>
            <p:nvPr/>
          </p:nvSpPr>
          <p:spPr bwMode="auto">
            <a:xfrm>
              <a:off x="2935" y="2606"/>
              <a:ext cx="27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1400" b="1">
                  <a:latin typeface="Times New Roman" pitchFamily="18" charset="0"/>
                </a:rPr>
                <a:t>10</a:t>
              </a:r>
              <a:endParaRPr lang="fr-FR" sz="1400" b="1">
                <a:latin typeface="Times New Roman" pitchFamily="18" charset="0"/>
              </a:endParaRPr>
            </a:p>
          </p:txBody>
        </p:sp>
        <p:sp>
          <p:nvSpPr>
            <p:cNvPr id="86072" name="Text Box 56"/>
            <p:cNvSpPr txBox="1">
              <a:spLocks noChangeArrowheads="1"/>
            </p:cNvSpPr>
            <p:nvPr/>
          </p:nvSpPr>
          <p:spPr bwMode="auto">
            <a:xfrm>
              <a:off x="3250" y="2181"/>
              <a:ext cx="27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1400" b="1">
                  <a:latin typeface="Times New Roman" pitchFamily="18" charset="0"/>
                </a:rPr>
                <a:t>40</a:t>
              </a:r>
              <a:endParaRPr lang="fr-FR" sz="1400" b="1">
                <a:latin typeface="Times New Roman" pitchFamily="18" charset="0"/>
              </a:endParaRPr>
            </a:p>
          </p:txBody>
        </p:sp>
        <p:sp>
          <p:nvSpPr>
            <p:cNvPr id="86073" name="Text Box 57"/>
            <p:cNvSpPr txBox="1">
              <a:spLocks noChangeArrowheads="1"/>
            </p:cNvSpPr>
            <p:nvPr/>
          </p:nvSpPr>
          <p:spPr bwMode="auto">
            <a:xfrm>
              <a:off x="3950" y="1811"/>
              <a:ext cx="27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1400" b="1">
                  <a:latin typeface="Times New Roman" pitchFamily="18" charset="0"/>
                </a:rPr>
                <a:t>80</a:t>
              </a:r>
              <a:endParaRPr lang="fr-FR" sz="1400" b="1">
                <a:latin typeface="Times New Roman" pitchFamily="18" charset="0"/>
              </a:endParaRPr>
            </a:p>
          </p:txBody>
        </p:sp>
      </p:grpSp>
      <p:grpSp>
        <p:nvGrpSpPr>
          <p:cNvPr id="86074" name="Group 58"/>
          <p:cNvGrpSpPr>
            <a:grpSpLocks/>
          </p:cNvGrpSpPr>
          <p:nvPr/>
        </p:nvGrpSpPr>
        <p:grpSpPr bwMode="auto">
          <a:xfrm>
            <a:off x="2961481" y="1004888"/>
            <a:ext cx="4225925" cy="1560512"/>
            <a:chOff x="2606" y="512"/>
            <a:chExt cx="2662" cy="983"/>
          </a:xfrm>
        </p:grpSpPr>
        <p:sp>
          <p:nvSpPr>
            <p:cNvPr id="86075" name="Text Box 59"/>
            <p:cNvSpPr txBox="1">
              <a:spLocks noChangeArrowheads="1"/>
            </p:cNvSpPr>
            <p:nvPr/>
          </p:nvSpPr>
          <p:spPr bwMode="auto">
            <a:xfrm>
              <a:off x="4196" y="717"/>
              <a:ext cx="9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b="1" baseline="30000">
                  <a:latin typeface="Times New Roman" pitchFamily="18" charset="0"/>
                </a:rPr>
                <a:t>2</a:t>
              </a:r>
              <a:r>
                <a:rPr lang="fr-CA" sz="2000">
                  <a:latin typeface="Times New Roman" pitchFamily="18" charset="0"/>
                </a:rPr>
                <a:t>P</a:t>
              </a:r>
              <a:r>
                <a:rPr lang="fr-CA" sz="2000" b="1" baseline="-25000">
                  <a:latin typeface="Times New Roman" pitchFamily="18" charset="0"/>
                </a:rPr>
                <a:t>1/2  </a:t>
              </a:r>
              <a:r>
                <a:rPr lang="fr-CA" sz="2000">
                  <a:latin typeface="Times New Roman" pitchFamily="18" charset="0"/>
                </a:rPr>
                <a:t>+</a:t>
              </a:r>
              <a:r>
                <a:rPr lang="fr-CA" sz="2000" b="1">
                  <a:latin typeface="Times New Roman" pitchFamily="18" charset="0"/>
                </a:rPr>
                <a:t> </a:t>
              </a:r>
              <a:r>
                <a:rPr lang="fr-CA" sz="2000" b="1" baseline="-25000">
                  <a:latin typeface="Times New Roman" pitchFamily="18" charset="0"/>
                </a:rPr>
                <a:t> </a:t>
              </a:r>
              <a:r>
                <a:rPr lang="fr-CA" sz="2000" b="1" baseline="30000">
                  <a:latin typeface="Times New Roman" pitchFamily="18" charset="0"/>
                </a:rPr>
                <a:t>2</a:t>
              </a:r>
              <a:r>
                <a:rPr lang="fr-CA" sz="2000">
                  <a:latin typeface="Times New Roman" pitchFamily="18" charset="0"/>
                </a:rPr>
                <a:t>P</a:t>
              </a:r>
              <a:r>
                <a:rPr lang="fr-CA" sz="2000" b="1" baseline="-25000">
                  <a:latin typeface="Times New Roman" pitchFamily="18" charset="0"/>
                </a:rPr>
                <a:t>3/2</a:t>
              </a:r>
              <a:endParaRPr lang="fr-FR" sz="2000" b="1" baseline="-25000">
                <a:latin typeface="Times New Roman" pitchFamily="18" charset="0"/>
              </a:endParaRPr>
            </a:p>
          </p:txBody>
        </p:sp>
        <p:sp>
          <p:nvSpPr>
            <p:cNvPr id="86076" name="Arc 60"/>
            <p:cNvSpPr>
              <a:spLocks/>
            </p:cNvSpPr>
            <p:nvPr/>
          </p:nvSpPr>
          <p:spPr bwMode="auto">
            <a:xfrm flipH="1" flipV="1">
              <a:off x="2692" y="595"/>
              <a:ext cx="377" cy="850"/>
            </a:xfrm>
            <a:custGeom>
              <a:avLst/>
              <a:gdLst>
                <a:gd name="G0" fmla="+- 5182 0 0"/>
                <a:gd name="G1" fmla="+- 21600 0 0"/>
                <a:gd name="G2" fmla="+- 21600 0 0"/>
                <a:gd name="T0" fmla="*/ 0 w 24812"/>
                <a:gd name="T1" fmla="*/ 631 h 21600"/>
                <a:gd name="T2" fmla="*/ 24812 w 24812"/>
                <a:gd name="T3" fmla="*/ 12588 h 21600"/>
                <a:gd name="T4" fmla="*/ 5182 w 24812"/>
                <a:gd name="T5" fmla="*/ 21600 h 21600"/>
              </a:gdLst>
              <a:ahLst/>
              <a:cxnLst>
                <a:cxn ang="0">
                  <a:pos x="T0" y="T1"/>
                </a:cxn>
                <a:cxn ang="0">
                  <a:pos x="T2" y="T3"/>
                </a:cxn>
                <a:cxn ang="0">
                  <a:pos x="T4" y="T5"/>
                </a:cxn>
              </a:cxnLst>
              <a:rect l="0" t="0" r="r" b="b"/>
              <a:pathLst>
                <a:path w="24812" h="21600" fill="none" extrusionOk="0">
                  <a:moveTo>
                    <a:pt x="-1" y="630"/>
                  </a:moveTo>
                  <a:cubicBezTo>
                    <a:pt x="1695" y="211"/>
                    <a:pt x="3435" y="-1"/>
                    <a:pt x="5182" y="0"/>
                  </a:cubicBezTo>
                  <a:cubicBezTo>
                    <a:pt x="13622" y="0"/>
                    <a:pt x="21290" y="4916"/>
                    <a:pt x="24812" y="12587"/>
                  </a:cubicBezTo>
                </a:path>
                <a:path w="24812" h="21600" stroke="0" extrusionOk="0">
                  <a:moveTo>
                    <a:pt x="-1" y="630"/>
                  </a:moveTo>
                  <a:cubicBezTo>
                    <a:pt x="1695" y="211"/>
                    <a:pt x="3435" y="-1"/>
                    <a:pt x="5182" y="0"/>
                  </a:cubicBezTo>
                  <a:cubicBezTo>
                    <a:pt x="13622" y="0"/>
                    <a:pt x="21290" y="4916"/>
                    <a:pt x="24812" y="12587"/>
                  </a:cubicBezTo>
                  <a:lnTo>
                    <a:pt x="5182" y="21600"/>
                  </a:lnTo>
                  <a:close/>
                </a:path>
              </a:pathLst>
            </a:custGeom>
            <a:noFill/>
            <a:ln w="28575">
              <a:solidFill>
                <a:srgbClr val="00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77" name="Line 61"/>
            <p:cNvSpPr>
              <a:spLocks noChangeShapeType="1"/>
            </p:cNvSpPr>
            <p:nvPr/>
          </p:nvSpPr>
          <p:spPr bwMode="auto">
            <a:xfrm flipH="1" flipV="1">
              <a:off x="2606" y="512"/>
              <a:ext cx="82" cy="439"/>
            </a:xfrm>
            <a:prstGeom prst="line">
              <a:avLst/>
            </a:prstGeom>
            <a:noFill/>
            <a:ln w="2857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78" name="Arc 62"/>
            <p:cNvSpPr>
              <a:spLocks/>
            </p:cNvSpPr>
            <p:nvPr/>
          </p:nvSpPr>
          <p:spPr bwMode="auto">
            <a:xfrm flipH="1">
              <a:off x="3634" y="1033"/>
              <a:ext cx="1634" cy="275"/>
            </a:xfrm>
            <a:custGeom>
              <a:avLst/>
              <a:gdLst>
                <a:gd name="G0" fmla="+- 0 0 0"/>
                <a:gd name="G1" fmla="+- 21600 0 0"/>
                <a:gd name="G2" fmla="+- 21600 0 0"/>
                <a:gd name="T0" fmla="*/ 0 w 19789"/>
                <a:gd name="T1" fmla="*/ 0 h 21600"/>
                <a:gd name="T2" fmla="*/ 19789 w 19789"/>
                <a:gd name="T3" fmla="*/ 12942 h 21600"/>
                <a:gd name="T4" fmla="*/ 0 w 19789"/>
                <a:gd name="T5" fmla="*/ 21600 h 21600"/>
              </a:gdLst>
              <a:ahLst/>
              <a:cxnLst>
                <a:cxn ang="0">
                  <a:pos x="T0" y="T1"/>
                </a:cxn>
                <a:cxn ang="0">
                  <a:pos x="T2" y="T3"/>
                </a:cxn>
                <a:cxn ang="0">
                  <a:pos x="T4" y="T5"/>
                </a:cxn>
              </a:cxnLst>
              <a:rect l="0" t="0" r="r" b="b"/>
              <a:pathLst>
                <a:path w="19789" h="21600" fill="none" extrusionOk="0">
                  <a:moveTo>
                    <a:pt x="-1" y="0"/>
                  </a:moveTo>
                  <a:cubicBezTo>
                    <a:pt x="8581" y="0"/>
                    <a:pt x="16349" y="5080"/>
                    <a:pt x="19788" y="12942"/>
                  </a:cubicBezTo>
                </a:path>
                <a:path w="19789" h="21600" stroke="0" extrusionOk="0">
                  <a:moveTo>
                    <a:pt x="-1" y="0"/>
                  </a:moveTo>
                  <a:cubicBezTo>
                    <a:pt x="8581" y="0"/>
                    <a:pt x="16349" y="5080"/>
                    <a:pt x="19788" y="12942"/>
                  </a:cubicBezTo>
                  <a:lnTo>
                    <a:pt x="0" y="21600"/>
                  </a:lnTo>
                  <a:close/>
                </a:path>
              </a:pathLst>
            </a:custGeom>
            <a:noFill/>
            <a:ln w="28575">
              <a:solidFill>
                <a:srgbClr val="00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79" name="Line 63"/>
            <p:cNvSpPr>
              <a:spLocks noChangeShapeType="1"/>
            </p:cNvSpPr>
            <p:nvPr/>
          </p:nvSpPr>
          <p:spPr bwMode="auto">
            <a:xfrm flipV="1">
              <a:off x="3072" y="1390"/>
              <a:ext cx="138" cy="27"/>
            </a:xfrm>
            <a:prstGeom prst="line">
              <a:avLst/>
            </a:prstGeom>
            <a:noFill/>
            <a:ln w="2857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80" name="Line 64"/>
            <p:cNvSpPr>
              <a:spLocks noChangeShapeType="1"/>
            </p:cNvSpPr>
            <p:nvPr/>
          </p:nvSpPr>
          <p:spPr bwMode="auto">
            <a:xfrm flipV="1">
              <a:off x="3210" y="1198"/>
              <a:ext cx="438" cy="192"/>
            </a:xfrm>
            <a:prstGeom prst="line">
              <a:avLst/>
            </a:prstGeom>
            <a:noFill/>
            <a:ln w="2857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81" name="Line 65"/>
            <p:cNvSpPr>
              <a:spLocks noChangeShapeType="1"/>
            </p:cNvSpPr>
            <p:nvPr/>
          </p:nvSpPr>
          <p:spPr bwMode="auto">
            <a:xfrm>
              <a:off x="2853" y="1381"/>
              <a:ext cx="38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82" name="Line 66"/>
            <p:cNvSpPr>
              <a:spLocks noChangeShapeType="1"/>
            </p:cNvSpPr>
            <p:nvPr/>
          </p:nvSpPr>
          <p:spPr bwMode="auto">
            <a:xfrm>
              <a:off x="2826" y="1326"/>
              <a:ext cx="49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83" name="Line 67"/>
            <p:cNvSpPr>
              <a:spLocks noChangeShapeType="1"/>
            </p:cNvSpPr>
            <p:nvPr/>
          </p:nvSpPr>
          <p:spPr bwMode="auto">
            <a:xfrm>
              <a:off x="2798" y="1280"/>
              <a:ext cx="65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84" name="Line 68"/>
            <p:cNvSpPr>
              <a:spLocks noChangeShapeType="1"/>
            </p:cNvSpPr>
            <p:nvPr/>
          </p:nvSpPr>
          <p:spPr bwMode="auto">
            <a:xfrm>
              <a:off x="2771" y="1234"/>
              <a:ext cx="795"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85" name="Line 69"/>
            <p:cNvSpPr>
              <a:spLocks noChangeShapeType="1"/>
            </p:cNvSpPr>
            <p:nvPr/>
          </p:nvSpPr>
          <p:spPr bwMode="auto">
            <a:xfrm>
              <a:off x="2771" y="1198"/>
              <a:ext cx="8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86" name="Line 70"/>
            <p:cNvSpPr>
              <a:spLocks noChangeShapeType="1"/>
            </p:cNvSpPr>
            <p:nvPr/>
          </p:nvSpPr>
          <p:spPr bwMode="auto">
            <a:xfrm>
              <a:off x="2743" y="1162"/>
              <a:ext cx="9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87" name="Line 71"/>
            <p:cNvSpPr>
              <a:spLocks noChangeShapeType="1"/>
            </p:cNvSpPr>
            <p:nvPr/>
          </p:nvSpPr>
          <p:spPr bwMode="auto">
            <a:xfrm>
              <a:off x="2716" y="1134"/>
              <a:ext cx="11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88" name="Line 72"/>
            <p:cNvSpPr>
              <a:spLocks noChangeShapeType="1"/>
            </p:cNvSpPr>
            <p:nvPr/>
          </p:nvSpPr>
          <p:spPr bwMode="auto">
            <a:xfrm>
              <a:off x="2716" y="1107"/>
              <a:ext cx="1289"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89" name="Line 73"/>
            <p:cNvSpPr>
              <a:spLocks noChangeShapeType="1"/>
            </p:cNvSpPr>
            <p:nvPr/>
          </p:nvSpPr>
          <p:spPr bwMode="auto">
            <a:xfrm>
              <a:off x="2716" y="1088"/>
              <a:ext cx="145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90" name="Line 74"/>
            <p:cNvSpPr>
              <a:spLocks noChangeShapeType="1"/>
            </p:cNvSpPr>
            <p:nvPr/>
          </p:nvSpPr>
          <p:spPr bwMode="auto">
            <a:xfrm>
              <a:off x="2716" y="1061"/>
              <a:ext cx="1755"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91" name="Line 75"/>
            <p:cNvSpPr>
              <a:spLocks noChangeShapeType="1"/>
            </p:cNvSpPr>
            <p:nvPr/>
          </p:nvSpPr>
          <p:spPr bwMode="auto">
            <a:xfrm flipV="1">
              <a:off x="2688" y="1042"/>
              <a:ext cx="2167"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92" name="Text Box 76"/>
            <p:cNvSpPr txBox="1">
              <a:spLocks noChangeArrowheads="1"/>
            </p:cNvSpPr>
            <p:nvPr/>
          </p:nvSpPr>
          <p:spPr bwMode="auto">
            <a:xfrm>
              <a:off x="2645" y="673"/>
              <a:ext cx="60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b="1" baseline="30000">
                  <a:latin typeface="Times New Roman" pitchFamily="18" charset="0"/>
                </a:rPr>
                <a:t>3</a:t>
              </a:r>
              <a:r>
                <a:rPr lang="fr-CA" sz="2000">
                  <a:latin typeface="Symbol" pitchFamily="18" charset="2"/>
                </a:rPr>
                <a:t>P</a:t>
              </a:r>
              <a:r>
                <a:rPr lang="fr-CA" sz="2000" b="1" baseline="-25000">
                  <a:latin typeface="Times New Roman" pitchFamily="18" charset="0"/>
                </a:rPr>
                <a:t>0</a:t>
              </a:r>
              <a:r>
                <a:rPr lang="fr-CA" sz="2000" b="1" baseline="30000">
                  <a:latin typeface="Times New Roman" pitchFamily="18" charset="0"/>
                </a:rPr>
                <a:t>+</a:t>
              </a:r>
              <a:r>
                <a:rPr lang="fr-CA" sz="2000" b="1" baseline="-25000">
                  <a:latin typeface="Times New Roman" pitchFamily="18" charset="0"/>
                </a:rPr>
                <a:t>u</a:t>
              </a:r>
              <a:endParaRPr lang="fr-FR" sz="2000" b="1" baseline="-25000">
                <a:latin typeface="Times New Roman" pitchFamily="18" charset="0"/>
              </a:endParaRPr>
            </a:p>
          </p:txBody>
        </p:sp>
        <p:sp>
          <p:nvSpPr>
            <p:cNvPr id="86093" name="Text Box 77"/>
            <p:cNvSpPr txBox="1">
              <a:spLocks noChangeArrowheads="1"/>
            </p:cNvSpPr>
            <p:nvPr/>
          </p:nvSpPr>
          <p:spPr bwMode="auto">
            <a:xfrm>
              <a:off x="3977" y="1071"/>
              <a:ext cx="27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1400" b="1">
                  <a:latin typeface="Times New Roman" pitchFamily="18" charset="0"/>
                </a:rPr>
                <a:t>40</a:t>
              </a:r>
              <a:endParaRPr lang="fr-FR" sz="1400" b="1">
                <a:latin typeface="Times New Roman" pitchFamily="18" charset="0"/>
              </a:endParaRPr>
            </a:p>
          </p:txBody>
        </p:sp>
        <p:sp>
          <p:nvSpPr>
            <p:cNvPr id="86094" name="Text Box 78"/>
            <p:cNvSpPr txBox="1">
              <a:spLocks noChangeArrowheads="1"/>
            </p:cNvSpPr>
            <p:nvPr/>
          </p:nvSpPr>
          <p:spPr bwMode="auto">
            <a:xfrm>
              <a:off x="3278" y="1303"/>
              <a:ext cx="27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1400" b="1">
                  <a:latin typeface="Times New Roman" pitchFamily="18" charset="0"/>
                </a:rPr>
                <a:t>10</a:t>
              </a:r>
              <a:endParaRPr lang="fr-FR" sz="1400" b="1">
                <a:latin typeface="Times New Roman" pitchFamily="18" charset="0"/>
              </a:endParaRPr>
            </a:p>
          </p:txBody>
        </p:sp>
      </p:grpSp>
      <p:grpSp>
        <p:nvGrpSpPr>
          <p:cNvPr id="86095" name="Group 79"/>
          <p:cNvGrpSpPr>
            <a:grpSpLocks/>
          </p:cNvGrpSpPr>
          <p:nvPr/>
        </p:nvGrpSpPr>
        <p:grpSpPr bwMode="auto">
          <a:xfrm>
            <a:off x="1493044" y="4894263"/>
            <a:ext cx="5954712" cy="973137"/>
            <a:chOff x="1681" y="2962"/>
            <a:chExt cx="3751" cy="613"/>
          </a:xfrm>
        </p:grpSpPr>
        <p:sp>
          <p:nvSpPr>
            <p:cNvPr id="86096" name="Text Box 80"/>
            <p:cNvSpPr txBox="1">
              <a:spLocks noChangeArrowheads="1"/>
            </p:cNvSpPr>
            <p:nvPr/>
          </p:nvSpPr>
          <p:spPr bwMode="auto">
            <a:xfrm>
              <a:off x="2279" y="3287"/>
              <a:ext cx="23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2400" dirty="0">
                  <a:latin typeface="Times New Roman" pitchFamily="18" charset="0"/>
                </a:rPr>
                <a:t>Longueur de la liaison  (n</a:t>
              </a:r>
              <a:r>
                <a:rPr kumimoji="0" lang="fr-FR" sz="2400" dirty="0">
                  <a:latin typeface="Times New Roman" pitchFamily="18" charset="0"/>
                </a:rPr>
                <a:t>m</a:t>
              </a:r>
              <a:r>
                <a:rPr kumimoji="0" lang="fr-CA" sz="2400" dirty="0">
                  <a:latin typeface="Times New Roman" pitchFamily="18" charset="0"/>
                </a:rPr>
                <a:t>)</a:t>
              </a:r>
              <a:endParaRPr kumimoji="0" lang="fr-FR" dirty="0"/>
            </a:p>
          </p:txBody>
        </p:sp>
        <p:sp>
          <p:nvSpPr>
            <p:cNvPr id="86097" name="Line 81"/>
            <p:cNvSpPr>
              <a:spLocks noChangeShapeType="1"/>
            </p:cNvSpPr>
            <p:nvPr/>
          </p:nvSpPr>
          <p:spPr bwMode="auto">
            <a:xfrm>
              <a:off x="1681" y="3044"/>
              <a:ext cx="3731" cy="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98" name="Line 82"/>
            <p:cNvSpPr>
              <a:spLocks noChangeShapeType="1"/>
            </p:cNvSpPr>
            <p:nvPr/>
          </p:nvSpPr>
          <p:spPr bwMode="auto">
            <a:xfrm flipV="1">
              <a:off x="2223" y="2963"/>
              <a:ext cx="0" cy="8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99" name="Line 83"/>
            <p:cNvSpPr>
              <a:spLocks noChangeShapeType="1"/>
            </p:cNvSpPr>
            <p:nvPr/>
          </p:nvSpPr>
          <p:spPr bwMode="auto">
            <a:xfrm flipV="1">
              <a:off x="2607" y="2962"/>
              <a:ext cx="0" cy="8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00" name="Line 84"/>
            <p:cNvSpPr>
              <a:spLocks noChangeShapeType="1"/>
            </p:cNvSpPr>
            <p:nvPr/>
          </p:nvSpPr>
          <p:spPr bwMode="auto">
            <a:xfrm flipV="1">
              <a:off x="3375" y="2962"/>
              <a:ext cx="0" cy="8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01" name="Line 85"/>
            <p:cNvSpPr>
              <a:spLocks noChangeShapeType="1"/>
            </p:cNvSpPr>
            <p:nvPr/>
          </p:nvSpPr>
          <p:spPr bwMode="auto">
            <a:xfrm flipV="1">
              <a:off x="3759" y="2990"/>
              <a:ext cx="0" cy="54"/>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02" name="Line 86"/>
            <p:cNvSpPr>
              <a:spLocks noChangeShapeType="1"/>
            </p:cNvSpPr>
            <p:nvPr/>
          </p:nvSpPr>
          <p:spPr bwMode="auto">
            <a:xfrm flipV="1">
              <a:off x="4143" y="2962"/>
              <a:ext cx="0" cy="83"/>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03" name="Line 87"/>
            <p:cNvSpPr>
              <a:spLocks noChangeShapeType="1"/>
            </p:cNvSpPr>
            <p:nvPr/>
          </p:nvSpPr>
          <p:spPr bwMode="auto">
            <a:xfrm flipV="1">
              <a:off x="4527" y="2990"/>
              <a:ext cx="0" cy="54"/>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04" name="Line 88"/>
            <p:cNvSpPr>
              <a:spLocks noChangeShapeType="1"/>
            </p:cNvSpPr>
            <p:nvPr/>
          </p:nvSpPr>
          <p:spPr bwMode="auto">
            <a:xfrm flipV="1">
              <a:off x="4911" y="2962"/>
              <a:ext cx="0" cy="8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05" name="Line 89"/>
            <p:cNvSpPr>
              <a:spLocks noChangeShapeType="1"/>
            </p:cNvSpPr>
            <p:nvPr/>
          </p:nvSpPr>
          <p:spPr bwMode="auto">
            <a:xfrm flipV="1">
              <a:off x="5240" y="2990"/>
              <a:ext cx="0" cy="54"/>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06" name="Text Box 90"/>
            <p:cNvSpPr txBox="1">
              <a:spLocks noChangeArrowheads="1"/>
            </p:cNvSpPr>
            <p:nvPr/>
          </p:nvSpPr>
          <p:spPr bwMode="auto">
            <a:xfrm>
              <a:off x="2030" y="3044"/>
              <a:ext cx="38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0,2</a:t>
              </a:r>
              <a:endParaRPr lang="fr-FR" sz="2000">
                <a:latin typeface="Times New Roman" pitchFamily="18" charset="0"/>
              </a:endParaRPr>
            </a:p>
          </p:txBody>
        </p:sp>
        <p:sp>
          <p:nvSpPr>
            <p:cNvPr id="86107" name="Text Box 91"/>
            <p:cNvSpPr txBox="1">
              <a:spLocks noChangeArrowheads="1"/>
            </p:cNvSpPr>
            <p:nvPr/>
          </p:nvSpPr>
          <p:spPr bwMode="auto">
            <a:xfrm>
              <a:off x="2813" y="3031"/>
              <a:ext cx="38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0,3</a:t>
              </a:r>
              <a:endParaRPr lang="fr-FR" sz="2000">
                <a:latin typeface="Times New Roman" pitchFamily="18" charset="0"/>
              </a:endParaRPr>
            </a:p>
          </p:txBody>
        </p:sp>
        <p:sp>
          <p:nvSpPr>
            <p:cNvPr id="86108" name="Text Box 92"/>
            <p:cNvSpPr txBox="1">
              <a:spLocks noChangeArrowheads="1"/>
            </p:cNvSpPr>
            <p:nvPr/>
          </p:nvSpPr>
          <p:spPr bwMode="auto">
            <a:xfrm>
              <a:off x="3580" y="3031"/>
              <a:ext cx="38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0,4</a:t>
              </a:r>
              <a:endParaRPr lang="fr-FR" sz="2000">
                <a:latin typeface="Times New Roman" pitchFamily="18" charset="0"/>
              </a:endParaRPr>
            </a:p>
          </p:txBody>
        </p:sp>
        <p:sp>
          <p:nvSpPr>
            <p:cNvPr id="86109" name="Text Box 93"/>
            <p:cNvSpPr txBox="1">
              <a:spLocks noChangeArrowheads="1"/>
            </p:cNvSpPr>
            <p:nvPr/>
          </p:nvSpPr>
          <p:spPr bwMode="auto">
            <a:xfrm>
              <a:off x="4321" y="3031"/>
              <a:ext cx="38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0,5</a:t>
              </a:r>
              <a:endParaRPr lang="fr-FR" sz="2000">
                <a:latin typeface="Times New Roman" pitchFamily="18" charset="0"/>
              </a:endParaRPr>
            </a:p>
          </p:txBody>
        </p:sp>
        <p:sp>
          <p:nvSpPr>
            <p:cNvPr id="86110" name="Text Box 94"/>
            <p:cNvSpPr txBox="1">
              <a:spLocks noChangeArrowheads="1"/>
            </p:cNvSpPr>
            <p:nvPr/>
          </p:nvSpPr>
          <p:spPr bwMode="auto">
            <a:xfrm>
              <a:off x="5047" y="3058"/>
              <a:ext cx="38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0,6</a:t>
              </a:r>
              <a:endParaRPr lang="fr-FR" sz="2000">
                <a:latin typeface="Times New Roman" pitchFamily="18" charset="0"/>
              </a:endParaRPr>
            </a:p>
          </p:txBody>
        </p:sp>
        <p:sp>
          <p:nvSpPr>
            <p:cNvPr id="86111" name="Line 95"/>
            <p:cNvSpPr>
              <a:spLocks noChangeShapeType="1"/>
            </p:cNvSpPr>
            <p:nvPr/>
          </p:nvSpPr>
          <p:spPr bwMode="auto">
            <a:xfrm flipV="1">
              <a:off x="3005" y="2976"/>
              <a:ext cx="0" cy="8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sp>
        <p:nvSpPr>
          <p:cNvPr id="86112" name="Text Box 96"/>
          <p:cNvSpPr txBox="1">
            <a:spLocks noChangeArrowheads="1"/>
          </p:cNvSpPr>
          <p:nvPr/>
        </p:nvSpPr>
        <p:spPr bwMode="auto">
          <a:xfrm>
            <a:off x="1967706" y="1811338"/>
            <a:ext cx="685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b="1" baseline="30000">
                <a:latin typeface="Times New Roman" pitchFamily="18" charset="0"/>
              </a:rPr>
              <a:t>1</a:t>
            </a:r>
            <a:r>
              <a:rPr lang="fr-CA" sz="2000">
                <a:latin typeface="Symbol" pitchFamily="18" charset="2"/>
              </a:rPr>
              <a:t>S</a:t>
            </a:r>
            <a:r>
              <a:rPr lang="fr-CA" sz="2000" b="1" baseline="-25000">
                <a:latin typeface="Times New Roman" pitchFamily="18" charset="0"/>
              </a:rPr>
              <a:t>g</a:t>
            </a:r>
            <a:r>
              <a:rPr lang="fr-CA" sz="2000" b="1" baseline="30000">
                <a:latin typeface="Times New Roman" pitchFamily="18" charset="0"/>
              </a:rPr>
              <a:t>+</a:t>
            </a:r>
            <a:endParaRPr lang="fr-FR" sz="2000" b="1" baseline="-25000">
              <a:latin typeface="Times New Roman" pitchFamily="18" charset="0"/>
            </a:endParaRPr>
          </a:p>
        </p:txBody>
      </p:sp>
      <p:grpSp>
        <p:nvGrpSpPr>
          <p:cNvPr id="86140" name="Group 124"/>
          <p:cNvGrpSpPr>
            <a:grpSpLocks/>
          </p:cNvGrpSpPr>
          <p:nvPr/>
        </p:nvGrpSpPr>
        <p:grpSpPr bwMode="auto">
          <a:xfrm>
            <a:off x="1786731" y="2486025"/>
            <a:ext cx="6921500" cy="2309813"/>
            <a:chOff x="988" y="1664"/>
            <a:chExt cx="4360" cy="1455"/>
          </a:xfrm>
        </p:grpSpPr>
        <p:sp>
          <p:nvSpPr>
            <p:cNvPr id="86034" name="Line 18"/>
            <p:cNvSpPr>
              <a:spLocks noChangeShapeType="1"/>
            </p:cNvSpPr>
            <p:nvPr/>
          </p:nvSpPr>
          <p:spPr bwMode="auto">
            <a:xfrm>
              <a:off x="1069" y="3118"/>
              <a:ext cx="4225" cy="0"/>
            </a:xfrm>
            <a:prstGeom prst="line">
              <a:avLst/>
            </a:prstGeom>
            <a:noFill/>
            <a:ln w="9525">
              <a:solidFill>
                <a:schemeClr val="bg2"/>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033" name="Line 17"/>
            <p:cNvSpPr>
              <a:spLocks noChangeShapeType="1"/>
            </p:cNvSpPr>
            <p:nvPr/>
          </p:nvSpPr>
          <p:spPr bwMode="auto">
            <a:xfrm>
              <a:off x="988" y="1664"/>
              <a:ext cx="4360" cy="0"/>
            </a:xfrm>
            <a:prstGeom prst="line">
              <a:avLst/>
            </a:prstGeom>
            <a:noFill/>
            <a:ln w="9525">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nvGrpSpPr>
            <p:cNvPr id="86132" name="Group 116"/>
            <p:cNvGrpSpPr>
              <a:grpSpLocks/>
            </p:cNvGrpSpPr>
            <p:nvPr/>
          </p:nvGrpSpPr>
          <p:grpSpPr bwMode="auto">
            <a:xfrm>
              <a:off x="1043" y="1664"/>
              <a:ext cx="521" cy="1455"/>
              <a:chOff x="1043" y="1664"/>
              <a:chExt cx="521" cy="1455"/>
            </a:xfrm>
          </p:grpSpPr>
          <p:sp>
            <p:nvSpPr>
              <p:cNvPr id="86114" name="Line 98"/>
              <p:cNvSpPr>
                <a:spLocks noChangeShapeType="1"/>
              </p:cNvSpPr>
              <p:nvPr/>
            </p:nvSpPr>
            <p:spPr bwMode="auto">
              <a:xfrm>
                <a:off x="1152" y="1664"/>
                <a:ext cx="0" cy="1455"/>
              </a:xfrm>
              <a:prstGeom prst="line">
                <a:avLst/>
              </a:prstGeom>
              <a:noFill/>
              <a:ln w="9525">
                <a:solidFill>
                  <a:schemeClr val="bg2"/>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15" name="Text Box 99"/>
              <p:cNvSpPr txBox="1">
                <a:spLocks noChangeArrowheads="1"/>
              </p:cNvSpPr>
              <p:nvPr/>
            </p:nvSpPr>
            <p:spPr bwMode="auto">
              <a:xfrm>
                <a:off x="1043" y="2186"/>
                <a:ext cx="5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400" i="1">
                    <a:latin typeface="Times New Roman" pitchFamily="18" charset="0"/>
                  </a:rPr>
                  <a:t>T</a:t>
                </a:r>
                <a:r>
                  <a:rPr lang="fr-CA" sz="2400" i="1" baseline="-25000">
                    <a:latin typeface="Times New Roman" pitchFamily="18" charset="0"/>
                  </a:rPr>
                  <a:t>e</a:t>
                </a:r>
                <a:endParaRPr lang="fr-FR" sz="2400" i="1" baseline="-25000">
                  <a:latin typeface="Times New Roman" pitchFamily="18" charset="0"/>
                </a:endParaRPr>
              </a:p>
            </p:txBody>
          </p:sp>
        </p:grpSp>
      </p:grpSp>
      <p:sp>
        <p:nvSpPr>
          <p:cNvPr id="86117" name="Rectangle 101"/>
          <p:cNvSpPr>
            <a:spLocks noGrp="1" noChangeArrowheads="1"/>
          </p:cNvSpPr>
          <p:nvPr>
            <p:ph type="title"/>
          </p:nvPr>
        </p:nvSpPr>
        <p:spPr>
          <a:xfrm>
            <a:off x="1162049" y="90488"/>
            <a:ext cx="6907213" cy="673100"/>
          </a:xfrm>
          <a:solidFill>
            <a:schemeClr val="bg2"/>
          </a:solidFill>
        </p:spPr>
        <p:txBody>
          <a:bodyPr/>
          <a:lstStyle/>
          <a:p>
            <a:r>
              <a:rPr lang="fr-CA" sz="4000" b="0">
                <a:solidFill>
                  <a:srgbClr val="FFFF00"/>
                </a:solidFill>
                <a:latin typeface="Times New Roman" pitchFamily="18" charset="0"/>
              </a:rPr>
              <a:t>Courbes de potentiel de l’iode</a:t>
            </a:r>
            <a:endParaRPr lang="fr-FR" sz="4000" b="0">
              <a:solidFill>
                <a:srgbClr val="FFFF00"/>
              </a:solidFill>
              <a:latin typeface="Times New Roman" pitchFamily="18" charset="0"/>
            </a:endParaRPr>
          </a:p>
        </p:txBody>
      </p:sp>
      <p:grpSp>
        <p:nvGrpSpPr>
          <p:cNvPr id="86148" name="Group 132"/>
          <p:cNvGrpSpPr>
            <a:grpSpLocks/>
          </p:cNvGrpSpPr>
          <p:nvPr/>
        </p:nvGrpSpPr>
        <p:grpSpPr bwMode="auto">
          <a:xfrm>
            <a:off x="6303169" y="2100263"/>
            <a:ext cx="2320925" cy="2689225"/>
            <a:chOff x="3833" y="1421"/>
            <a:chExt cx="1462" cy="1694"/>
          </a:xfrm>
        </p:grpSpPr>
        <p:sp>
          <p:nvSpPr>
            <p:cNvPr id="86124" name="Text Box 108"/>
            <p:cNvSpPr txBox="1">
              <a:spLocks noChangeArrowheads="1"/>
            </p:cNvSpPr>
            <p:nvPr/>
          </p:nvSpPr>
          <p:spPr bwMode="auto">
            <a:xfrm>
              <a:off x="4748" y="1429"/>
              <a:ext cx="53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1400" b="1">
                  <a:latin typeface="Symbol" pitchFamily="18" charset="2"/>
                </a:rPr>
                <a:t>u</a:t>
              </a:r>
              <a:r>
                <a:rPr lang="fr-CA" sz="1400" b="1">
                  <a:latin typeface="Times New Roman" pitchFamily="18" charset="0"/>
                  <a:cs typeface="Times New Roman" pitchFamily="18" charset="0"/>
                </a:rPr>
                <a:t>'</a:t>
              </a:r>
              <a:r>
                <a:rPr lang="fr-CA" sz="1400" b="1">
                  <a:latin typeface="Times New Roman" pitchFamily="18" charset="0"/>
                </a:rPr>
                <a:t> = 0</a:t>
              </a:r>
              <a:endParaRPr lang="fr-FR" sz="1400" b="1">
                <a:latin typeface="Times New Roman" pitchFamily="18" charset="0"/>
              </a:endParaRPr>
            </a:p>
          </p:txBody>
        </p:sp>
        <p:grpSp>
          <p:nvGrpSpPr>
            <p:cNvPr id="86128" name="Group 112"/>
            <p:cNvGrpSpPr>
              <a:grpSpLocks/>
            </p:cNvGrpSpPr>
            <p:nvPr/>
          </p:nvGrpSpPr>
          <p:grpSpPr bwMode="auto">
            <a:xfrm>
              <a:off x="4085" y="2250"/>
              <a:ext cx="521" cy="288"/>
              <a:chOff x="4754" y="1984"/>
              <a:chExt cx="521" cy="288"/>
            </a:xfrm>
          </p:grpSpPr>
          <p:sp>
            <p:nvSpPr>
              <p:cNvPr id="86126" name="Text Box 110"/>
              <p:cNvSpPr txBox="1">
                <a:spLocks noChangeArrowheads="1"/>
              </p:cNvSpPr>
              <p:nvPr/>
            </p:nvSpPr>
            <p:spPr bwMode="auto">
              <a:xfrm>
                <a:off x="4754" y="1984"/>
                <a:ext cx="5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400" i="1">
                    <a:latin typeface="Symbol" pitchFamily="18" charset="2"/>
                  </a:rPr>
                  <a:t>n</a:t>
                </a:r>
                <a:r>
                  <a:rPr lang="fr-CA" sz="2400" baseline="-25000">
                    <a:latin typeface="Times New Roman" pitchFamily="18" charset="0"/>
                  </a:rPr>
                  <a:t>00</a:t>
                </a:r>
                <a:endParaRPr lang="fr-FR" sz="2400" baseline="-25000">
                  <a:latin typeface="Times New Roman" pitchFamily="18" charset="0"/>
                </a:endParaRPr>
              </a:p>
            </p:txBody>
          </p:sp>
          <p:sp>
            <p:nvSpPr>
              <p:cNvPr id="86127" name="Line 111"/>
              <p:cNvSpPr>
                <a:spLocks noChangeShapeType="1"/>
              </p:cNvSpPr>
              <p:nvPr/>
            </p:nvSpPr>
            <p:spPr bwMode="auto">
              <a:xfrm>
                <a:off x="4919" y="2066"/>
                <a:ext cx="19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sp>
          <p:nvSpPr>
            <p:cNvPr id="86118" name="Arc 102"/>
            <p:cNvSpPr>
              <a:spLocks/>
            </p:cNvSpPr>
            <p:nvPr/>
          </p:nvSpPr>
          <p:spPr bwMode="auto">
            <a:xfrm flipV="1">
              <a:off x="3833" y="2758"/>
              <a:ext cx="837" cy="357"/>
            </a:xfrm>
            <a:custGeom>
              <a:avLst/>
              <a:gdLst>
                <a:gd name="G0" fmla="+- 12072 0 0"/>
                <a:gd name="G1" fmla="+- 21600 0 0"/>
                <a:gd name="G2" fmla="+- 21600 0 0"/>
                <a:gd name="T0" fmla="*/ 0 w 26492"/>
                <a:gd name="T1" fmla="*/ 3689 h 21600"/>
                <a:gd name="T2" fmla="*/ 26492 w 26492"/>
                <a:gd name="T3" fmla="*/ 5519 h 21600"/>
                <a:gd name="T4" fmla="*/ 12072 w 26492"/>
                <a:gd name="T5" fmla="*/ 21600 h 21600"/>
              </a:gdLst>
              <a:ahLst/>
              <a:cxnLst>
                <a:cxn ang="0">
                  <a:pos x="T0" y="T1"/>
                </a:cxn>
                <a:cxn ang="0">
                  <a:pos x="T2" y="T3"/>
                </a:cxn>
                <a:cxn ang="0">
                  <a:pos x="T4" y="T5"/>
                </a:cxn>
              </a:cxnLst>
              <a:rect l="0" t="0" r="r" b="b"/>
              <a:pathLst>
                <a:path w="26492" h="21600" fill="none" extrusionOk="0">
                  <a:moveTo>
                    <a:pt x="-1" y="3688"/>
                  </a:moveTo>
                  <a:cubicBezTo>
                    <a:pt x="3566" y="1284"/>
                    <a:pt x="7770" y="-1"/>
                    <a:pt x="12072" y="0"/>
                  </a:cubicBezTo>
                  <a:cubicBezTo>
                    <a:pt x="17394" y="0"/>
                    <a:pt x="22529" y="1965"/>
                    <a:pt x="26492" y="5518"/>
                  </a:cubicBezTo>
                </a:path>
                <a:path w="26492" h="21600" stroke="0" extrusionOk="0">
                  <a:moveTo>
                    <a:pt x="-1" y="3688"/>
                  </a:moveTo>
                  <a:cubicBezTo>
                    <a:pt x="3566" y="1284"/>
                    <a:pt x="7770" y="-1"/>
                    <a:pt x="12072" y="0"/>
                  </a:cubicBezTo>
                  <a:cubicBezTo>
                    <a:pt x="17394" y="0"/>
                    <a:pt x="22529" y="1965"/>
                    <a:pt x="26492" y="5518"/>
                  </a:cubicBezTo>
                  <a:lnTo>
                    <a:pt x="12072" y="21600"/>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20" name="Text Box 104"/>
            <p:cNvSpPr txBox="1">
              <a:spLocks noChangeArrowheads="1"/>
            </p:cNvSpPr>
            <p:nvPr/>
          </p:nvSpPr>
          <p:spPr bwMode="auto">
            <a:xfrm>
              <a:off x="4027" y="2905"/>
              <a:ext cx="43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1400" b="1">
                  <a:latin typeface="Symbol" pitchFamily="18" charset="2"/>
                </a:rPr>
                <a:t>u</a:t>
              </a:r>
              <a:r>
                <a:rPr lang="fr-CA" sz="1400" b="1">
                  <a:latin typeface="Times New Roman" pitchFamily="18" charset="0"/>
                </a:rPr>
                <a:t> = 0</a:t>
              </a:r>
              <a:endParaRPr lang="fr-FR" sz="1400" b="1">
                <a:latin typeface="Times New Roman" pitchFamily="18" charset="0"/>
              </a:endParaRPr>
            </a:p>
          </p:txBody>
        </p:sp>
        <p:sp>
          <p:nvSpPr>
            <p:cNvPr id="86121" name="Arc 105"/>
            <p:cNvSpPr>
              <a:spLocks/>
            </p:cNvSpPr>
            <p:nvPr/>
          </p:nvSpPr>
          <p:spPr bwMode="auto">
            <a:xfrm flipV="1">
              <a:off x="4636" y="1421"/>
              <a:ext cx="659" cy="247"/>
            </a:xfrm>
            <a:custGeom>
              <a:avLst/>
              <a:gdLst>
                <a:gd name="G0" fmla="+- 18398 0 0"/>
                <a:gd name="G1" fmla="+- 21600 0 0"/>
                <a:gd name="G2" fmla="+- 21600 0 0"/>
                <a:gd name="T0" fmla="*/ 0 w 35235"/>
                <a:gd name="T1" fmla="*/ 10283 h 21600"/>
                <a:gd name="T2" fmla="*/ 35235 w 35235"/>
                <a:gd name="T3" fmla="*/ 8069 h 21600"/>
                <a:gd name="T4" fmla="*/ 18398 w 35235"/>
                <a:gd name="T5" fmla="*/ 21600 h 21600"/>
              </a:gdLst>
              <a:ahLst/>
              <a:cxnLst>
                <a:cxn ang="0">
                  <a:pos x="T0" y="T1"/>
                </a:cxn>
                <a:cxn ang="0">
                  <a:pos x="T2" y="T3"/>
                </a:cxn>
                <a:cxn ang="0">
                  <a:pos x="T4" y="T5"/>
                </a:cxn>
              </a:cxnLst>
              <a:rect l="0" t="0" r="r" b="b"/>
              <a:pathLst>
                <a:path w="35235" h="21600" fill="none" extrusionOk="0">
                  <a:moveTo>
                    <a:pt x="0" y="10283"/>
                  </a:moveTo>
                  <a:cubicBezTo>
                    <a:pt x="3930" y="3892"/>
                    <a:pt x="10895" y="-1"/>
                    <a:pt x="18398" y="0"/>
                  </a:cubicBezTo>
                  <a:cubicBezTo>
                    <a:pt x="24942" y="0"/>
                    <a:pt x="31134" y="2967"/>
                    <a:pt x="35234" y="8069"/>
                  </a:cubicBezTo>
                </a:path>
                <a:path w="35235" h="21600" stroke="0" extrusionOk="0">
                  <a:moveTo>
                    <a:pt x="0" y="10283"/>
                  </a:moveTo>
                  <a:cubicBezTo>
                    <a:pt x="3930" y="3892"/>
                    <a:pt x="10895" y="-1"/>
                    <a:pt x="18398" y="0"/>
                  </a:cubicBezTo>
                  <a:cubicBezTo>
                    <a:pt x="24942" y="0"/>
                    <a:pt x="31134" y="2967"/>
                    <a:pt x="35234" y="8069"/>
                  </a:cubicBezTo>
                  <a:lnTo>
                    <a:pt x="18398" y="21600"/>
                  </a:lnTo>
                  <a:close/>
                </a:path>
              </a:pathLst>
            </a:custGeom>
            <a:noFill/>
            <a:ln w="28575">
              <a:solidFill>
                <a:srgbClr val="00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23" name="Line 107"/>
            <p:cNvSpPr>
              <a:spLocks noChangeShapeType="1"/>
            </p:cNvSpPr>
            <p:nvPr/>
          </p:nvSpPr>
          <p:spPr bwMode="auto">
            <a:xfrm>
              <a:off x="4697" y="1600"/>
              <a:ext cx="561"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25" name="Line 109"/>
            <p:cNvSpPr>
              <a:spLocks noChangeShapeType="1"/>
            </p:cNvSpPr>
            <p:nvPr/>
          </p:nvSpPr>
          <p:spPr bwMode="auto">
            <a:xfrm flipH="1" flipV="1">
              <a:off x="4514" y="1599"/>
              <a:ext cx="1" cy="1463"/>
            </a:xfrm>
            <a:prstGeom prst="line">
              <a:avLst/>
            </a:prstGeom>
            <a:noFill/>
            <a:ln w="9525">
              <a:solidFill>
                <a:schemeClr val="bg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33" name="Line 117"/>
            <p:cNvSpPr>
              <a:spLocks noChangeShapeType="1"/>
            </p:cNvSpPr>
            <p:nvPr/>
          </p:nvSpPr>
          <p:spPr bwMode="auto">
            <a:xfrm flipH="1" flipV="1">
              <a:off x="3885" y="3064"/>
              <a:ext cx="63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42" name="Line 126"/>
            <p:cNvSpPr>
              <a:spLocks noChangeShapeType="1"/>
            </p:cNvSpPr>
            <p:nvPr/>
          </p:nvSpPr>
          <p:spPr bwMode="auto">
            <a:xfrm flipH="1">
              <a:off x="4272" y="1599"/>
              <a:ext cx="414" cy="0"/>
            </a:xfrm>
            <a:prstGeom prst="line">
              <a:avLst/>
            </a:prstGeom>
            <a:noFill/>
            <a:ln w="9525">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86146" name="Group 130"/>
          <p:cNvGrpSpPr>
            <a:grpSpLocks/>
          </p:cNvGrpSpPr>
          <p:nvPr/>
        </p:nvGrpSpPr>
        <p:grpSpPr bwMode="auto">
          <a:xfrm>
            <a:off x="5144294" y="2832100"/>
            <a:ext cx="3340100" cy="1954213"/>
            <a:chOff x="3103" y="1882"/>
            <a:chExt cx="2104" cy="1231"/>
          </a:xfrm>
        </p:grpSpPr>
        <p:sp>
          <p:nvSpPr>
            <p:cNvPr id="86037" name="Text Box 21"/>
            <p:cNvSpPr txBox="1">
              <a:spLocks noChangeArrowheads="1"/>
            </p:cNvSpPr>
            <p:nvPr/>
          </p:nvSpPr>
          <p:spPr bwMode="auto">
            <a:xfrm>
              <a:off x="4665" y="2332"/>
              <a:ext cx="3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i="1">
                  <a:latin typeface="Times New Roman" pitchFamily="18" charset="0"/>
                </a:rPr>
                <a:t>D</a:t>
              </a:r>
              <a:r>
                <a:rPr lang="fr-CA" sz="2000" b="1" i="1" baseline="-25000">
                  <a:latin typeface="Times New Roman" pitchFamily="18" charset="0"/>
                </a:rPr>
                <a:t>e</a:t>
              </a:r>
              <a:endParaRPr lang="fr-FR" sz="2000" b="1" i="1" baseline="-25000">
                <a:latin typeface="Times New Roman" pitchFamily="18" charset="0"/>
              </a:endParaRPr>
            </a:p>
          </p:txBody>
        </p:sp>
        <p:sp>
          <p:nvSpPr>
            <p:cNvPr id="86135" name="Line 119"/>
            <p:cNvSpPr>
              <a:spLocks noChangeShapeType="1"/>
            </p:cNvSpPr>
            <p:nvPr/>
          </p:nvSpPr>
          <p:spPr bwMode="auto">
            <a:xfrm>
              <a:off x="3103" y="1882"/>
              <a:ext cx="2104" cy="0"/>
            </a:xfrm>
            <a:prstGeom prst="line">
              <a:avLst/>
            </a:prstGeom>
            <a:noFill/>
            <a:ln w="9525">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6145" name="Line 129"/>
            <p:cNvSpPr>
              <a:spLocks noChangeShapeType="1"/>
            </p:cNvSpPr>
            <p:nvPr/>
          </p:nvSpPr>
          <p:spPr bwMode="auto">
            <a:xfrm flipV="1">
              <a:off x="4957" y="1883"/>
              <a:ext cx="0" cy="1230"/>
            </a:xfrm>
            <a:prstGeom prst="line">
              <a:avLst/>
            </a:prstGeom>
            <a:noFill/>
            <a:ln w="9525">
              <a:solidFill>
                <a:schemeClr val="bg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additive="base">
                                        <p:cTn id="7" dur="500" fill="hold"/>
                                        <p:tgtEl>
                                          <p:spTgt spid="86020"/>
                                        </p:tgtEl>
                                        <p:attrNameLst>
                                          <p:attrName>ppt_x</p:attrName>
                                        </p:attrNameLst>
                                      </p:cBhvr>
                                      <p:tavLst>
                                        <p:tav tm="0">
                                          <p:val>
                                            <p:strVal val="0-#ppt_w/2"/>
                                          </p:val>
                                        </p:tav>
                                        <p:tav tm="100000">
                                          <p:val>
                                            <p:strVal val="#ppt_x"/>
                                          </p:val>
                                        </p:tav>
                                      </p:tavLst>
                                    </p:anim>
                                    <p:anim calcmode="lin" valueType="num">
                                      <p:cBhvr additive="base">
                                        <p:cTn id="8" dur="500" fill="hold"/>
                                        <p:tgtEl>
                                          <p:spTgt spid="8602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86095"/>
                                        </p:tgtEl>
                                        <p:attrNameLst>
                                          <p:attrName>style.visibility</p:attrName>
                                        </p:attrNameLst>
                                      </p:cBhvr>
                                      <p:to>
                                        <p:strVal val="visible"/>
                                      </p:to>
                                    </p:set>
                                    <p:animEffect transition="in" filter="wipe(left)">
                                      <p:cBhvr>
                                        <p:cTn id="13" dur="500"/>
                                        <p:tgtEl>
                                          <p:spTgt spid="86095"/>
                                        </p:tgtEl>
                                      </p:cBhvr>
                                    </p:animEffect>
                                  </p:childTnLst>
                                </p:cTn>
                              </p:par>
                            </p:childTnLst>
                          </p:cTn>
                        </p:par>
                        <p:par>
                          <p:cTn id="14" fill="hold" nodeType="afterGroup">
                            <p:stCondLst>
                              <p:cond delay="500"/>
                            </p:stCondLst>
                            <p:childTnLst>
                              <p:par>
                                <p:cTn id="15" presetID="22" presetClass="entr" presetSubtype="4" fill="hold" nodeType="afterEffect">
                                  <p:stCondLst>
                                    <p:cond delay="0"/>
                                  </p:stCondLst>
                                  <p:childTnLst>
                                    <p:set>
                                      <p:cBhvr>
                                        <p:cTn id="16" dur="1" fill="hold">
                                          <p:stCondLst>
                                            <p:cond delay="0"/>
                                          </p:stCondLst>
                                        </p:cTn>
                                        <p:tgtEl>
                                          <p:spTgt spid="86021"/>
                                        </p:tgtEl>
                                        <p:attrNameLst>
                                          <p:attrName>style.visibility</p:attrName>
                                        </p:attrNameLst>
                                      </p:cBhvr>
                                      <p:to>
                                        <p:strVal val="visible"/>
                                      </p:to>
                                    </p:set>
                                    <p:animEffect transition="in" filter="wipe(down)">
                                      <p:cBhvr>
                                        <p:cTn id="17" dur="500"/>
                                        <p:tgtEl>
                                          <p:spTgt spid="860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86044"/>
                                        </p:tgtEl>
                                        <p:attrNameLst>
                                          <p:attrName>style.visibility</p:attrName>
                                        </p:attrNameLst>
                                      </p:cBhvr>
                                      <p:to>
                                        <p:strVal val="visible"/>
                                      </p:to>
                                    </p:set>
                                    <p:animEffect transition="in" filter="wipe(down)">
                                      <p:cBhvr>
                                        <p:cTn id="22" dur="500"/>
                                        <p:tgtEl>
                                          <p:spTgt spid="86044"/>
                                        </p:tgtEl>
                                      </p:cBhvr>
                                    </p:animEffect>
                                  </p:childTnLst>
                                </p:cTn>
                              </p:par>
                            </p:childTnLst>
                          </p:cTn>
                        </p:par>
                        <p:par>
                          <p:cTn id="23" fill="hold" nodeType="afterGroup">
                            <p:stCondLst>
                              <p:cond delay="500"/>
                            </p:stCondLst>
                            <p:childTnLst>
                              <p:par>
                                <p:cTn id="24" presetID="2" presetClass="entr" presetSubtype="8" fill="hold" grpId="0" nodeType="afterEffect">
                                  <p:stCondLst>
                                    <p:cond delay="0"/>
                                  </p:stCondLst>
                                  <p:childTnLst>
                                    <p:set>
                                      <p:cBhvr>
                                        <p:cTn id="25" dur="1" fill="hold">
                                          <p:stCondLst>
                                            <p:cond delay="0"/>
                                          </p:stCondLst>
                                        </p:cTn>
                                        <p:tgtEl>
                                          <p:spTgt spid="86112"/>
                                        </p:tgtEl>
                                        <p:attrNameLst>
                                          <p:attrName>style.visibility</p:attrName>
                                        </p:attrNameLst>
                                      </p:cBhvr>
                                      <p:to>
                                        <p:strVal val="visible"/>
                                      </p:to>
                                    </p:set>
                                    <p:anim calcmode="lin" valueType="num">
                                      <p:cBhvr additive="base">
                                        <p:cTn id="26" dur="500" fill="hold"/>
                                        <p:tgtEl>
                                          <p:spTgt spid="86112"/>
                                        </p:tgtEl>
                                        <p:attrNameLst>
                                          <p:attrName>ppt_x</p:attrName>
                                        </p:attrNameLst>
                                      </p:cBhvr>
                                      <p:tavLst>
                                        <p:tav tm="0">
                                          <p:val>
                                            <p:strVal val="0-#ppt_w/2"/>
                                          </p:val>
                                        </p:tav>
                                        <p:tav tm="100000">
                                          <p:val>
                                            <p:strVal val="#ppt_x"/>
                                          </p:val>
                                        </p:tav>
                                      </p:tavLst>
                                    </p:anim>
                                    <p:anim calcmode="lin" valueType="num">
                                      <p:cBhvr additive="base">
                                        <p:cTn id="27" dur="500" fill="hold"/>
                                        <p:tgtEl>
                                          <p:spTgt spid="86112"/>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86074"/>
                                        </p:tgtEl>
                                        <p:attrNameLst>
                                          <p:attrName>style.visibility</p:attrName>
                                        </p:attrNameLst>
                                      </p:cBhvr>
                                      <p:to>
                                        <p:strVal val="visible"/>
                                      </p:to>
                                    </p:set>
                                    <p:animEffect transition="in" filter="wipe(down)">
                                      <p:cBhvr>
                                        <p:cTn id="32" dur="500"/>
                                        <p:tgtEl>
                                          <p:spTgt spid="8607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86140"/>
                                        </p:tgtEl>
                                        <p:attrNameLst>
                                          <p:attrName>style.visibility</p:attrName>
                                        </p:attrNameLst>
                                      </p:cBhvr>
                                      <p:to>
                                        <p:strVal val="visible"/>
                                      </p:to>
                                    </p:set>
                                    <p:animEffect transition="in" filter="wipe(down)">
                                      <p:cBhvr>
                                        <p:cTn id="37" dur="500"/>
                                        <p:tgtEl>
                                          <p:spTgt spid="8614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86038"/>
                                        </p:tgtEl>
                                        <p:attrNameLst>
                                          <p:attrName>style.visibility</p:attrName>
                                        </p:attrNameLst>
                                      </p:cBhvr>
                                      <p:to>
                                        <p:strVal val="visible"/>
                                      </p:to>
                                    </p:set>
                                    <p:animEffect transition="in" filter="wipe(down)">
                                      <p:cBhvr>
                                        <p:cTn id="42" dur="500"/>
                                        <p:tgtEl>
                                          <p:spTgt spid="8603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86041"/>
                                        </p:tgtEl>
                                        <p:attrNameLst>
                                          <p:attrName>style.visibility</p:attrName>
                                        </p:attrNameLst>
                                      </p:cBhvr>
                                      <p:to>
                                        <p:strVal val="visible"/>
                                      </p:to>
                                    </p:set>
                                    <p:animEffect transition="in" filter="wipe(up)">
                                      <p:cBhvr>
                                        <p:cTn id="47" dur="500"/>
                                        <p:tgtEl>
                                          <p:spTgt spid="8604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86146"/>
                                        </p:tgtEl>
                                        <p:attrNameLst>
                                          <p:attrName>style.visibility</p:attrName>
                                        </p:attrNameLst>
                                      </p:cBhvr>
                                      <p:to>
                                        <p:strVal val="visible"/>
                                      </p:to>
                                    </p:set>
                                    <p:animEffect transition="in" filter="wipe(down)">
                                      <p:cBhvr>
                                        <p:cTn id="52" dur="500"/>
                                        <p:tgtEl>
                                          <p:spTgt spid="8614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86148"/>
                                        </p:tgtEl>
                                        <p:attrNameLst>
                                          <p:attrName>style.visibility</p:attrName>
                                        </p:attrNameLst>
                                      </p:cBhvr>
                                      <p:to>
                                        <p:strVal val="visible"/>
                                      </p:to>
                                    </p:set>
                                    <p:animEffect transition="in" filter="wipe(down)">
                                      <p:cBhvr>
                                        <p:cTn id="57" dur="500"/>
                                        <p:tgtEl>
                                          <p:spTgt spid="8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autoUpdateAnimBg="0"/>
      <p:bldP spid="8611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609600" y="304800"/>
            <a:ext cx="7924800" cy="13716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a:solidFill>
                  <a:srgbClr val="FFFF00"/>
                </a:solidFill>
                <a:latin typeface="Times" pitchFamily="18" charset="0"/>
              </a:rPr>
              <a:t>Diagramme des niveaux d'énergie </a:t>
            </a:r>
            <a:br>
              <a:rPr kumimoji="0" lang="fr-CA" sz="4000">
                <a:solidFill>
                  <a:srgbClr val="FFFF00"/>
                </a:solidFill>
                <a:latin typeface="Times" pitchFamily="18" charset="0"/>
              </a:rPr>
            </a:br>
            <a:r>
              <a:rPr kumimoji="0" lang="fr-CA" sz="4000">
                <a:solidFill>
                  <a:srgbClr val="FFFF00"/>
                </a:solidFill>
                <a:latin typeface="Times" pitchFamily="18" charset="0"/>
              </a:rPr>
              <a:t>et spectre observé</a:t>
            </a:r>
            <a:endParaRPr lang="fr-FR" altLang="en-US" sz="4800" b="1">
              <a:solidFill>
                <a:srgbClr val="FFFF00"/>
              </a:solidFill>
              <a:latin typeface="Helvetica" pitchFamily="34" charset="0"/>
            </a:endParaRPr>
          </a:p>
        </p:txBody>
      </p:sp>
      <p:sp>
        <p:nvSpPr>
          <p:cNvPr id="72707" name="Rectangle 3"/>
          <p:cNvSpPr>
            <a:spLocks noChangeArrowheads="1"/>
          </p:cNvSpPr>
          <p:nvPr/>
        </p:nvSpPr>
        <p:spPr bwMode="auto">
          <a:xfrm>
            <a:off x="381000" y="1828800"/>
            <a:ext cx="6781800" cy="10668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just">
              <a:spcBef>
                <a:spcPct val="20000"/>
              </a:spcBef>
              <a:buClr>
                <a:schemeClr val="hlink"/>
              </a:buClr>
              <a:buSzPct val="50000"/>
              <a:buFont typeface="Monotype Sorts" pitchFamily="2" charset="2"/>
              <a:buChar char="n"/>
            </a:pPr>
            <a:r>
              <a:rPr kumimoji="0" lang="fr-CA">
                <a:latin typeface="Times" pitchFamily="18" charset="0"/>
              </a:rPr>
              <a:t>L'énergie de chaque niveau de vibration d’un état électronique excité est : </a:t>
            </a:r>
            <a:endParaRPr kumimoji="0" lang="fr-FR" altLang="en-US">
              <a:latin typeface="Times" pitchFamily="18" charset="0"/>
            </a:endParaRPr>
          </a:p>
        </p:txBody>
      </p:sp>
      <p:grpSp>
        <p:nvGrpSpPr>
          <p:cNvPr id="72721" name="Group 17"/>
          <p:cNvGrpSpPr>
            <a:grpSpLocks/>
          </p:cNvGrpSpPr>
          <p:nvPr/>
        </p:nvGrpSpPr>
        <p:grpSpPr bwMode="auto">
          <a:xfrm>
            <a:off x="496888" y="4724400"/>
            <a:ext cx="8224837" cy="466725"/>
            <a:chOff x="313" y="2976"/>
            <a:chExt cx="5181" cy="294"/>
          </a:xfrm>
        </p:grpSpPr>
        <p:sp>
          <p:nvSpPr>
            <p:cNvPr id="72713" name="Text Box 9"/>
            <p:cNvSpPr txBox="1">
              <a:spLocks noChangeArrowheads="1"/>
            </p:cNvSpPr>
            <p:nvPr/>
          </p:nvSpPr>
          <p:spPr bwMode="auto">
            <a:xfrm>
              <a:off x="313" y="2976"/>
              <a:ext cx="5181" cy="29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2400" i="1" dirty="0">
                  <a:solidFill>
                    <a:srgbClr val="0000CC"/>
                  </a:solidFill>
                  <a:latin typeface="Symbol" pitchFamily="18" charset="2"/>
                </a:rPr>
                <a:t>n</a:t>
              </a:r>
              <a:r>
                <a:rPr kumimoji="0" lang="fr-CA" sz="2400" dirty="0">
                  <a:solidFill>
                    <a:srgbClr val="0000CC"/>
                  </a:solidFill>
                  <a:latin typeface="Times" pitchFamily="18" charset="0"/>
                </a:rPr>
                <a:t>  =  [</a:t>
              </a:r>
              <a:r>
                <a:rPr kumimoji="0" lang="fr-CA" sz="2400" i="1" dirty="0">
                  <a:solidFill>
                    <a:srgbClr val="0000CC"/>
                  </a:solidFill>
                  <a:latin typeface="Symbol" pitchFamily="18" charset="2"/>
                </a:rPr>
                <a:t>n</a:t>
              </a:r>
              <a:r>
                <a:rPr kumimoji="0" lang="fr-CA" sz="2400" dirty="0">
                  <a:solidFill>
                    <a:srgbClr val="0000CC"/>
                  </a:solidFill>
                  <a:latin typeface="Times" pitchFamily="18" charset="0"/>
                </a:rPr>
                <a:t> </a:t>
              </a:r>
              <a:r>
                <a:rPr kumimoji="0" lang="fr-CA" sz="2400" baseline="-25000" dirty="0">
                  <a:solidFill>
                    <a:srgbClr val="0000CC"/>
                  </a:solidFill>
                  <a:latin typeface="Times" pitchFamily="18" charset="0"/>
                </a:rPr>
                <a:t>o</a:t>
              </a:r>
              <a:r>
                <a:rPr kumimoji="0" lang="fr-CA" sz="2400" dirty="0">
                  <a:solidFill>
                    <a:srgbClr val="0000CC"/>
                  </a:solidFill>
                  <a:latin typeface="Times" pitchFamily="18" charset="0"/>
                </a:rPr>
                <a:t> + </a:t>
              </a:r>
              <a:r>
                <a:rPr kumimoji="0" lang="fr-CA" sz="2400" i="1" dirty="0">
                  <a:solidFill>
                    <a:srgbClr val="0000CC"/>
                  </a:solidFill>
                  <a:latin typeface="Times" pitchFamily="18" charset="0"/>
                </a:rPr>
                <a:t>G</a:t>
              </a:r>
              <a:r>
                <a:rPr kumimoji="0" lang="fr-CA" sz="2400" dirty="0">
                  <a:solidFill>
                    <a:srgbClr val="0000CC"/>
                  </a:solidFill>
                  <a:latin typeface="Times" pitchFamily="18" charset="0"/>
                </a:rPr>
                <a:t>(</a:t>
              </a:r>
              <a:r>
                <a:rPr kumimoji="0" lang="fr-CA" sz="2400" dirty="0">
                  <a:solidFill>
                    <a:srgbClr val="0000CC"/>
                  </a:solidFill>
                  <a:latin typeface="Symbol" pitchFamily="18" charset="2"/>
                </a:rPr>
                <a:t>u</a:t>
              </a:r>
              <a:r>
                <a:rPr kumimoji="0" lang="fr-CA" sz="2400" dirty="0">
                  <a:solidFill>
                    <a:srgbClr val="0000CC"/>
                  </a:solidFill>
                  <a:latin typeface="Times" pitchFamily="18" charset="0"/>
                </a:rPr>
                <a:t>)]</a:t>
              </a:r>
              <a:r>
                <a:rPr kumimoji="0" lang="fr-CA" sz="2400" b="1" baseline="-25000" dirty="0">
                  <a:solidFill>
                    <a:srgbClr val="0000CC"/>
                  </a:solidFill>
                  <a:latin typeface="Times" pitchFamily="18" charset="0"/>
                </a:rPr>
                <a:t>2</a:t>
              </a:r>
              <a:r>
                <a:rPr kumimoji="0" lang="fr-CA" sz="2400" dirty="0">
                  <a:solidFill>
                    <a:srgbClr val="0000CC"/>
                  </a:solidFill>
                  <a:latin typeface="Times" pitchFamily="18" charset="0"/>
                </a:rPr>
                <a:t> </a:t>
              </a:r>
              <a:r>
                <a:rPr kumimoji="0" lang="fr-CA" sz="2400" dirty="0">
                  <a:solidFill>
                    <a:srgbClr val="0000CC"/>
                  </a:solidFill>
                  <a:latin typeface="Symbol" pitchFamily="18" charset="2"/>
                </a:rPr>
                <a:t>-</a:t>
              </a:r>
              <a:r>
                <a:rPr kumimoji="0" lang="fr-CA" sz="2400" dirty="0">
                  <a:solidFill>
                    <a:srgbClr val="0000CC"/>
                  </a:solidFill>
                  <a:latin typeface="Times" pitchFamily="18" charset="0"/>
                </a:rPr>
                <a:t> [0 + </a:t>
              </a:r>
              <a:r>
                <a:rPr kumimoji="0" lang="fr-CA" sz="2400" i="1" dirty="0">
                  <a:solidFill>
                    <a:srgbClr val="0000CC"/>
                  </a:solidFill>
                  <a:latin typeface="Times" pitchFamily="18" charset="0"/>
                </a:rPr>
                <a:t>G</a:t>
              </a:r>
              <a:r>
                <a:rPr kumimoji="0" lang="fr-CA" sz="2400" dirty="0">
                  <a:solidFill>
                    <a:srgbClr val="0000CC"/>
                  </a:solidFill>
                  <a:latin typeface="Times" pitchFamily="18" charset="0"/>
                </a:rPr>
                <a:t>(0)]</a:t>
              </a:r>
              <a:r>
                <a:rPr kumimoji="0" lang="fr-CA" sz="2400" b="1" baseline="-25000" dirty="0">
                  <a:solidFill>
                    <a:srgbClr val="0000CC"/>
                  </a:solidFill>
                  <a:latin typeface="Times" pitchFamily="18" charset="0"/>
                </a:rPr>
                <a:t>1</a:t>
              </a:r>
              <a:r>
                <a:rPr kumimoji="0" lang="fr-CA" sz="2400" dirty="0">
                  <a:solidFill>
                    <a:srgbClr val="0000CC"/>
                  </a:solidFill>
                  <a:latin typeface="Times" pitchFamily="18" charset="0"/>
                </a:rPr>
                <a:t>  =  </a:t>
              </a:r>
              <a:r>
                <a:rPr kumimoji="0" lang="fr-CA" sz="2400" i="1" dirty="0">
                  <a:solidFill>
                    <a:srgbClr val="0000CC"/>
                  </a:solidFill>
                  <a:latin typeface="Symbol" pitchFamily="18" charset="2"/>
                </a:rPr>
                <a:t>n</a:t>
              </a:r>
              <a:r>
                <a:rPr kumimoji="0" lang="fr-CA" sz="2400" dirty="0">
                  <a:solidFill>
                    <a:srgbClr val="0000CC"/>
                  </a:solidFill>
                  <a:latin typeface="Times" pitchFamily="18" charset="0"/>
                </a:rPr>
                <a:t> </a:t>
              </a:r>
              <a:r>
                <a:rPr kumimoji="0" lang="fr-CA" sz="2400" b="1" baseline="-25000" dirty="0">
                  <a:solidFill>
                    <a:srgbClr val="0000CC"/>
                  </a:solidFill>
                  <a:latin typeface="Times" pitchFamily="18" charset="0"/>
                </a:rPr>
                <a:t>o</a:t>
              </a:r>
              <a:r>
                <a:rPr kumimoji="0" lang="fr-CA" sz="2400" b="1" dirty="0">
                  <a:solidFill>
                    <a:srgbClr val="0000CC"/>
                  </a:solidFill>
                  <a:latin typeface="Times" pitchFamily="18" charset="0"/>
                </a:rPr>
                <a:t> </a:t>
              </a:r>
              <a:r>
                <a:rPr kumimoji="0" lang="fr-CA" sz="2400" dirty="0">
                  <a:solidFill>
                    <a:srgbClr val="0000CC"/>
                  </a:solidFill>
                  <a:latin typeface="Times" pitchFamily="18" charset="0"/>
                </a:rPr>
                <a:t>+ </a:t>
              </a:r>
              <a:r>
                <a:rPr kumimoji="0" lang="fr-CA" sz="2400" dirty="0">
                  <a:solidFill>
                    <a:srgbClr val="0000CC"/>
                  </a:solidFill>
                  <a:latin typeface="Symbol" pitchFamily="18" charset="2"/>
                </a:rPr>
                <a:t>u</a:t>
              </a:r>
              <a:r>
                <a:rPr kumimoji="0" lang="fr-CA" sz="2400" dirty="0">
                  <a:solidFill>
                    <a:srgbClr val="0000CC"/>
                  </a:solidFill>
                  <a:latin typeface="Times" pitchFamily="18" charset="0"/>
                </a:rPr>
                <a:t> (</a:t>
              </a:r>
              <a:r>
                <a:rPr kumimoji="0" lang="fr-CA" sz="2400" dirty="0">
                  <a:solidFill>
                    <a:srgbClr val="0000CC"/>
                  </a:solidFill>
                  <a:latin typeface="Symbol" pitchFamily="18" charset="2"/>
                </a:rPr>
                <a:t>w</a:t>
              </a:r>
              <a:r>
                <a:rPr kumimoji="0" lang="fr-CA" sz="2400" b="1" i="1" baseline="-25000" dirty="0">
                  <a:solidFill>
                    <a:srgbClr val="0000CC"/>
                  </a:solidFill>
                  <a:latin typeface="Times" pitchFamily="18" charset="0"/>
                </a:rPr>
                <a:t>e</a:t>
              </a:r>
              <a:r>
                <a:rPr kumimoji="0" lang="fr-CA" sz="2400" dirty="0">
                  <a:solidFill>
                    <a:srgbClr val="0000CC"/>
                  </a:solidFill>
                  <a:latin typeface="Times" pitchFamily="18" charset="0"/>
                </a:rPr>
                <a:t> </a:t>
              </a:r>
              <a:r>
                <a:rPr kumimoji="0" lang="fr-CA" sz="2400" dirty="0">
                  <a:solidFill>
                    <a:srgbClr val="0000CC"/>
                  </a:solidFill>
                  <a:latin typeface="Symbol" pitchFamily="18" charset="2"/>
                </a:rPr>
                <a:t>-</a:t>
              </a:r>
              <a:r>
                <a:rPr kumimoji="0" lang="fr-CA" sz="2400" dirty="0">
                  <a:solidFill>
                    <a:srgbClr val="0000CC"/>
                  </a:solidFill>
                  <a:latin typeface="Times" pitchFamily="18" charset="0"/>
                </a:rPr>
                <a:t> </a:t>
              </a:r>
              <a:r>
                <a:rPr kumimoji="0" lang="fr-CA" sz="2400" dirty="0">
                  <a:solidFill>
                    <a:srgbClr val="0000CC"/>
                  </a:solidFill>
                  <a:latin typeface="Symbol" pitchFamily="18" charset="2"/>
                </a:rPr>
                <a:t>w</a:t>
              </a:r>
              <a:r>
                <a:rPr kumimoji="0" lang="fr-CA" sz="2400" b="1" i="1" baseline="-25000" dirty="0">
                  <a:solidFill>
                    <a:srgbClr val="0000CC"/>
                  </a:solidFill>
                  <a:latin typeface="Times" pitchFamily="18" charset="0"/>
                </a:rPr>
                <a:t>e</a:t>
              </a:r>
              <a:r>
                <a:rPr kumimoji="0" lang="fr-CA" sz="2400" dirty="0">
                  <a:solidFill>
                    <a:srgbClr val="0000CC"/>
                  </a:solidFill>
                  <a:latin typeface="Times" pitchFamily="18" charset="0"/>
                </a:rPr>
                <a:t> </a:t>
              </a:r>
              <a:r>
                <a:rPr kumimoji="0" lang="fr-CA" sz="2400" i="1" dirty="0">
                  <a:solidFill>
                    <a:srgbClr val="0000CC"/>
                  </a:solidFill>
                  <a:latin typeface="Times" pitchFamily="18" charset="0"/>
                </a:rPr>
                <a:t>x</a:t>
              </a:r>
              <a:r>
                <a:rPr kumimoji="0" lang="fr-CA" sz="2400" b="1" i="1" baseline="-25000" dirty="0">
                  <a:solidFill>
                    <a:srgbClr val="0000CC"/>
                  </a:solidFill>
                  <a:latin typeface="Times" pitchFamily="18" charset="0"/>
                </a:rPr>
                <a:t>e</a:t>
              </a:r>
              <a:r>
                <a:rPr kumimoji="0" lang="fr-CA" sz="2400" dirty="0">
                  <a:solidFill>
                    <a:srgbClr val="0000CC"/>
                  </a:solidFill>
                  <a:latin typeface="Times" pitchFamily="18" charset="0"/>
                </a:rPr>
                <a:t>) </a:t>
              </a:r>
              <a:r>
                <a:rPr kumimoji="0" lang="fr-CA" sz="2400" dirty="0">
                  <a:solidFill>
                    <a:srgbClr val="0000CC"/>
                  </a:solidFill>
                  <a:latin typeface="Symbol" pitchFamily="18" charset="2"/>
                </a:rPr>
                <a:t>-</a:t>
              </a:r>
              <a:r>
                <a:rPr kumimoji="0" lang="fr-CA" sz="2400" dirty="0">
                  <a:solidFill>
                    <a:srgbClr val="0000CC"/>
                  </a:solidFill>
                  <a:latin typeface="Times" pitchFamily="18" charset="0"/>
                </a:rPr>
                <a:t> </a:t>
              </a:r>
              <a:r>
                <a:rPr kumimoji="0" lang="fr-CA" sz="2400" dirty="0">
                  <a:solidFill>
                    <a:srgbClr val="0000CC"/>
                  </a:solidFill>
                  <a:latin typeface="Symbol" pitchFamily="18" charset="2"/>
                </a:rPr>
                <a:t>u</a:t>
              </a:r>
              <a:r>
                <a:rPr kumimoji="0" lang="fr-CA" sz="2400" b="1" baseline="30000" dirty="0">
                  <a:solidFill>
                    <a:srgbClr val="0000CC"/>
                  </a:solidFill>
                  <a:latin typeface="Times" pitchFamily="18" charset="0"/>
                </a:rPr>
                <a:t>2</a:t>
              </a:r>
              <a:r>
                <a:rPr kumimoji="0" lang="fr-CA" sz="2400" dirty="0">
                  <a:solidFill>
                    <a:srgbClr val="0000CC"/>
                  </a:solidFill>
                  <a:latin typeface="Times" pitchFamily="18" charset="0"/>
                </a:rPr>
                <a:t> </a:t>
              </a:r>
              <a:r>
                <a:rPr kumimoji="0" lang="fr-CA" sz="2400" dirty="0">
                  <a:solidFill>
                    <a:srgbClr val="0000CC"/>
                  </a:solidFill>
                  <a:latin typeface="Symbol" pitchFamily="18" charset="2"/>
                </a:rPr>
                <a:t>w</a:t>
              </a:r>
              <a:r>
                <a:rPr kumimoji="0" lang="fr-CA" sz="2400" b="1" i="1" baseline="-25000" dirty="0">
                  <a:solidFill>
                    <a:srgbClr val="0000CC"/>
                  </a:solidFill>
                  <a:latin typeface="Times" pitchFamily="18" charset="0"/>
                </a:rPr>
                <a:t>e</a:t>
              </a:r>
              <a:r>
                <a:rPr kumimoji="0" lang="fr-CA" sz="2400" dirty="0">
                  <a:solidFill>
                    <a:srgbClr val="0000CC"/>
                  </a:solidFill>
                  <a:latin typeface="Times" pitchFamily="18" charset="0"/>
                </a:rPr>
                <a:t> </a:t>
              </a:r>
              <a:r>
                <a:rPr kumimoji="0" lang="fr-CA" sz="2400" i="1" dirty="0">
                  <a:solidFill>
                    <a:srgbClr val="0000CC"/>
                  </a:solidFill>
                  <a:latin typeface="Times" pitchFamily="18" charset="0"/>
                </a:rPr>
                <a:t>x</a:t>
              </a:r>
              <a:r>
                <a:rPr kumimoji="0" lang="fr-CA" sz="2400" b="1" i="1" baseline="-25000" dirty="0">
                  <a:solidFill>
                    <a:srgbClr val="0000CC"/>
                  </a:solidFill>
                  <a:latin typeface="Times" pitchFamily="18" charset="0"/>
                </a:rPr>
                <a:t>e</a:t>
              </a:r>
              <a:r>
                <a:rPr kumimoji="0" lang="fr-CA" sz="2400" dirty="0">
                  <a:solidFill>
                    <a:schemeClr val="tx1"/>
                  </a:solidFill>
                  <a:latin typeface="Times" pitchFamily="18" charset="0"/>
                </a:rPr>
                <a:t> </a:t>
              </a:r>
            </a:p>
          </p:txBody>
        </p:sp>
        <p:sp>
          <p:nvSpPr>
            <p:cNvPr id="72714" name="Line 10"/>
            <p:cNvSpPr>
              <a:spLocks noChangeShapeType="1"/>
            </p:cNvSpPr>
            <p:nvPr/>
          </p:nvSpPr>
          <p:spPr bwMode="auto">
            <a:xfrm>
              <a:off x="406" y="3075"/>
              <a:ext cx="116" cy="0"/>
            </a:xfrm>
            <a:prstGeom prst="line">
              <a:avLst/>
            </a:prstGeom>
            <a:noFill/>
            <a:ln w="952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2715" name="Line 11"/>
            <p:cNvSpPr>
              <a:spLocks noChangeShapeType="1"/>
            </p:cNvSpPr>
            <p:nvPr/>
          </p:nvSpPr>
          <p:spPr bwMode="auto">
            <a:xfrm>
              <a:off x="869" y="3066"/>
              <a:ext cx="96" cy="0"/>
            </a:xfrm>
            <a:prstGeom prst="line">
              <a:avLst/>
            </a:prstGeom>
            <a:noFill/>
            <a:ln w="952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2716" name="Line 12"/>
            <p:cNvSpPr>
              <a:spLocks noChangeShapeType="1"/>
            </p:cNvSpPr>
            <p:nvPr/>
          </p:nvSpPr>
          <p:spPr bwMode="auto">
            <a:xfrm>
              <a:off x="3140" y="3054"/>
              <a:ext cx="117" cy="0"/>
            </a:xfrm>
            <a:prstGeom prst="line">
              <a:avLst/>
            </a:prstGeom>
            <a:noFill/>
            <a:ln w="952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aphicFrame>
        <p:nvGraphicFramePr>
          <p:cNvPr id="72717" name="Object 13"/>
          <p:cNvGraphicFramePr>
            <a:graphicFrameLocks noChangeAspect="1"/>
          </p:cNvGraphicFramePr>
          <p:nvPr/>
        </p:nvGraphicFramePr>
        <p:xfrm>
          <a:off x="3886200" y="2819400"/>
          <a:ext cx="3962400" cy="1028700"/>
        </p:xfrm>
        <a:graphic>
          <a:graphicData uri="http://schemas.openxmlformats.org/presentationml/2006/ole">
            <mc:AlternateContent xmlns:mc="http://schemas.openxmlformats.org/markup-compatibility/2006">
              <mc:Choice xmlns:v="urn:schemas-microsoft-com:vml" Requires="v">
                <p:oleObj spid="_x0000_s72737" name="Document" r:id="rId4" imgW="3974592" imgH="1033272" progId="Word.Document.8">
                  <p:embed/>
                </p:oleObj>
              </mc:Choice>
              <mc:Fallback>
                <p:oleObj name="Document" r:id="rId4" imgW="3974592" imgH="1033272" progId="Word.Document.8">
                  <p:embed/>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819400"/>
                        <a:ext cx="396240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2718" name="Rectangle 14"/>
          <p:cNvSpPr>
            <a:spLocks noChangeArrowheads="1"/>
          </p:cNvSpPr>
          <p:nvPr/>
        </p:nvSpPr>
        <p:spPr bwMode="auto">
          <a:xfrm>
            <a:off x="304800" y="3657600"/>
            <a:ext cx="8458200" cy="9906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a:latin typeface="Times" pitchFamily="18" charset="0"/>
              </a:rPr>
              <a:t>Ceci devrait donner lieu à une série de bandes (et de raies) presque régulièrement espacées, de fréquence :</a:t>
            </a:r>
            <a:endParaRPr kumimoji="0" lang="fr-FR" altLang="en-US">
              <a:latin typeface="Times" pitchFamily="18" charset="0"/>
            </a:endParaRPr>
          </a:p>
        </p:txBody>
      </p:sp>
      <p:grpSp>
        <p:nvGrpSpPr>
          <p:cNvPr id="72722" name="Group 18"/>
          <p:cNvGrpSpPr>
            <a:grpSpLocks/>
          </p:cNvGrpSpPr>
          <p:nvPr/>
        </p:nvGrpSpPr>
        <p:grpSpPr bwMode="auto">
          <a:xfrm>
            <a:off x="828675" y="5299078"/>
            <a:ext cx="8523288" cy="1033463"/>
            <a:chOff x="522" y="3338"/>
            <a:chExt cx="5369" cy="651"/>
          </a:xfrm>
        </p:grpSpPr>
        <p:sp>
          <p:nvSpPr>
            <p:cNvPr id="72709" name="Text Box 5"/>
            <p:cNvSpPr txBox="1">
              <a:spLocks noChangeArrowheads="1"/>
            </p:cNvSpPr>
            <p:nvPr/>
          </p:nvSpPr>
          <p:spPr bwMode="auto">
            <a:xfrm>
              <a:off x="522" y="3338"/>
              <a:ext cx="2424" cy="33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a:spcBef>
                  <a:spcPct val="50000"/>
                </a:spcBef>
                <a:buClr>
                  <a:schemeClr val="hlink"/>
                </a:buClr>
                <a:buFontTx/>
                <a:buChar char="•"/>
              </a:pPr>
              <a:r>
                <a:rPr kumimoji="0" lang="fr-CA" dirty="0">
                  <a:solidFill>
                    <a:srgbClr val="0000CC"/>
                  </a:solidFill>
                  <a:latin typeface="Times New Roman" pitchFamily="18" charset="0"/>
                </a:rPr>
                <a:t>   ou plus simplement :</a:t>
              </a:r>
              <a:endParaRPr kumimoji="0" lang="fr-CA" sz="2400" i="1" dirty="0">
                <a:solidFill>
                  <a:schemeClr val="tx1"/>
                </a:solidFill>
                <a:latin typeface="Times" pitchFamily="18" charset="0"/>
              </a:endParaRPr>
            </a:p>
          </p:txBody>
        </p:sp>
        <p:graphicFrame>
          <p:nvGraphicFramePr>
            <p:cNvPr id="72719" name="Object 15"/>
            <p:cNvGraphicFramePr>
              <a:graphicFrameLocks noChangeAspect="1"/>
            </p:cNvGraphicFramePr>
            <p:nvPr>
              <p:extLst>
                <p:ext uri="{D42A27DB-BD31-4B8C-83A1-F6EECF244321}">
                  <p14:modId xmlns:p14="http://schemas.microsoft.com/office/powerpoint/2010/main" val="3894593516"/>
                </p:ext>
              </p:extLst>
            </p:nvPr>
          </p:nvGraphicFramePr>
          <p:xfrm>
            <a:off x="2903" y="3353"/>
            <a:ext cx="2988" cy="636"/>
          </p:xfrm>
          <a:graphic>
            <a:graphicData uri="http://schemas.openxmlformats.org/presentationml/2006/ole">
              <mc:AlternateContent xmlns:mc="http://schemas.openxmlformats.org/markup-compatibility/2006">
                <mc:Choice xmlns:v="urn:schemas-microsoft-com:vml" Requires="v">
                  <p:oleObj spid="_x0000_s72738" name="Document" r:id="rId7" imgW="4757928" imgH="1027176" progId="Word.Document.8">
                    <p:embed/>
                  </p:oleObj>
                </mc:Choice>
                <mc:Fallback>
                  <p:oleObj name="Document" r:id="rId7" imgW="4757928" imgH="1027176" progId="Word.Document.8">
                    <p:embed/>
                    <p:pic>
                      <p:nvPicPr>
                        <p:cNvPr id="0" name="Picture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03" y="3353"/>
                          <a:ext cx="2988" cy="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707"/>
                                        </p:tgtEl>
                                        <p:attrNameLst>
                                          <p:attrName>style.visibility</p:attrName>
                                        </p:attrNameLst>
                                      </p:cBhvr>
                                      <p:to>
                                        <p:strVal val="visible"/>
                                      </p:to>
                                    </p:set>
                                    <p:animEffect transition="in" filter="wipe(left)">
                                      <p:cBhvr>
                                        <p:cTn id="7" dur="500"/>
                                        <p:tgtEl>
                                          <p:spTgt spid="72707"/>
                                        </p:tgtEl>
                                      </p:cBhvr>
                                    </p:animEffect>
                                  </p:childTnLst>
                                </p:cTn>
                              </p:par>
                            </p:childTnLst>
                          </p:cTn>
                        </p:par>
                        <p:par>
                          <p:cTn id="8" fill="hold" nodeType="afterGroup">
                            <p:stCondLst>
                              <p:cond delay="500"/>
                            </p:stCondLst>
                            <p:childTnLst>
                              <p:par>
                                <p:cTn id="9" presetID="22" presetClass="entr" presetSubtype="8" fill="hold" nodeType="afterEffect">
                                  <p:stCondLst>
                                    <p:cond delay="1000"/>
                                  </p:stCondLst>
                                  <p:childTnLst>
                                    <p:set>
                                      <p:cBhvr>
                                        <p:cTn id="10" dur="1" fill="hold">
                                          <p:stCondLst>
                                            <p:cond delay="0"/>
                                          </p:stCondLst>
                                        </p:cTn>
                                        <p:tgtEl>
                                          <p:spTgt spid="72717"/>
                                        </p:tgtEl>
                                        <p:attrNameLst>
                                          <p:attrName>style.visibility</p:attrName>
                                        </p:attrNameLst>
                                      </p:cBhvr>
                                      <p:to>
                                        <p:strVal val="visible"/>
                                      </p:to>
                                    </p:set>
                                    <p:animEffect transition="in" filter="wipe(left)">
                                      <p:cBhvr>
                                        <p:cTn id="11" dur="500"/>
                                        <p:tgtEl>
                                          <p:spTgt spid="7271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2718"/>
                                        </p:tgtEl>
                                        <p:attrNameLst>
                                          <p:attrName>style.visibility</p:attrName>
                                        </p:attrNameLst>
                                      </p:cBhvr>
                                      <p:to>
                                        <p:strVal val="visible"/>
                                      </p:to>
                                    </p:set>
                                    <p:animEffect transition="in" filter="wipe(left)">
                                      <p:cBhvr>
                                        <p:cTn id="16" dur="500"/>
                                        <p:tgtEl>
                                          <p:spTgt spid="7271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12" fill="hold" nodeType="clickEffect">
                                  <p:stCondLst>
                                    <p:cond delay="0"/>
                                  </p:stCondLst>
                                  <p:childTnLst>
                                    <p:set>
                                      <p:cBhvr>
                                        <p:cTn id="20" dur="1" fill="hold">
                                          <p:stCondLst>
                                            <p:cond delay="0"/>
                                          </p:stCondLst>
                                        </p:cTn>
                                        <p:tgtEl>
                                          <p:spTgt spid="72721"/>
                                        </p:tgtEl>
                                        <p:attrNameLst>
                                          <p:attrName>style.visibility</p:attrName>
                                        </p:attrNameLst>
                                      </p:cBhvr>
                                      <p:to>
                                        <p:strVal val="visible"/>
                                      </p:to>
                                    </p:set>
                                    <p:anim calcmode="lin" valueType="num">
                                      <p:cBhvr additive="base">
                                        <p:cTn id="21" dur="500" fill="hold"/>
                                        <p:tgtEl>
                                          <p:spTgt spid="72721"/>
                                        </p:tgtEl>
                                        <p:attrNameLst>
                                          <p:attrName>ppt_x</p:attrName>
                                        </p:attrNameLst>
                                      </p:cBhvr>
                                      <p:tavLst>
                                        <p:tav tm="0">
                                          <p:val>
                                            <p:strVal val="0-#ppt_w/2"/>
                                          </p:val>
                                        </p:tav>
                                        <p:tav tm="100000">
                                          <p:val>
                                            <p:strVal val="#ppt_x"/>
                                          </p:val>
                                        </p:tav>
                                      </p:tavLst>
                                    </p:anim>
                                    <p:anim calcmode="lin" valueType="num">
                                      <p:cBhvr additive="base">
                                        <p:cTn id="22" dur="500" fill="hold"/>
                                        <p:tgtEl>
                                          <p:spTgt spid="72721"/>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72722"/>
                                        </p:tgtEl>
                                        <p:attrNameLst>
                                          <p:attrName>style.visibility</p:attrName>
                                        </p:attrNameLst>
                                      </p:cBhvr>
                                      <p:to>
                                        <p:strVal val="visible"/>
                                      </p:to>
                                    </p:set>
                                    <p:animEffect transition="in" filter="wipe(left)">
                                      <p:cBhvr>
                                        <p:cTn id="27" dur="500"/>
                                        <p:tgtEl>
                                          <p:spTgt spid="72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animBg="1" autoUpdateAnimBg="0"/>
      <p:bldP spid="72718"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rot="16200000">
            <a:off x="-1388268" y="2656682"/>
            <a:ext cx="5029200" cy="1319213"/>
          </a:xfrm>
          <a:solidFill>
            <a:schemeClr val="bg2"/>
          </a:solidFill>
          <a:ln>
            <a:solidFill>
              <a:schemeClr val="tx1"/>
            </a:solidFill>
            <a:miter lim="800000"/>
            <a:headEnd/>
            <a:tailEnd/>
          </a:ln>
        </p:spPr>
        <p:txBody>
          <a:bodyPr/>
          <a:lstStyle/>
          <a:p>
            <a:r>
              <a:rPr kumimoji="0" lang="fr-CA" sz="3200" b="0" dirty="0">
                <a:solidFill>
                  <a:srgbClr val="FFFF00"/>
                </a:solidFill>
                <a:latin typeface="Times" pitchFamily="18" charset="0"/>
              </a:rPr>
              <a:t>Courbes d’énergie potentielle de O</a:t>
            </a:r>
            <a:r>
              <a:rPr kumimoji="0" lang="fr-CA" sz="3200" b="0" baseline="-25000" dirty="0">
                <a:solidFill>
                  <a:srgbClr val="FFFF00"/>
                </a:solidFill>
                <a:latin typeface="Times" pitchFamily="18" charset="0"/>
              </a:rPr>
              <a:t>2</a:t>
            </a:r>
            <a:endParaRPr lang="fr-CA" sz="3200" b="0" baseline="-25000" dirty="0">
              <a:solidFill>
                <a:srgbClr val="FFFF00"/>
              </a:solidFill>
              <a:latin typeface="Times" pitchFamily="18" charset="0"/>
            </a:endParaRPr>
          </a:p>
        </p:txBody>
      </p:sp>
      <p:sp>
        <p:nvSpPr>
          <p:cNvPr id="32772" name="Rectangle 4"/>
          <p:cNvSpPr>
            <a:spLocks noChangeArrowheads="1"/>
          </p:cNvSpPr>
          <p:nvPr/>
        </p:nvSpPr>
        <p:spPr bwMode="auto">
          <a:xfrm>
            <a:off x="2176463" y="338138"/>
            <a:ext cx="6172200" cy="5802312"/>
          </a:xfrm>
          <a:prstGeom prst="rect">
            <a:avLst/>
          </a:prstGeom>
          <a:solidFill>
            <a:srgbClr val="99CCFF"/>
          </a:solidFill>
          <a:ln w="9525">
            <a:solidFill>
              <a:schemeClr val="tx1"/>
            </a:solidFill>
            <a:miter lim="800000"/>
            <a:headEnd/>
            <a:tailEnd/>
          </a:ln>
        </p:spPr>
        <p:txBody>
          <a:bodyPr wrap="none" anchor="ctr"/>
          <a:lstStyle/>
          <a:p>
            <a:endParaRPr lang="fr-CA"/>
          </a:p>
        </p:txBody>
      </p:sp>
      <p:grpSp>
        <p:nvGrpSpPr>
          <p:cNvPr id="32869" name="Group 101"/>
          <p:cNvGrpSpPr>
            <a:grpSpLocks/>
          </p:cNvGrpSpPr>
          <p:nvPr/>
        </p:nvGrpSpPr>
        <p:grpSpPr bwMode="auto">
          <a:xfrm>
            <a:off x="3106738" y="533400"/>
            <a:ext cx="5072062" cy="2819400"/>
            <a:chOff x="1957" y="336"/>
            <a:chExt cx="3195" cy="1776"/>
          </a:xfrm>
        </p:grpSpPr>
        <p:sp>
          <p:nvSpPr>
            <p:cNvPr id="32803" name="Text Box 35"/>
            <p:cNvSpPr txBox="1">
              <a:spLocks noChangeArrowheads="1"/>
            </p:cNvSpPr>
            <p:nvPr/>
          </p:nvSpPr>
          <p:spPr bwMode="auto">
            <a:xfrm>
              <a:off x="1957" y="912"/>
              <a:ext cx="535"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000" b="1">
                  <a:latin typeface="Times New Roman" pitchFamily="18" charset="0"/>
                </a:rPr>
                <a:t>A</a:t>
              </a:r>
              <a:r>
                <a:rPr kumimoji="0" lang="fr-CA" sz="2000" b="1" baseline="30000">
                  <a:latin typeface="Times New Roman" pitchFamily="18" charset="0"/>
                </a:rPr>
                <a:t>3</a:t>
              </a:r>
              <a:r>
                <a:rPr kumimoji="0" lang="fr-CA" sz="2000" b="1">
                  <a:latin typeface="Symbol" pitchFamily="18" charset="2"/>
                </a:rPr>
                <a:t>S</a:t>
              </a:r>
              <a:r>
                <a:rPr kumimoji="0" lang="fr-CA" sz="2000" b="1" baseline="-25000">
                  <a:latin typeface="Times New Roman" pitchFamily="18" charset="0"/>
                </a:rPr>
                <a:t>u</a:t>
              </a:r>
              <a:r>
                <a:rPr kumimoji="0" lang="fr-CA" sz="2000" b="1" baseline="30000">
                  <a:latin typeface="Times New Roman" pitchFamily="18" charset="0"/>
                </a:rPr>
                <a:t>+</a:t>
              </a:r>
            </a:p>
          </p:txBody>
        </p:sp>
        <p:sp>
          <p:nvSpPr>
            <p:cNvPr id="32794" name="Arc 26"/>
            <p:cNvSpPr>
              <a:spLocks/>
            </p:cNvSpPr>
            <p:nvPr/>
          </p:nvSpPr>
          <p:spPr bwMode="auto">
            <a:xfrm flipH="1" flipV="1">
              <a:off x="2383" y="336"/>
              <a:ext cx="597" cy="1680"/>
            </a:xfrm>
            <a:custGeom>
              <a:avLst/>
              <a:gdLst>
                <a:gd name="G0" fmla="+- 5947 0 0"/>
                <a:gd name="G1" fmla="+- 21600 0 0"/>
                <a:gd name="G2" fmla="+- 21600 0 0"/>
                <a:gd name="T0" fmla="*/ 0 w 26875"/>
                <a:gd name="T1" fmla="*/ 835 h 21600"/>
                <a:gd name="T2" fmla="*/ 26875 w 26875"/>
                <a:gd name="T3" fmla="*/ 16255 h 21600"/>
                <a:gd name="T4" fmla="*/ 5947 w 26875"/>
                <a:gd name="T5" fmla="*/ 21600 h 21600"/>
              </a:gdLst>
              <a:ahLst/>
              <a:cxnLst>
                <a:cxn ang="0">
                  <a:pos x="T0" y="T1"/>
                </a:cxn>
                <a:cxn ang="0">
                  <a:pos x="T2" y="T3"/>
                </a:cxn>
                <a:cxn ang="0">
                  <a:pos x="T4" y="T5"/>
                </a:cxn>
              </a:cxnLst>
              <a:rect l="0" t="0" r="r" b="b"/>
              <a:pathLst>
                <a:path w="26875" h="21600" fill="none" extrusionOk="0">
                  <a:moveTo>
                    <a:pt x="-1" y="834"/>
                  </a:moveTo>
                  <a:cubicBezTo>
                    <a:pt x="1933" y="280"/>
                    <a:pt x="3935" y="-1"/>
                    <a:pt x="5947" y="0"/>
                  </a:cubicBezTo>
                  <a:cubicBezTo>
                    <a:pt x="15817" y="0"/>
                    <a:pt x="24432" y="6691"/>
                    <a:pt x="26875" y="16254"/>
                  </a:cubicBezTo>
                </a:path>
                <a:path w="26875" h="21600" stroke="0" extrusionOk="0">
                  <a:moveTo>
                    <a:pt x="-1" y="834"/>
                  </a:moveTo>
                  <a:cubicBezTo>
                    <a:pt x="1933" y="280"/>
                    <a:pt x="3935" y="-1"/>
                    <a:pt x="5947" y="0"/>
                  </a:cubicBezTo>
                  <a:cubicBezTo>
                    <a:pt x="15817" y="0"/>
                    <a:pt x="24432" y="6691"/>
                    <a:pt x="26875" y="16254"/>
                  </a:cubicBezTo>
                  <a:lnTo>
                    <a:pt x="5947" y="21600"/>
                  </a:lnTo>
                  <a:close/>
                </a:path>
              </a:pathLst>
            </a:custGeom>
            <a:noFill/>
            <a:ln w="28575">
              <a:solidFill>
                <a:schemeClr val="hlink"/>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fr-CA"/>
            </a:p>
          </p:txBody>
        </p:sp>
        <p:sp>
          <p:nvSpPr>
            <p:cNvPr id="32795" name="Arc 27"/>
            <p:cNvSpPr>
              <a:spLocks/>
            </p:cNvSpPr>
            <p:nvPr/>
          </p:nvSpPr>
          <p:spPr bwMode="auto">
            <a:xfrm flipH="1">
              <a:off x="2976" y="1728"/>
              <a:ext cx="2176" cy="288"/>
            </a:xfrm>
            <a:custGeom>
              <a:avLst/>
              <a:gdLst>
                <a:gd name="G0" fmla="+- 0 0 0"/>
                <a:gd name="G1" fmla="+- 21600 0 0"/>
                <a:gd name="G2" fmla="+- 21600 0 0"/>
                <a:gd name="T0" fmla="*/ 0 w 21290"/>
                <a:gd name="T1" fmla="*/ 0 h 21600"/>
                <a:gd name="T2" fmla="*/ 21290 w 21290"/>
                <a:gd name="T3" fmla="*/ 17956 h 21600"/>
                <a:gd name="T4" fmla="*/ 0 w 21290"/>
                <a:gd name="T5" fmla="*/ 21600 h 21600"/>
              </a:gdLst>
              <a:ahLst/>
              <a:cxnLst>
                <a:cxn ang="0">
                  <a:pos x="T0" y="T1"/>
                </a:cxn>
                <a:cxn ang="0">
                  <a:pos x="T2" y="T3"/>
                </a:cxn>
                <a:cxn ang="0">
                  <a:pos x="T4" y="T5"/>
                </a:cxn>
              </a:cxnLst>
              <a:rect l="0" t="0" r="r" b="b"/>
              <a:pathLst>
                <a:path w="21290" h="21600" fill="none" extrusionOk="0">
                  <a:moveTo>
                    <a:pt x="-1" y="0"/>
                  </a:moveTo>
                  <a:cubicBezTo>
                    <a:pt x="10523" y="0"/>
                    <a:pt x="19515" y="7583"/>
                    <a:pt x="21290" y="17955"/>
                  </a:cubicBezTo>
                </a:path>
                <a:path w="21290" h="21600" stroke="0" extrusionOk="0">
                  <a:moveTo>
                    <a:pt x="-1" y="0"/>
                  </a:moveTo>
                  <a:cubicBezTo>
                    <a:pt x="10523" y="0"/>
                    <a:pt x="19515" y="7583"/>
                    <a:pt x="21290" y="17955"/>
                  </a:cubicBezTo>
                  <a:lnTo>
                    <a:pt x="0" y="21600"/>
                  </a:lnTo>
                  <a:close/>
                </a:path>
              </a:pathLst>
            </a:custGeom>
            <a:noFill/>
            <a:ln w="28575">
              <a:solidFill>
                <a:schemeClr val="hlink"/>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fr-CA"/>
            </a:p>
          </p:txBody>
        </p:sp>
        <p:sp>
          <p:nvSpPr>
            <p:cNvPr id="32799" name="Text Box 31"/>
            <p:cNvSpPr txBox="1">
              <a:spLocks noChangeArrowheads="1"/>
            </p:cNvSpPr>
            <p:nvPr/>
          </p:nvSpPr>
          <p:spPr bwMode="auto">
            <a:xfrm>
              <a:off x="3520" y="1488"/>
              <a:ext cx="1584"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000" b="1">
                  <a:latin typeface="Times New Roman" pitchFamily="18" charset="0"/>
                </a:rPr>
                <a:t>O</a:t>
              </a:r>
              <a:r>
                <a:rPr kumimoji="0" lang="fr-CA" sz="2000" b="1" baseline="-25000">
                  <a:latin typeface="Times New Roman" pitchFamily="18" charset="0"/>
                </a:rPr>
                <a:t>2</a:t>
              </a:r>
              <a:r>
                <a:rPr kumimoji="0" lang="fr-CA" sz="2000" b="1">
                  <a:latin typeface="Times New Roman" pitchFamily="18" charset="0"/>
                </a:rPr>
                <a:t> </a:t>
              </a:r>
              <a:r>
                <a:rPr kumimoji="0" lang="fr-CA" sz="2000" b="1">
                  <a:latin typeface="Times New Roman" pitchFamily="18" charset="0"/>
                  <a:sym typeface="Symbol" pitchFamily="18" charset="2"/>
                </a:rPr>
                <a:t></a:t>
              </a:r>
              <a:r>
                <a:rPr kumimoji="0" lang="fr-CA" sz="2000" b="1">
                  <a:latin typeface="Times New Roman" pitchFamily="18" charset="0"/>
                </a:rPr>
                <a:t> O (</a:t>
              </a:r>
              <a:r>
                <a:rPr kumimoji="0" lang="fr-CA" sz="2000" b="1" baseline="30000">
                  <a:latin typeface="Times New Roman" pitchFamily="18" charset="0"/>
                </a:rPr>
                <a:t>3</a:t>
              </a:r>
              <a:r>
                <a:rPr kumimoji="0" lang="fr-CA" sz="2000">
                  <a:latin typeface="Times New Roman" pitchFamily="18" charset="0"/>
                </a:rPr>
                <a:t>P</a:t>
              </a:r>
              <a:r>
                <a:rPr kumimoji="0" lang="fr-CA" sz="2000" b="1">
                  <a:latin typeface="Times New Roman" pitchFamily="18" charset="0"/>
                </a:rPr>
                <a:t>)  + O (</a:t>
              </a:r>
              <a:r>
                <a:rPr kumimoji="0" lang="fr-CA" sz="2000" b="1" baseline="30000">
                  <a:latin typeface="Times New Roman" pitchFamily="18" charset="0"/>
                </a:rPr>
                <a:t>3</a:t>
              </a:r>
              <a:r>
                <a:rPr kumimoji="0" lang="fr-CA" sz="2000">
                  <a:latin typeface="Times New Roman" pitchFamily="18" charset="0"/>
                </a:rPr>
                <a:t>P</a:t>
              </a:r>
              <a:r>
                <a:rPr kumimoji="0" lang="fr-CA" sz="2000" b="1">
                  <a:latin typeface="Times New Roman" pitchFamily="18" charset="0"/>
                </a:rPr>
                <a:t>)</a:t>
              </a:r>
            </a:p>
          </p:txBody>
        </p:sp>
        <p:sp>
          <p:nvSpPr>
            <p:cNvPr id="32825" name="Line 57"/>
            <p:cNvSpPr>
              <a:spLocks noChangeShapeType="1"/>
            </p:cNvSpPr>
            <p:nvPr/>
          </p:nvSpPr>
          <p:spPr bwMode="auto">
            <a:xfrm>
              <a:off x="2752" y="1968"/>
              <a:ext cx="19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26" name="Line 58"/>
            <p:cNvSpPr>
              <a:spLocks noChangeShapeType="1"/>
            </p:cNvSpPr>
            <p:nvPr/>
          </p:nvSpPr>
          <p:spPr bwMode="auto">
            <a:xfrm>
              <a:off x="2704" y="1920"/>
              <a:ext cx="38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27" name="Line 59"/>
            <p:cNvSpPr>
              <a:spLocks noChangeShapeType="1"/>
            </p:cNvSpPr>
            <p:nvPr/>
          </p:nvSpPr>
          <p:spPr bwMode="auto">
            <a:xfrm>
              <a:off x="2656" y="1872"/>
              <a:ext cx="57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28" name="Line 60"/>
            <p:cNvSpPr>
              <a:spLocks noChangeShapeType="1"/>
            </p:cNvSpPr>
            <p:nvPr/>
          </p:nvSpPr>
          <p:spPr bwMode="auto">
            <a:xfrm>
              <a:off x="2608" y="1824"/>
              <a:ext cx="86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29" name="Text Box 61"/>
            <p:cNvSpPr txBox="1">
              <a:spLocks noChangeArrowheads="1"/>
            </p:cNvSpPr>
            <p:nvPr/>
          </p:nvSpPr>
          <p:spPr bwMode="auto">
            <a:xfrm>
              <a:off x="3376" y="1680"/>
              <a:ext cx="178"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1400" b="1"/>
                <a:t>8</a:t>
              </a:r>
              <a:endParaRPr kumimoji="0" lang="fr-CA"/>
            </a:p>
          </p:txBody>
        </p:sp>
        <p:sp>
          <p:nvSpPr>
            <p:cNvPr id="32830" name="Text Box 62"/>
            <p:cNvSpPr txBox="1">
              <a:spLocks noChangeArrowheads="1"/>
            </p:cNvSpPr>
            <p:nvPr/>
          </p:nvSpPr>
          <p:spPr bwMode="auto">
            <a:xfrm>
              <a:off x="3184" y="1824"/>
              <a:ext cx="178"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1400" b="1"/>
                <a:t>6</a:t>
              </a:r>
            </a:p>
          </p:txBody>
        </p:sp>
        <p:sp>
          <p:nvSpPr>
            <p:cNvPr id="32831" name="Text Box 63"/>
            <p:cNvSpPr txBox="1">
              <a:spLocks noChangeArrowheads="1"/>
            </p:cNvSpPr>
            <p:nvPr/>
          </p:nvSpPr>
          <p:spPr bwMode="auto">
            <a:xfrm>
              <a:off x="2992" y="1872"/>
              <a:ext cx="178"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1400" b="1"/>
                <a:t>4</a:t>
              </a:r>
            </a:p>
          </p:txBody>
        </p:sp>
        <p:sp>
          <p:nvSpPr>
            <p:cNvPr id="32832" name="Text Box 64"/>
            <p:cNvSpPr txBox="1">
              <a:spLocks noChangeArrowheads="1"/>
            </p:cNvSpPr>
            <p:nvPr/>
          </p:nvSpPr>
          <p:spPr bwMode="auto">
            <a:xfrm>
              <a:off x="2896" y="1920"/>
              <a:ext cx="178"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1400" b="1"/>
                <a:t>2</a:t>
              </a:r>
            </a:p>
          </p:txBody>
        </p:sp>
      </p:grpSp>
      <p:grpSp>
        <p:nvGrpSpPr>
          <p:cNvPr id="32862" name="Group 94"/>
          <p:cNvGrpSpPr>
            <a:grpSpLocks/>
          </p:cNvGrpSpPr>
          <p:nvPr/>
        </p:nvGrpSpPr>
        <p:grpSpPr bwMode="auto">
          <a:xfrm>
            <a:off x="3651250" y="2590800"/>
            <a:ext cx="4451350" cy="2286000"/>
            <a:chOff x="2300" y="1632"/>
            <a:chExt cx="2804" cy="1440"/>
          </a:xfrm>
        </p:grpSpPr>
        <p:cxnSp>
          <p:nvCxnSpPr>
            <p:cNvPr id="32793" name="AutoShape 25"/>
            <p:cNvCxnSpPr>
              <a:cxnSpLocks noChangeShapeType="1"/>
              <a:stCxn id="32792" idx="1"/>
              <a:endCxn id="32791" idx="0"/>
            </p:cNvCxnSpPr>
            <p:nvPr/>
          </p:nvCxnSpPr>
          <p:spPr bwMode="auto">
            <a:xfrm flipH="1">
              <a:off x="2739" y="2472"/>
              <a:ext cx="228" cy="233"/>
            </a:xfrm>
            <a:prstGeom prst="straightConnector1">
              <a:avLst/>
            </a:prstGeom>
            <a:noFill/>
            <a:ln w="28575">
              <a:solidFill>
                <a:srgbClr val="006600"/>
              </a:solidFill>
              <a:round/>
              <a:headEnd/>
              <a:tailEnd/>
            </a:ln>
            <a:extLst>
              <a:ext uri="{909E8E84-426E-40DD-AFC4-6F175D3DCCD1}">
                <a14:hiddenFill xmlns:a14="http://schemas.microsoft.com/office/drawing/2010/main">
                  <a:noFill/>
                </a14:hiddenFill>
              </a:ext>
            </a:extLst>
          </p:spPr>
        </p:cxnSp>
        <p:sp>
          <p:nvSpPr>
            <p:cNvPr id="32791" name="Arc 23"/>
            <p:cNvSpPr>
              <a:spLocks/>
            </p:cNvSpPr>
            <p:nvPr/>
          </p:nvSpPr>
          <p:spPr bwMode="auto">
            <a:xfrm flipH="1" flipV="1">
              <a:off x="2300" y="1632"/>
              <a:ext cx="430" cy="1152"/>
            </a:xfrm>
            <a:custGeom>
              <a:avLst/>
              <a:gdLst>
                <a:gd name="G0" fmla="+- 7833 0 0"/>
                <a:gd name="G1" fmla="+- 21600 0 0"/>
                <a:gd name="G2" fmla="+- 21600 0 0"/>
                <a:gd name="T0" fmla="*/ 0 w 27657"/>
                <a:gd name="T1" fmla="*/ 1470 h 21600"/>
                <a:gd name="T2" fmla="*/ 27657 w 27657"/>
                <a:gd name="T3" fmla="*/ 13024 h 21600"/>
                <a:gd name="T4" fmla="*/ 7833 w 27657"/>
                <a:gd name="T5" fmla="*/ 21600 h 21600"/>
              </a:gdLst>
              <a:ahLst/>
              <a:cxnLst>
                <a:cxn ang="0">
                  <a:pos x="T0" y="T1"/>
                </a:cxn>
                <a:cxn ang="0">
                  <a:pos x="T2" y="T3"/>
                </a:cxn>
                <a:cxn ang="0">
                  <a:pos x="T4" y="T5"/>
                </a:cxn>
              </a:cxnLst>
              <a:rect l="0" t="0" r="r" b="b"/>
              <a:pathLst>
                <a:path w="27657" h="21600" fill="none" extrusionOk="0">
                  <a:moveTo>
                    <a:pt x="0" y="1470"/>
                  </a:moveTo>
                  <a:cubicBezTo>
                    <a:pt x="2497" y="498"/>
                    <a:pt x="5153" y="-1"/>
                    <a:pt x="7833" y="0"/>
                  </a:cubicBezTo>
                  <a:cubicBezTo>
                    <a:pt x="16446" y="0"/>
                    <a:pt x="24237" y="5117"/>
                    <a:pt x="27657" y="13023"/>
                  </a:cubicBezTo>
                </a:path>
                <a:path w="27657" h="21600" stroke="0" extrusionOk="0">
                  <a:moveTo>
                    <a:pt x="0" y="1470"/>
                  </a:moveTo>
                  <a:cubicBezTo>
                    <a:pt x="2497" y="498"/>
                    <a:pt x="5153" y="-1"/>
                    <a:pt x="7833" y="0"/>
                  </a:cubicBezTo>
                  <a:cubicBezTo>
                    <a:pt x="16446" y="0"/>
                    <a:pt x="24237" y="5117"/>
                    <a:pt x="27657" y="13023"/>
                  </a:cubicBezTo>
                  <a:lnTo>
                    <a:pt x="7833" y="21600"/>
                  </a:lnTo>
                  <a:close/>
                </a:path>
              </a:pathLst>
            </a:custGeom>
            <a:noFill/>
            <a:ln w="28575">
              <a:solidFill>
                <a:srgbClr val="006600"/>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fr-CA"/>
            </a:p>
          </p:txBody>
        </p:sp>
        <p:sp>
          <p:nvSpPr>
            <p:cNvPr id="32802" name="Text Box 34"/>
            <p:cNvSpPr txBox="1">
              <a:spLocks noChangeArrowheads="1"/>
            </p:cNvSpPr>
            <p:nvPr/>
          </p:nvSpPr>
          <p:spPr bwMode="auto">
            <a:xfrm>
              <a:off x="3616" y="2256"/>
              <a:ext cx="528"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000" b="1">
                  <a:latin typeface="Times New Roman" pitchFamily="18" charset="0"/>
                </a:rPr>
                <a:t>b</a:t>
              </a:r>
              <a:r>
                <a:rPr kumimoji="0" lang="fr-CA" sz="2000" b="1" baseline="30000">
                  <a:latin typeface="Times New Roman" pitchFamily="18" charset="0"/>
                </a:rPr>
                <a:t>1</a:t>
              </a:r>
              <a:r>
                <a:rPr kumimoji="0" lang="fr-CA" sz="2000" b="1">
                  <a:latin typeface="Symbol" pitchFamily="18" charset="2"/>
                </a:rPr>
                <a:t>S</a:t>
              </a:r>
              <a:r>
                <a:rPr kumimoji="0" lang="fr-CA" sz="2000" b="1" baseline="-25000">
                  <a:latin typeface="Times New Roman" pitchFamily="18" charset="0"/>
                </a:rPr>
                <a:t>g</a:t>
              </a:r>
              <a:r>
                <a:rPr kumimoji="0" lang="fr-CA" sz="2000" b="1" baseline="30000">
                  <a:latin typeface="Times New Roman" pitchFamily="18" charset="0"/>
                </a:rPr>
                <a:t>+</a:t>
              </a:r>
            </a:p>
          </p:txBody>
        </p:sp>
        <p:sp>
          <p:nvSpPr>
            <p:cNvPr id="32815" name="Line 47"/>
            <p:cNvSpPr>
              <a:spLocks noChangeShapeType="1"/>
            </p:cNvSpPr>
            <p:nvPr/>
          </p:nvSpPr>
          <p:spPr bwMode="auto">
            <a:xfrm>
              <a:off x="2512" y="2736"/>
              <a:ext cx="19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16" name="Line 48"/>
            <p:cNvSpPr>
              <a:spLocks noChangeShapeType="1"/>
            </p:cNvSpPr>
            <p:nvPr/>
          </p:nvSpPr>
          <p:spPr bwMode="auto">
            <a:xfrm>
              <a:off x="2464" y="2688"/>
              <a:ext cx="28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17" name="Line 49"/>
            <p:cNvSpPr>
              <a:spLocks noChangeShapeType="1"/>
            </p:cNvSpPr>
            <p:nvPr/>
          </p:nvSpPr>
          <p:spPr bwMode="auto">
            <a:xfrm>
              <a:off x="2464" y="2640"/>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18" name="Line 50"/>
            <p:cNvSpPr>
              <a:spLocks noChangeShapeType="1"/>
            </p:cNvSpPr>
            <p:nvPr/>
          </p:nvSpPr>
          <p:spPr bwMode="auto">
            <a:xfrm>
              <a:off x="2416" y="2592"/>
              <a:ext cx="43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19" name="Line 51"/>
            <p:cNvSpPr>
              <a:spLocks noChangeShapeType="1"/>
            </p:cNvSpPr>
            <p:nvPr/>
          </p:nvSpPr>
          <p:spPr bwMode="auto">
            <a:xfrm>
              <a:off x="2416" y="2544"/>
              <a:ext cx="48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20" name="Line 52"/>
            <p:cNvSpPr>
              <a:spLocks noChangeShapeType="1"/>
            </p:cNvSpPr>
            <p:nvPr/>
          </p:nvSpPr>
          <p:spPr bwMode="auto">
            <a:xfrm>
              <a:off x="2416" y="2496"/>
              <a:ext cx="52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22" name="Line 54"/>
            <p:cNvSpPr>
              <a:spLocks noChangeShapeType="1"/>
            </p:cNvSpPr>
            <p:nvPr/>
          </p:nvSpPr>
          <p:spPr bwMode="auto">
            <a:xfrm flipH="1" flipV="1">
              <a:off x="3520" y="2112"/>
              <a:ext cx="240" cy="192"/>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792" name="Arc 24"/>
            <p:cNvSpPr>
              <a:spLocks/>
            </p:cNvSpPr>
            <p:nvPr/>
          </p:nvSpPr>
          <p:spPr bwMode="auto">
            <a:xfrm flipH="1">
              <a:off x="2976" y="1776"/>
              <a:ext cx="2128" cy="1296"/>
            </a:xfrm>
            <a:custGeom>
              <a:avLst/>
              <a:gdLst>
                <a:gd name="G0" fmla="+- 0 0 0"/>
                <a:gd name="G1" fmla="+- 21600 0 0"/>
                <a:gd name="G2" fmla="+- 21600 0 0"/>
                <a:gd name="T0" fmla="*/ 0 w 19150"/>
                <a:gd name="T1" fmla="*/ 0 h 21600"/>
                <a:gd name="T2" fmla="*/ 19150 w 19150"/>
                <a:gd name="T3" fmla="*/ 11608 h 21600"/>
                <a:gd name="T4" fmla="*/ 0 w 19150"/>
                <a:gd name="T5" fmla="*/ 21600 h 21600"/>
              </a:gdLst>
              <a:ahLst/>
              <a:cxnLst>
                <a:cxn ang="0">
                  <a:pos x="T0" y="T1"/>
                </a:cxn>
                <a:cxn ang="0">
                  <a:pos x="T2" y="T3"/>
                </a:cxn>
                <a:cxn ang="0">
                  <a:pos x="T4" y="T5"/>
                </a:cxn>
              </a:cxnLst>
              <a:rect l="0" t="0" r="r" b="b"/>
              <a:pathLst>
                <a:path w="19150" h="21600" fill="none" extrusionOk="0">
                  <a:moveTo>
                    <a:pt x="-1" y="0"/>
                  </a:moveTo>
                  <a:cubicBezTo>
                    <a:pt x="8047" y="0"/>
                    <a:pt x="15427" y="4473"/>
                    <a:pt x="19149" y="11608"/>
                  </a:cubicBezTo>
                </a:path>
                <a:path w="19150" h="21600" stroke="0" extrusionOk="0">
                  <a:moveTo>
                    <a:pt x="-1" y="0"/>
                  </a:moveTo>
                  <a:cubicBezTo>
                    <a:pt x="8047" y="0"/>
                    <a:pt x="15427" y="4473"/>
                    <a:pt x="19149" y="11608"/>
                  </a:cubicBezTo>
                  <a:lnTo>
                    <a:pt x="0" y="21600"/>
                  </a:lnTo>
                  <a:close/>
                </a:path>
              </a:pathLst>
            </a:custGeom>
            <a:noFill/>
            <a:ln w="28575">
              <a:solidFill>
                <a:srgbClr val="006600"/>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fr-CA"/>
            </a:p>
          </p:txBody>
        </p:sp>
      </p:grpSp>
      <p:grpSp>
        <p:nvGrpSpPr>
          <p:cNvPr id="32856" name="Group 88"/>
          <p:cNvGrpSpPr>
            <a:grpSpLocks/>
          </p:cNvGrpSpPr>
          <p:nvPr/>
        </p:nvGrpSpPr>
        <p:grpSpPr bwMode="auto">
          <a:xfrm>
            <a:off x="3606800" y="2438400"/>
            <a:ext cx="4495800" cy="2895600"/>
            <a:chOff x="2272" y="1536"/>
            <a:chExt cx="2832" cy="1824"/>
          </a:xfrm>
        </p:grpSpPr>
        <p:sp>
          <p:nvSpPr>
            <p:cNvPr id="32789" name="Arc 21"/>
            <p:cNvSpPr>
              <a:spLocks/>
            </p:cNvSpPr>
            <p:nvPr/>
          </p:nvSpPr>
          <p:spPr bwMode="auto">
            <a:xfrm flipH="1">
              <a:off x="2964" y="1824"/>
              <a:ext cx="2140" cy="1536"/>
            </a:xfrm>
            <a:custGeom>
              <a:avLst/>
              <a:gdLst>
                <a:gd name="G0" fmla="+- 0 0 0"/>
                <a:gd name="G1" fmla="+- 21600 0 0"/>
                <a:gd name="G2" fmla="+- 21600 0 0"/>
                <a:gd name="T0" fmla="*/ 0 w 19260"/>
                <a:gd name="T1" fmla="*/ 0 h 21600"/>
                <a:gd name="T2" fmla="*/ 19260 w 19260"/>
                <a:gd name="T3" fmla="*/ 11821 h 21600"/>
                <a:gd name="T4" fmla="*/ 0 w 19260"/>
                <a:gd name="T5" fmla="*/ 21600 h 21600"/>
              </a:gdLst>
              <a:ahLst/>
              <a:cxnLst>
                <a:cxn ang="0">
                  <a:pos x="T0" y="T1"/>
                </a:cxn>
                <a:cxn ang="0">
                  <a:pos x="T2" y="T3"/>
                </a:cxn>
                <a:cxn ang="0">
                  <a:pos x="T4" y="T5"/>
                </a:cxn>
              </a:cxnLst>
              <a:rect l="0" t="0" r="r" b="b"/>
              <a:pathLst>
                <a:path w="19260" h="21600" fill="none" extrusionOk="0">
                  <a:moveTo>
                    <a:pt x="-1" y="0"/>
                  </a:moveTo>
                  <a:cubicBezTo>
                    <a:pt x="8133" y="0"/>
                    <a:pt x="15577" y="4568"/>
                    <a:pt x="19259" y="11821"/>
                  </a:cubicBezTo>
                </a:path>
                <a:path w="19260" h="21600" stroke="0" extrusionOk="0">
                  <a:moveTo>
                    <a:pt x="-1" y="0"/>
                  </a:moveTo>
                  <a:cubicBezTo>
                    <a:pt x="8133" y="0"/>
                    <a:pt x="15577" y="4568"/>
                    <a:pt x="19259" y="11821"/>
                  </a:cubicBezTo>
                  <a:lnTo>
                    <a:pt x="0" y="21600"/>
                  </a:lnTo>
                  <a:close/>
                </a:path>
              </a:pathLst>
            </a:custGeom>
            <a:noFill/>
            <a:ln w="2857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fr-CA"/>
            </a:p>
          </p:txBody>
        </p:sp>
        <p:sp>
          <p:nvSpPr>
            <p:cNvPr id="32788" name="Arc 20"/>
            <p:cNvSpPr>
              <a:spLocks/>
            </p:cNvSpPr>
            <p:nvPr/>
          </p:nvSpPr>
          <p:spPr bwMode="auto">
            <a:xfrm flipH="1" flipV="1">
              <a:off x="2272" y="1536"/>
              <a:ext cx="441" cy="1440"/>
            </a:xfrm>
            <a:custGeom>
              <a:avLst/>
              <a:gdLst>
                <a:gd name="G0" fmla="+- 6157 0 0"/>
                <a:gd name="G1" fmla="+- 21600 0 0"/>
                <a:gd name="G2" fmla="+- 21600 0 0"/>
                <a:gd name="T0" fmla="*/ 0 w 25656"/>
                <a:gd name="T1" fmla="*/ 896 h 21600"/>
                <a:gd name="T2" fmla="*/ 25656 w 25656"/>
                <a:gd name="T3" fmla="*/ 12308 h 21600"/>
                <a:gd name="T4" fmla="*/ 6157 w 25656"/>
                <a:gd name="T5" fmla="*/ 21600 h 21600"/>
              </a:gdLst>
              <a:ahLst/>
              <a:cxnLst>
                <a:cxn ang="0">
                  <a:pos x="T0" y="T1"/>
                </a:cxn>
                <a:cxn ang="0">
                  <a:pos x="T2" y="T3"/>
                </a:cxn>
                <a:cxn ang="0">
                  <a:pos x="T4" y="T5"/>
                </a:cxn>
              </a:cxnLst>
              <a:rect l="0" t="0" r="r" b="b"/>
              <a:pathLst>
                <a:path w="25656" h="21600" fill="none" extrusionOk="0">
                  <a:moveTo>
                    <a:pt x="0" y="896"/>
                  </a:moveTo>
                  <a:cubicBezTo>
                    <a:pt x="1998" y="301"/>
                    <a:pt x="4072" y="-1"/>
                    <a:pt x="6157" y="0"/>
                  </a:cubicBezTo>
                  <a:cubicBezTo>
                    <a:pt x="14486" y="0"/>
                    <a:pt x="22073" y="4788"/>
                    <a:pt x="25656" y="12307"/>
                  </a:cubicBezTo>
                </a:path>
                <a:path w="25656" h="21600" stroke="0" extrusionOk="0">
                  <a:moveTo>
                    <a:pt x="0" y="896"/>
                  </a:moveTo>
                  <a:cubicBezTo>
                    <a:pt x="1998" y="301"/>
                    <a:pt x="4072" y="-1"/>
                    <a:pt x="6157" y="0"/>
                  </a:cubicBezTo>
                  <a:cubicBezTo>
                    <a:pt x="14486" y="0"/>
                    <a:pt x="22073" y="4788"/>
                    <a:pt x="25656" y="12307"/>
                  </a:cubicBezTo>
                  <a:lnTo>
                    <a:pt x="6157" y="21600"/>
                  </a:lnTo>
                  <a:close/>
                </a:path>
              </a:pathLst>
            </a:custGeom>
            <a:noFill/>
            <a:ln w="2857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fr-CA"/>
            </a:p>
          </p:txBody>
        </p:sp>
        <p:cxnSp>
          <p:nvCxnSpPr>
            <p:cNvPr id="32790" name="AutoShape 22"/>
            <p:cNvCxnSpPr>
              <a:cxnSpLocks noChangeShapeType="1"/>
              <a:stCxn id="32788" idx="0"/>
              <a:endCxn id="32789" idx="1"/>
            </p:cNvCxnSpPr>
            <p:nvPr/>
          </p:nvCxnSpPr>
          <p:spPr bwMode="auto">
            <a:xfrm flipV="1">
              <a:off x="2723" y="2664"/>
              <a:ext cx="232" cy="252"/>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32801" name="Text Box 33"/>
            <p:cNvSpPr txBox="1">
              <a:spLocks noChangeArrowheads="1"/>
            </p:cNvSpPr>
            <p:nvPr/>
          </p:nvSpPr>
          <p:spPr bwMode="auto">
            <a:xfrm>
              <a:off x="3376" y="2544"/>
              <a:ext cx="480"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000" b="1">
                  <a:latin typeface="Times New Roman" pitchFamily="18" charset="0"/>
                </a:rPr>
                <a:t>a</a:t>
              </a:r>
              <a:r>
                <a:rPr kumimoji="0" lang="fr-CA" sz="2000" b="1" baseline="30000">
                  <a:latin typeface="Times New Roman" pitchFamily="18" charset="0"/>
                </a:rPr>
                <a:t>1</a:t>
              </a:r>
              <a:r>
                <a:rPr kumimoji="0" lang="fr-CA" sz="2000" b="1">
                  <a:latin typeface="Symbol" pitchFamily="18" charset="2"/>
                </a:rPr>
                <a:t>D</a:t>
              </a:r>
              <a:r>
                <a:rPr kumimoji="0" lang="fr-CA" sz="2000" b="1" baseline="-25000">
                  <a:latin typeface="Times New Roman" pitchFamily="18" charset="0"/>
                </a:rPr>
                <a:t>g</a:t>
              </a:r>
              <a:endParaRPr kumimoji="0" lang="fr-CA" sz="2000" b="1" baseline="30000">
                <a:latin typeface="Times New Roman" pitchFamily="18" charset="0"/>
              </a:endParaRPr>
            </a:p>
          </p:txBody>
        </p:sp>
        <p:sp>
          <p:nvSpPr>
            <p:cNvPr id="32811" name="Line 43"/>
            <p:cNvSpPr>
              <a:spLocks noChangeShapeType="1"/>
            </p:cNvSpPr>
            <p:nvPr/>
          </p:nvSpPr>
          <p:spPr bwMode="auto">
            <a:xfrm>
              <a:off x="2512" y="2928"/>
              <a:ext cx="19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12" name="Line 44"/>
            <p:cNvSpPr>
              <a:spLocks noChangeShapeType="1"/>
            </p:cNvSpPr>
            <p:nvPr/>
          </p:nvSpPr>
          <p:spPr bwMode="auto">
            <a:xfrm>
              <a:off x="2464" y="2880"/>
              <a:ext cx="28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13" name="Line 45"/>
            <p:cNvSpPr>
              <a:spLocks noChangeShapeType="1"/>
            </p:cNvSpPr>
            <p:nvPr/>
          </p:nvSpPr>
          <p:spPr bwMode="auto">
            <a:xfrm>
              <a:off x="2464" y="2832"/>
              <a:ext cx="28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14" name="Line 46"/>
            <p:cNvSpPr>
              <a:spLocks noChangeShapeType="1"/>
            </p:cNvSpPr>
            <p:nvPr/>
          </p:nvSpPr>
          <p:spPr bwMode="auto">
            <a:xfrm>
              <a:off x="2416" y="2784"/>
              <a:ext cx="43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21" name="Line 53"/>
            <p:cNvSpPr>
              <a:spLocks noChangeShapeType="1"/>
            </p:cNvSpPr>
            <p:nvPr/>
          </p:nvSpPr>
          <p:spPr bwMode="auto">
            <a:xfrm flipH="1" flipV="1">
              <a:off x="3280" y="2400"/>
              <a:ext cx="192" cy="192"/>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34" name="Text Box 66"/>
            <p:cNvSpPr txBox="1">
              <a:spLocks noChangeArrowheads="1"/>
            </p:cNvSpPr>
            <p:nvPr/>
          </p:nvSpPr>
          <p:spPr bwMode="auto">
            <a:xfrm>
              <a:off x="2814" y="2705"/>
              <a:ext cx="178"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1400" b="1"/>
                <a:t>3</a:t>
              </a:r>
            </a:p>
          </p:txBody>
        </p:sp>
      </p:grpSp>
      <p:grpSp>
        <p:nvGrpSpPr>
          <p:cNvPr id="32872" name="Group 104"/>
          <p:cNvGrpSpPr>
            <a:grpSpLocks/>
          </p:cNvGrpSpPr>
          <p:nvPr/>
        </p:nvGrpSpPr>
        <p:grpSpPr bwMode="auto">
          <a:xfrm>
            <a:off x="3225800" y="-304800"/>
            <a:ext cx="4876800" cy="2819400"/>
            <a:chOff x="2032" y="-192"/>
            <a:chExt cx="3072" cy="1776"/>
          </a:xfrm>
        </p:grpSpPr>
        <p:sp>
          <p:nvSpPr>
            <p:cNvPr id="32796" name="Arc 28"/>
            <p:cNvSpPr>
              <a:spLocks/>
            </p:cNvSpPr>
            <p:nvPr/>
          </p:nvSpPr>
          <p:spPr bwMode="auto">
            <a:xfrm flipH="1" flipV="1">
              <a:off x="2448" y="-192"/>
              <a:ext cx="1055" cy="1632"/>
            </a:xfrm>
            <a:custGeom>
              <a:avLst/>
              <a:gdLst>
                <a:gd name="G0" fmla="+- 7278 0 0"/>
                <a:gd name="G1" fmla="+- 21600 0 0"/>
                <a:gd name="G2" fmla="+- 21600 0 0"/>
                <a:gd name="T0" fmla="*/ 0 w 27923"/>
                <a:gd name="T1" fmla="*/ 1263 h 21600"/>
                <a:gd name="T2" fmla="*/ 27923 w 27923"/>
                <a:gd name="T3" fmla="*/ 15249 h 21600"/>
                <a:gd name="T4" fmla="*/ 7278 w 27923"/>
                <a:gd name="T5" fmla="*/ 21600 h 21600"/>
              </a:gdLst>
              <a:ahLst/>
              <a:cxnLst>
                <a:cxn ang="0">
                  <a:pos x="T0" y="T1"/>
                </a:cxn>
                <a:cxn ang="0">
                  <a:pos x="T2" y="T3"/>
                </a:cxn>
                <a:cxn ang="0">
                  <a:pos x="T4" y="T5"/>
                </a:cxn>
              </a:cxnLst>
              <a:rect l="0" t="0" r="r" b="b"/>
              <a:pathLst>
                <a:path w="27923" h="21600" fill="none" extrusionOk="0">
                  <a:moveTo>
                    <a:pt x="0" y="1263"/>
                  </a:moveTo>
                  <a:cubicBezTo>
                    <a:pt x="2335" y="427"/>
                    <a:pt x="4797" y="-1"/>
                    <a:pt x="7278" y="0"/>
                  </a:cubicBezTo>
                  <a:cubicBezTo>
                    <a:pt x="16760" y="0"/>
                    <a:pt x="25134" y="6185"/>
                    <a:pt x="27923" y="15248"/>
                  </a:cubicBezTo>
                </a:path>
                <a:path w="27923" h="21600" stroke="0" extrusionOk="0">
                  <a:moveTo>
                    <a:pt x="0" y="1263"/>
                  </a:moveTo>
                  <a:cubicBezTo>
                    <a:pt x="2335" y="427"/>
                    <a:pt x="4797" y="-1"/>
                    <a:pt x="7278" y="0"/>
                  </a:cubicBezTo>
                  <a:cubicBezTo>
                    <a:pt x="16760" y="0"/>
                    <a:pt x="25134" y="6185"/>
                    <a:pt x="27923" y="15248"/>
                  </a:cubicBezTo>
                  <a:lnTo>
                    <a:pt x="7278" y="21600"/>
                  </a:lnTo>
                  <a:close/>
                </a:path>
              </a:pathLst>
            </a:custGeom>
            <a:noFill/>
            <a:ln w="9525">
              <a:solidFill>
                <a:srgbClr val="FF0000"/>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fr-CA"/>
            </a:p>
          </p:txBody>
        </p:sp>
        <p:sp>
          <p:nvSpPr>
            <p:cNvPr id="32797" name="Arc 29"/>
            <p:cNvSpPr>
              <a:spLocks/>
            </p:cNvSpPr>
            <p:nvPr/>
          </p:nvSpPr>
          <p:spPr bwMode="auto">
            <a:xfrm flipH="1">
              <a:off x="3482" y="1152"/>
              <a:ext cx="1573" cy="288"/>
            </a:xfrm>
            <a:custGeom>
              <a:avLst/>
              <a:gdLst>
                <a:gd name="G0" fmla="+- 0 0 0"/>
                <a:gd name="G1" fmla="+- 21600 0 0"/>
                <a:gd name="G2" fmla="+- 21600 0 0"/>
                <a:gd name="T0" fmla="*/ 0 w 20824"/>
                <a:gd name="T1" fmla="*/ 0 h 21600"/>
                <a:gd name="T2" fmla="*/ 20824 w 20824"/>
                <a:gd name="T3" fmla="*/ 15863 h 21600"/>
                <a:gd name="T4" fmla="*/ 0 w 20824"/>
                <a:gd name="T5" fmla="*/ 21600 h 21600"/>
              </a:gdLst>
              <a:ahLst/>
              <a:cxnLst>
                <a:cxn ang="0">
                  <a:pos x="T0" y="T1"/>
                </a:cxn>
                <a:cxn ang="0">
                  <a:pos x="T2" y="T3"/>
                </a:cxn>
                <a:cxn ang="0">
                  <a:pos x="T4" y="T5"/>
                </a:cxn>
              </a:cxnLst>
              <a:rect l="0" t="0" r="r" b="b"/>
              <a:pathLst>
                <a:path w="20824" h="21600" fill="none" extrusionOk="0">
                  <a:moveTo>
                    <a:pt x="-1" y="0"/>
                  </a:moveTo>
                  <a:cubicBezTo>
                    <a:pt x="9719" y="0"/>
                    <a:pt x="18242" y="6492"/>
                    <a:pt x="20824" y="15862"/>
                  </a:cubicBezTo>
                </a:path>
                <a:path w="20824" h="21600" stroke="0" extrusionOk="0">
                  <a:moveTo>
                    <a:pt x="-1" y="0"/>
                  </a:moveTo>
                  <a:cubicBezTo>
                    <a:pt x="9719" y="0"/>
                    <a:pt x="18242" y="6492"/>
                    <a:pt x="20824" y="15862"/>
                  </a:cubicBezTo>
                  <a:lnTo>
                    <a:pt x="0" y="21600"/>
                  </a:lnTo>
                  <a:close/>
                </a:path>
              </a:pathLst>
            </a:custGeom>
            <a:noFill/>
            <a:ln w="28575">
              <a:solidFill>
                <a:srgbClr val="FF0000"/>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fr-CA"/>
            </a:p>
          </p:txBody>
        </p:sp>
        <p:sp>
          <p:nvSpPr>
            <p:cNvPr id="32798" name="Text Box 30"/>
            <p:cNvSpPr txBox="1">
              <a:spLocks noChangeArrowheads="1"/>
            </p:cNvSpPr>
            <p:nvPr/>
          </p:nvSpPr>
          <p:spPr bwMode="auto">
            <a:xfrm>
              <a:off x="3424" y="912"/>
              <a:ext cx="1680"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000" b="1">
                  <a:latin typeface="Times New Roman" pitchFamily="18" charset="0"/>
                </a:rPr>
                <a:t>O</a:t>
              </a:r>
              <a:r>
                <a:rPr kumimoji="0" lang="fr-CA" sz="2000" b="1" baseline="-25000">
                  <a:latin typeface="Times New Roman" pitchFamily="18" charset="0"/>
                </a:rPr>
                <a:t>2</a:t>
              </a:r>
              <a:r>
                <a:rPr kumimoji="0" lang="fr-CA" sz="2000" b="1">
                  <a:latin typeface="Times New Roman" pitchFamily="18" charset="0"/>
                </a:rPr>
                <a:t> </a:t>
              </a:r>
              <a:r>
                <a:rPr kumimoji="0" lang="fr-CA" sz="2000" b="1">
                  <a:latin typeface="Times New Roman" pitchFamily="18" charset="0"/>
                  <a:sym typeface="Symbol" pitchFamily="18" charset="2"/>
                </a:rPr>
                <a:t></a:t>
              </a:r>
              <a:r>
                <a:rPr kumimoji="0" lang="fr-CA" sz="2000" b="1">
                  <a:latin typeface="Times New Roman" pitchFamily="18" charset="0"/>
                </a:rPr>
                <a:t> O (</a:t>
              </a:r>
              <a:r>
                <a:rPr kumimoji="0" lang="fr-CA" sz="2000" b="1" baseline="30000">
                  <a:latin typeface="Times New Roman" pitchFamily="18" charset="0"/>
                </a:rPr>
                <a:t>3</a:t>
              </a:r>
              <a:r>
                <a:rPr kumimoji="0" lang="fr-CA" sz="2000">
                  <a:latin typeface="Times New Roman" pitchFamily="18" charset="0"/>
                </a:rPr>
                <a:t>P</a:t>
              </a:r>
              <a:r>
                <a:rPr kumimoji="0" lang="fr-CA" sz="2000" b="1">
                  <a:latin typeface="Times New Roman" pitchFamily="18" charset="0"/>
                </a:rPr>
                <a:t>)  + O (</a:t>
              </a:r>
              <a:r>
                <a:rPr kumimoji="0" lang="fr-CA" sz="2000" b="1" baseline="30000">
                  <a:latin typeface="Times New Roman" pitchFamily="18" charset="0"/>
                </a:rPr>
                <a:t>1</a:t>
              </a:r>
              <a:r>
                <a:rPr kumimoji="0" lang="fr-CA" sz="2000">
                  <a:latin typeface="Times New Roman" pitchFamily="18" charset="0"/>
                </a:rPr>
                <a:t>D</a:t>
              </a:r>
              <a:r>
                <a:rPr kumimoji="0" lang="fr-CA" sz="2000" b="1">
                  <a:latin typeface="Times New Roman" pitchFamily="18" charset="0"/>
                </a:rPr>
                <a:t>)</a:t>
              </a:r>
            </a:p>
          </p:txBody>
        </p:sp>
        <p:sp>
          <p:nvSpPr>
            <p:cNvPr id="32804" name="Text Box 36"/>
            <p:cNvSpPr txBox="1">
              <a:spLocks noChangeArrowheads="1"/>
            </p:cNvSpPr>
            <p:nvPr/>
          </p:nvSpPr>
          <p:spPr bwMode="auto">
            <a:xfrm>
              <a:off x="2032" y="336"/>
              <a:ext cx="590"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000" b="1">
                  <a:latin typeface="Times New Roman" pitchFamily="18" charset="0"/>
                </a:rPr>
                <a:t>B</a:t>
              </a:r>
              <a:r>
                <a:rPr kumimoji="0" lang="fr-CA" sz="2000" b="1" baseline="30000">
                  <a:latin typeface="Times New Roman" pitchFamily="18" charset="0"/>
                </a:rPr>
                <a:t>3</a:t>
              </a:r>
              <a:r>
                <a:rPr kumimoji="0" lang="fr-CA" sz="2000" b="1">
                  <a:latin typeface="Symbol" pitchFamily="18" charset="2"/>
                </a:rPr>
                <a:t>S</a:t>
              </a:r>
              <a:r>
                <a:rPr kumimoji="0" lang="fr-CA" sz="2000" b="1" baseline="-25000">
                  <a:latin typeface="Times New Roman" pitchFamily="18" charset="0"/>
                </a:rPr>
                <a:t>u</a:t>
              </a:r>
              <a:r>
                <a:rPr kumimoji="0" lang="fr-CA" sz="2000" b="1" baseline="30000">
                  <a:latin typeface="Symbol" pitchFamily="18" charset="2"/>
                </a:rPr>
                <a:t>-</a:t>
              </a:r>
            </a:p>
          </p:txBody>
        </p:sp>
        <p:sp>
          <p:nvSpPr>
            <p:cNvPr id="32835" name="Line 67"/>
            <p:cNvSpPr>
              <a:spLocks noChangeShapeType="1"/>
            </p:cNvSpPr>
            <p:nvPr/>
          </p:nvSpPr>
          <p:spPr bwMode="auto">
            <a:xfrm>
              <a:off x="3040" y="1392"/>
              <a:ext cx="38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36" name="Line 68"/>
            <p:cNvSpPr>
              <a:spLocks noChangeShapeType="1"/>
            </p:cNvSpPr>
            <p:nvPr/>
          </p:nvSpPr>
          <p:spPr bwMode="auto">
            <a:xfrm>
              <a:off x="2992" y="1344"/>
              <a:ext cx="48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37" name="Line 69"/>
            <p:cNvSpPr>
              <a:spLocks noChangeShapeType="1"/>
            </p:cNvSpPr>
            <p:nvPr/>
          </p:nvSpPr>
          <p:spPr bwMode="auto">
            <a:xfrm>
              <a:off x="2896" y="1296"/>
              <a:ext cx="72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38" name="Line 70"/>
            <p:cNvSpPr>
              <a:spLocks noChangeShapeType="1"/>
            </p:cNvSpPr>
            <p:nvPr/>
          </p:nvSpPr>
          <p:spPr bwMode="auto">
            <a:xfrm>
              <a:off x="2848" y="1248"/>
              <a:ext cx="9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2839" name="Text Box 71"/>
            <p:cNvSpPr txBox="1">
              <a:spLocks noChangeArrowheads="1"/>
            </p:cNvSpPr>
            <p:nvPr/>
          </p:nvSpPr>
          <p:spPr bwMode="auto">
            <a:xfrm>
              <a:off x="3760" y="1248"/>
              <a:ext cx="178"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1400" b="1"/>
                <a:t>9</a:t>
              </a:r>
            </a:p>
          </p:txBody>
        </p:sp>
        <p:sp>
          <p:nvSpPr>
            <p:cNvPr id="32840" name="Text Box 72"/>
            <p:cNvSpPr txBox="1">
              <a:spLocks noChangeArrowheads="1"/>
            </p:cNvSpPr>
            <p:nvPr/>
          </p:nvSpPr>
          <p:spPr bwMode="auto">
            <a:xfrm>
              <a:off x="3376" y="1392"/>
              <a:ext cx="178"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1400" b="1"/>
                <a:t>0</a:t>
              </a:r>
            </a:p>
          </p:txBody>
        </p:sp>
        <p:sp>
          <p:nvSpPr>
            <p:cNvPr id="32846" name="Arc 78"/>
            <p:cNvSpPr>
              <a:spLocks/>
            </p:cNvSpPr>
            <p:nvPr/>
          </p:nvSpPr>
          <p:spPr bwMode="auto">
            <a:xfrm flipH="1" flipV="1">
              <a:off x="2448" y="-192"/>
              <a:ext cx="1055" cy="1632"/>
            </a:xfrm>
            <a:custGeom>
              <a:avLst/>
              <a:gdLst>
                <a:gd name="G0" fmla="+- 7278 0 0"/>
                <a:gd name="G1" fmla="+- 21600 0 0"/>
                <a:gd name="G2" fmla="+- 21600 0 0"/>
                <a:gd name="T0" fmla="*/ 0 w 27923"/>
                <a:gd name="T1" fmla="*/ 1263 h 21600"/>
                <a:gd name="T2" fmla="*/ 27923 w 27923"/>
                <a:gd name="T3" fmla="*/ 15249 h 21600"/>
                <a:gd name="T4" fmla="*/ 7278 w 27923"/>
                <a:gd name="T5" fmla="*/ 21600 h 21600"/>
              </a:gdLst>
              <a:ahLst/>
              <a:cxnLst>
                <a:cxn ang="0">
                  <a:pos x="T0" y="T1"/>
                </a:cxn>
                <a:cxn ang="0">
                  <a:pos x="T2" y="T3"/>
                </a:cxn>
                <a:cxn ang="0">
                  <a:pos x="T4" y="T5"/>
                </a:cxn>
              </a:cxnLst>
              <a:rect l="0" t="0" r="r" b="b"/>
              <a:pathLst>
                <a:path w="27923" h="21600" fill="none" extrusionOk="0">
                  <a:moveTo>
                    <a:pt x="0" y="1263"/>
                  </a:moveTo>
                  <a:cubicBezTo>
                    <a:pt x="2335" y="427"/>
                    <a:pt x="4797" y="-1"/>
                    <a:pt x="7278" y="0"/>
                  </a:cubicBezTo>
                  <a:cubicBezTo>
                    <a:pt x="16760" y="0"/>
                    <a:pt x="25134" y="6185"/>
                    <a:pt x="27923" y="15248"/>
                  </a:cubicBezTo>
                </a:path>
                <a:path w="27923" h="21600" stroke="0" extrusionOk="0">
                  <a:moveTo>
                    <a:pt x="0" y="1263"/>
                  </a:moveTo>
                  <a:cubicBezTo>
                    <a:pt x="2335" y="427"/>
                    <a:pt x="4797" y="-1"/>
                    <a:pt x="7278" y="0"/>
                  </a:cubicBezTo>
                  <a:cubicBezTo>
                    <a:pt x="16760" y="0"/>
                    <a:pt x="25134" y="6185"/>
                    <a:pt x="27923" y="15248"/>
                  </a:cubicBezTo>
                  <a:lnTo>
                    <a:pt x="7278" y="21600"/>
                  </a:lnTo>
                  <a:close/>
                </a:path>
              </a:pathLst>
            </a:custGeom>
            <a:noFill/>
            <a:ln w="28575">
              <a:solidFill>
                <a:srgbClr val="FF0000"/>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fr-CA"/>
            </a:p>
          </p:txBody>
        </p:sp>
      </p:grpSp>
      <p:grpSp>
        <p:nvGrpSpPr>
          <p:cNvPr id="32871" name="Group 103"/>
          <p:cNvGrpSpPr>
            <a:grpSpLocks/>
          </p:cNvGrpSpPr>
          <p:nvPr/>
        </p:nvGrpSpPr>
        <p:grpSpPr bwMode="auto">
          <a:xfrm>
            <a:off x="3532188" y="2743200"/>
            <a:ext cx="4468812" cy="3810000"/>
            <a:chOff x="2225" y="1728"/>
            <a:chExt cx="2815" cy="2400"/>
          </a:xfrm>
        </p:grpSpPr>
        <p:sp>
          <p:nvSpPr>
            <p:cNvPr id="32785" name="Arc 17"/>
            <p:cNvSpPr>
              <a:spLocks/>
            </p:cNvSpPr>
            <p:nvPr/>
          </p:nvSpPr>
          <p:spPr bwMode="auto">
            <a:xfrm flipH="1" flipV="1">
              <a:off x="2225" y="1728"/>
              <a:ext cx="494" cy="1536"/>
            </a:xfrm>
            <a:custGeom>
              <a:avLst/>
              <a:gdLst>
                <a:gd name="G0" fmla="+- 6188 0 0"/>
                <a:gd name="G1" fmla="+- 21600 0 0"/>
                <a:gd name="G2" fmla="+- 21600 0 0"/>
                <a:gd name="T0" fmla="*/ 0 w 27788"/>
                <a:gd name="T1" fmla="*/ 905 h 21600"/>
                <a:gd name="T2" fmla="*/ 27788 w 27788"/>
                <a:gd name="T3" fmla="*/ 21600 h 21600"/>
                <a:gd name="T4" fmla="*/ 6188 w 27788"/>
                <a:gd name="T5" fmla="*/ 21600 h 21600"/>
              </a:gdLst>
              <a:ahLst/>
              <a:cxnLst>
                <a:cxn ang="0">
                  <a:pos x="T0" y="T1"/>
                </a:cxn>
                <a:cxn ang="0">
                  <a:pos x="T2" y="T3"/>
                </a:cxn>
                <a:cxn ang="0">
                  <a:pos x="T4" y="T5"/>
                </a:cxn>
              </a:cxnLst>
              <a:rect l="0" t="0" r="r" b="b"/>
              <a:pathLst>
                <a:path w="27788" h="21600" fill="none" extrusionOk="0">
                  <a:moveTo>
                    <a:pt x="0" y="905"/>
                  </a:moveTo>
                  <a:cubicBezTo>
                    <a:pt x="2007" y="304"/>
                    <a:pt x="4092" y="-1"/>
                    <a:pt x="6188" y="0"/>
                  </a:cubicBezTo>
                  <a:cubicBezTo>
                    <a:pt x="18117" y="0"/>
                    <a:pt x="27788" y="9670"/>
                    <a:pt x="27788" y="21600"/>
                  </a:cubicBezTo>
                </a:path>
                <a:path w="27788" h="21600" stroke="0" extrusionOk="0">
                  <a:moveTo>
                    <a:pt x="0" y="905"/>
                  </a:moveTo>
                  <a:cubicBezTo>
                    <a:pt x="2007" y="304"/>
                    <a:pt x="4092" y="-1"/>
                    <a:pt x="6188" y="0"/>
                  </a:cubicBezTo>
                  <a:cubicBezTo>
                    <a:pt x="18117" y="0"/>
                    <a:pt x="27788" y="9670"/>
                    <a:pt x="27788" y="21600"/>
                  </a:cubicBezTo>
                  <a:lnTo>
                    <a:pt x="6188" y="21600"/>
                  </a:lnTo>
                  <a:close/>
                </a:path>
              </a:pathLst>
            </a:custGeom>
            <a:noFill/>
            <a:ln w="28575">
              <a:solidFill>
                <a:srgbClr val="3333FF"/>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fr-CA"/>
            </a:p>
          </p:txBody>
        </p:sp>
        <p:cxnSp>
          <p:nvCxnSpPr>
            <p:cNvPr id="32787" name="AutoShape 19"/>
            <p:cNvCxnSpPr>
              <a:cxnSpLocks noChangeShapeType="1"/>
              <a:endCxn id="32785" idx="0"/>
            </p:cNvCxnSpPr>
            <p:nvPr/>
          </p:nvCxnSpPr>
          <p:spPr bwMode="auto">
            <a:xfrm flipH="1">
              <a:off x="2728" y="2851"/>
              <a:ext cx="257" cy="348"/>
            </a:xfrm>
            <a:prstGeom prst="straightConnector1">
              <a:avLst/>
            </a:prstGeom>
            <a:noFill/>
            <a:ln w="28575">
              <a:solidFill>
                <a:srgbClr val="3333FF"/>
              </a:solidFill>
              <a:round/>
              <a:headEnd/>
              <a:tailEnd/>
            </a:ln>
            <a:extLst>
              <a:ext uri="{909E8E84-426E-40DD-AFC4-6F175D3DCCD1}">
                <a14:hiddenFill xmlns:a14="http://schemas.microsoft.com/office/drawing/2010/main">
                  <a:noFill/>
                </a14:hiddenFill>
              </a:ext>
            </a:extLst>
          </p:spPr>
        </p:cxnSp>
        <p:sp>
          <p:nvSpPr>
            <p:cNvPr id="32800" name="Text Box 32"/>
            <p:cNvSpPr txBox="1">
              <a:spLocks noChangeArrowheads="1"/>
            </p:cNvSpPr>
            <p:nvPr/>
          </p:nvSpPr>
          <p:spPr bwMode="auto">
            <a:xfrm>
              <a:off x="3040" y="2880"/>
              <a:ext cx="562"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000" b="1" dirty="0">
                  <a:latin typeface="Times New Roman" pitchFamily="18" charset="0"/>
                </a:rPr>
                <a:t>X</a:t>
              </a:r>
              <a:r>
                <a:rPr kumimoji="0" lang="fr-CA" sz="2000" b="1" baseline="30000" dirty="0">
                  <a:latin typeface="Times New Roman" pitchFamily="18" charset="0"/>
                </a:rPr>
                <a:t>3</a:t>
              </a:r>
              <a:r>
                <a:rPr kumimoji="0" lang="fr-CA" sz="2000" b="1" dirty="0">
                  <a:latin typeface="Symbol" pitchFamily="18" charset="2"/>
                </a:rPr>
                <a:t>S</a:t>
              </a:r>
              <a:r>
                <a:rPr kumimoji="0" lang="fr-CA" sz="2000" b="1" baseline="-25000" dirty="0">
                  <a:latin typeface="Times New Roman" pitchFamily="18" charset="0"/>
                </a:rPr>
                <a:t>g</a:t>
              </a:r>
              <a:r>
                <a:rPr kumimoji="0" lang="fr-CA" sz="2000" b="1" baseline="30000" dirty="0">
                  <a:latin typeface="Symbol" pitchFamily="18" charset="2"/>
                </a:rPr>
                <a:t>-</a:t>
              </a:r>
              <a:endParaRPr kumimoji="0" lang="fr-CA" sz="2000" b="1" dirty="0">
                <a:latin typeface="Symbol" pitchFamily="18" charset="2"/>
              </a:endParaRPr>
            </a:p>
          </p:txBody>
        </p:sp>
        <p:sp>
          <p:nvSpPr>
            <p:cNvPr id="32805" name="Line 37"/>
            <p:cNvSpPr>
              <a:spLocks noChangeShapeType="1"/>
            </p:cNvSpPr>
            <p:nvPr/>
          </p:nvSpPr>
          <p:spPr bwMode="auto">
            <a:xfrm flipH="1">
              <a:off x="2512" y="3216"/>
              <a:ext cx="192"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806" name="Line 38"/>
            <p:cNvSpPr>
              <a:spLocks noChangeShapeType="1"/>
            </p:cNvSpPr>
            <p:nvPr/>
          </p:nvSpPr>
          <p:spPr bwMode="auto">
            <a:xfrm flipH="1">
              <a:off x="2416" y="3018"/>
              <a:ext cx="452" cy="6"/>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807" name="Line 39"/>
            <p:cNvSpPr>
              <a:spLocks noChangeShapeType="1"/>
            </p:cNvSpPr>
            <p:nvPr/>
          </p:nvSpPr>
          <p:spPr bwMode="auto">
            <a:xfrm flipH="1">
              <a:off x="2416" y="3072"/>
              <a:ext cx="416"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808" name="Line 40"/>
            <p:cNvSpPr>
              <a:spLocks noChangeShapeType="1"/>
            </p:cNvSpPr>
            <p:nvPr/>
          </p:nvSpPr>
          <p:spPr bwMode="auto">
            <a:xfrm flipH="1">
              <a:off x="2464" y="3120"/>
              <a:ext cx="336"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809" name="Line 41"/>
            <p:cNvSpPr>
              <a:spLocks noChangeShapeType="1"/>
            </p:cNvSpPr>
            <p:nvPr/>
          </p:nvSpPr>
          <p:spPr bwMode="auto">
            <a:xfrm flipH="1">
              <a:off x="2464" y="3168"/>
              <a:ext cx="2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833" name="Text Box 65"/>
            <p:cNvSpPr txBox="1">
              <a:spLocks noChangeArrowheads="1"/>
            </p:cNvSpPr>
            <p:nvPr/>
          </p:nvSpPr>
          <p:spPr bwMode="auto">
            <a:xfrm>
              <a:off x="2848" y="2976"/>
              <a:ext cx="178"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1400" b="1"/>
                <a:t>4</a:t>
              </a:r>
            </a:p>
          </p:txBody>
        </p:sp>
        <p:sp>
          <p:nvSpPr>
            <p:cNvPr id="32847" name="Arc 79"/>
            <p:cNvSpPr>
              <a:spLocks/>
            </p:cNvSpPr>
            <p:nvPr/>
          </p:nvSpPr>
          <p:spPr bwMode="auto">
            <a:xfrm flipH="1">
              <a:off x="2988" y="1824"/>
              <a:ext cx="2052" cy="2304"/>
            </a:xfrm>
            <a:custGeom>
              <a:avLst/>
              <a:gdLst>
                <a:gd name="G0" fmla="+- 0 0 0"/>
                <a:gd name="G1" fmla="+- 21600 0 0"/>
                <a:gd name="G2" fmla="+- 21600 0 0"/>
                <a:gd name="T0" fmla="*/ 0 w 17983"/>
                <a:gd name="T1" fmla="*/ 0 h 21600"/>
                <a:gd name="T2" fmla="*/ 17983 w 17983"/>
                <a:gd name="T3" fmla="*/ 9634 h 21600"/>
                <a:gd name="T4" fmla="*/ 0 w 17983"/>
                <a:gd name="T5" fmla="*/ 21600 h 21600"/>
              </a:gdLst>
              <a:ahLst/>
              <a:cxnLst>
                <a:cxn ang="0">
                  <a:pos x="T0" y="T1"/>
                </a:cxn>
                <a:cxn ang="0">
                  <a:pos x="T2" y="T3"/>
                </a:cxn>
                <a:cxn ang="0">
                  <a:pos x="T4" y="T5"/>
                </a:cxn>
              </a:cxnLst>
              <a:rect l="0" t="0" r="r" b="b"/>
              <a:pathLst>
                <a:path w="17983" h="21600" fill="none" extrusionOk="0">
                  <a:moveTo>
                    <a:pt x="-1" y="0"/>
                  </a:moveTo>
                  <a:cubicBezTo>
                    <a:pt x="7228" y="0"/>
                    <a:pt x="13978" y="3616"/>
                    <a:pt x="17982" y="9634"/>
                  </a:cubicBezTo>
                </a:path>
                <a:path w="17983" h="21600" stroke="0" extrusionOk="0">
                  <a:moveTo>
                    <a:pt x="-1" y="0"/>
                  </a:moveTo>
                  <a:cubicBezTo>
                    <a:pt x="7228" y="0"/>
                    <a:pt x="13978" y="3616"/>
                    <a:pt x="17982" y="9634"/>
                  </a:cubicBezTo>
                  <a:lnTo>
                    <a:pt x="0" y="21600"/>
                  </a:lnTo>
                  <a:close/>
                </a:path>
              </a:pathLst>
            </a:custGeom>
            <a:noFill/>
            <a:ln w="28575">
              <a:solidFill>
                <a:srgbClr val="3333FF"/>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fr-CA"/>
            </a:p>
          </p:txBody>
        </p:sp>
      </p:grpSp>
      <p:grpSp>
        <p:nvGrpSpPr>
          <p:cNvPr id="32866" name="Group 98"/>
          <p:cNvGrpSpPr>
            <a:grpSpLocks/>
          </p:cNvGrpSpPr>
          <p:nvPr/>
        </p:nvGrpSpPr>
        <p:grpSpPr bwMode="auto">
          <a:xfrm>
            <a:off x="2387600" y="5105400"/>
            <a:ext cx="5638800" cy="954088"/>
            <a:chOff x="1504" y="3216"/>
            <a:chExt cx="3552" cy="601"/>
          </a:xfrm>
        </p:grpSpPr>
        <p:sp>
          <p:nvSpPr>
            <p:cNvPr id="32773" name="Line 5"/>
            <p:cNvSpPr>
              <a:spLocks noChangeShapeType="1"/>
            </p:cNvSpPr>
            <p:nvPr/>
          </p:nvSpPr>
          <p:spPr bwMode="auto">
            <a:xfrm>
              <a:off x="1504" y="3264"/>
              <a:ext cx="3552" cy="0"/>
            </a:xfrm>
            <a:prstGeom prst="line">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CA"/>
            </a:p>
          </p:txBody>
        </p:sp>
        <p:sp>
          <p:nvSpPr>
            <p:cNvPr id="32776" name="Line 8"/>
            <p:cNvSpPr>
              <a:spLocks noChangeShapeType="1"/>
            </p:cNvSpPr>
            <p:nvPr/>
          </p:nvSpPr>
          <p:spPr bwMode="auto">
            <a:xfrm>
              <a:off x="2368" y="3216"/>
              <a:ext cx="0" cy="96"/>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777" name="Line 9"/>
            <p:cNvSpPr>
              <a:spLocks noChangeShapeType="1"/>
            </p:cNvSpPr>
            <p:nvPr/>
          </p:nvSpPr>
          <p:spPr bwMode="auto">
            <a:xfrm>
              <a:off x="3040" y="3216"/>
              <a:ext cx="0" cy="96"/>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778" name="Line 10"/>
            <p:cNvSpPr>
              <a:spLocks noChangeShapeType="1"/>
            </p:cNvSpPr>
            <p:nvPr/>
          </p:nvSpPr>
          <p:spPr bwMode="auto">
            <a:xfrm>
              <a:off x="3712" y="3216"/>
              <a:ext cx="0" cy="96"/>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779" name="Line 11"/>
            <p:cNvSpPr>
              <a:spLocks noChangeShapeType="1"/>
            </p:cNvSpPr>
            <p:nvPr/>
          </p:nvSpPr>
          <p:spPr bwMode="auto">
            <a:xfrm>
              <a:off x="4384" y="3216"/>
              <a:ext cx="0" cy="96"/>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823" name="Text Box 55"/>
            <p:cNvSpPr txBox="1">
              <a:spLocks noChangeArrowheads="1"/>
            </p:cNvSpPr>
            <p:nvPr/>
          </p:nvSpPr>
          <p:spPr bwMode="auto">
            <a:xfrm>
              <a:off x="1968" y="3264"/>
              <a:ext cx="3024"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50000"/>
                </a:spcBef>
              </a:pPr>
              <a:r>
                <a:rPr kumimoji="0" lang="fr-CA" sz="1800" b="1">
                  <a:latin typeface="Times New Roman" pitchFamily="18" charset="0"/>
                </a:rPr>
                <a:t>   0,1             0,15              0,20         0,25   nm</a:t>
              </a:r>
              <a:endParaRPr kumimoji="0" lang="fr-CA" sz="1800">
                <a:latin typeface="Times New Roman" pitchFamily="18" charset="0"/>
              </a:endParaRPr>
            </a:p>
          </p:txBody>
        </p:sp>
        <p:sp>
          <p:nvSpPr>
            <p:cNvPr id="32865" name="Text Box 97"/>
            <p:cNvSpPr txBox="1">
              <a:spLocks noChangeArrowheads="1"/>
            </p:cNvSpPr>
            <p:nvPr/>
          </p:nvSpPr>
          <p:spPr bwMode="auto">
            <a:xfrm>
              <a:off x="2176" y="3529"/>
              <a:ext cx="26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400">
                  <a:latin typeface="Times New Roman" pitchFamily="18" charset="0"/>
                </a:rPr>
                <a:t>Distance internucléaire, </a:t>
              </a:r>
              <a:r>
                <a:rPr lang="fr-CA" sz="2400" i="1">
                  <a:latin typeface="Times New Roman" pitchFamily="18" charset="0"/>
                </a:rPr>
                <a:t>r</a:t>
              </a:r>
              <a:endParaRPr lang="fr-FR" sz="2400" i="1">
                <a:latin typeface="Times New Roman" pitchFamily="18" charset="0"/>
              </a:endParaRPr>
            </a:p>
          </p:txBody>
        </p:sp>
      </p:grpSp>
      <p:grpSp>
        <p:nvGrpSpPr>
          <p:cNvPr id="32868" name="Group 100"/>
          <p:cNvGrpSpPr>
            <a:grpSpLocks/>
          </p:cNvGrpSpPr>
          <p:nvPr/>
        </p:nvGrpSpPr>
        <p:grpSpPr bwMode="auto">
          <a:xfrm>
            <a:off x="2286000" y="533400"/>
            <a:ext cx="901700" cy="5029200"/>
            <a:chOff x="1440" y="336"/>
            <a:chExt cx="568" cy="3168"/>
          </a:xfrm>
        </p:grpSpPr>
        <p:sp>
          <p:nvSpPr>
            <p:cNvPr id="32774" name="Line 6"/>
            <p:cNvSpPr>
              <a:spLocks noChangeShapeType="1"/>
            </p:cNvSpPr>
            <p:nvPr/>
          </p:nvSpPr>
          <p:spPr bwMode="auto">
            <a:xfrm flipV="1">
              <a:off x="1912" y="336"/>
              <a:ext cx="0" cy="3168"/>
            </a:xfrm>
            <a:prstGeom prst="line">
              <a:avLst/>
            </a:prstGeom>
            <a:noFill/>
            <a:ln w="9525">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CA"/>
            </a:p>
          </p:txBody>
        </p:sp>
        <p:sp>
          <p:nvSpPr>
            <p:cNvPr id="32781" name="Line 13"/>
            <p:cNvSpPr>
              <a:spLocks noChangeShapeType="1"/>
            </p:cNvSpPr>
            <p:nvPr/>
          </p:nvSpPr>
          <p:spPr bwMode="auto">
            <a:xfrm flipH="1">
              <a:off x="1912" y="2640"/>
              <a:ext cx="96"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782" name="Line 14"/>
            <p:cNvSpPr>
              <a:spLocks noChangeShapeType="1"/>
            </p:cNvSpPr>
            <p:nvPr/>
          </p:nvSpPr>
          <p:spPr bwMode="auto">
            <a:xfrm flipH="1">
              <a:off x="1912" y="1968"/>
              <a:ext cx="96"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783" name="Line 15"/>
            <p:cNvSpPr>
              <a:spLocks noChangeShapeType="1"/>
            </p:cNvSpPr>
            <p:nvPr/>
          </p:nvSpPr>
          <p:spPr bwMode="auto">
            <a:xfrm flipH="1">
              <a:off x="1912" y="1296"/>
              <a:ext cx="96"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784" name="Line 16"/>
            <p:cNvSpPr>
              <a:spLocks noChangeShapeType="1"/>
            </p:cNvSpPr>
            <p:nvPr/>
          </p:nvSpPr>
          <p:spPr bwMode="auto">
            <a:xfrm flipH="1">
              <a:off x="1912" y="624"/>
              <a:ext cx="96"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2842" name="Text Box 74"/>
            <p:cNvSpPr txBox="1">
              <a:spLocks noChangeArrowheads="1"/>
            </p:cNvSpPr>
            <p:nvPr/>
          </p:nvSpPr>
          <p:spPr bwMode="auto">
            <a:xfrm>
              <a:off x="1720" y="2496"/>
              <a:ext cx="196"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2000" b="1">
                  <a:latin typeface="Times New Roman" pitchFamily="18" charset="0"/>
                </a:rPr>
                <a:t>2</a:t>
              </a:r>
              <a:endParaRPr kumimoji="0" lang="fr-CA"/>
            </a:p>
          </p:txBody>
        </p:sp>
        <p:sp>
          <p:nvSpPr>
            <p:cNvPr id="32843" name="Text Box 75"/>
            <p:cNvSpPr txBox="1">
              <a:spLocks noChangeArrowheads="1"/>
            </p:cNvSpPr>
            <p:nvPr/>
          </p:nvSpPr>
          <p:spPr bwMode="auto">
            <a:xfrm>
              <a:off x="1720" y="1872"/>
              <a:ext cx="196"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2000" b="1">
                  <a:latin typeface="Times New Roman" pitchFamily="18" charset="0"/>
                </a:rPr>
                <a:t>4</a:t>
              </a:r>
            </a:p>
          </p:txBody>
        </p:sp>
        <p:sp>
          <p:nvSpPr>
            <p:cNvPr id="32844" name="Text Box 76"/>
            <p:cNvSpPr txBox="1">
              <a:spLocks noChangeArrowheads="1"/>
            </p:cNvSpPr>
            <p:nvPr/>
          </p:nvSpPr>
          <p:spPr bwMode="auto">
            <a:xfrm>
              <a:off x="1720" y="1152"/>
              <a:ext cx="196"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2000" b="1">
                  <a:latin typeface="Times New Roman" pitchFamily="18" charset="0"/>
                </a:rPr>
                <a:t>6</a:t>
              </a:r>
            </a:p>
          </p:txBody>
        </p:sp>
        <p:sp>
          <p:nvSpPr>
            <p:cNvPr id="32867" name="Text Box 99"/>
            <p:cNvSpPr txBox="1">
              <a:spLocks noChangeArrowheads="1"/>
            </p:cNvSpPr>
            <p:nvPr/>
          </p:nvSpPr>
          <p:spPr bwMode="auto">
            <a:xfrm rot="-5400000">
              <a:off x="468" y="1428"/>
              <a:ext cx="22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400">
                  <a:latin typeface="Times New Roman" pitchFamily="18" charset="0"/>
                </a:rPr>
                <a:t>Énergie  (</a:t>
              </a:r>
              <a:r>
                <a:rPr kumimoji="0" lang="fr-CA" sz="2400">
                  <a:latin typeface="Times New Roman" pitchFamily="18" charset="0"/>
                </a:rPr>
                <a:t>10 000</a:t>
              </a:r>
              <a:r>
                <a:rPr kumimoji="0" lang="fr-CA" sz="2400" b="1">
                  <a:latin typeface="Times New Roman" pitchFamily="18" charset="0"/>
                </a:rPr>
                <a:t> </a:t>
              </a:r>
              <a:r>
                <a:rPr kumimoji="0" lang="fr-CA" sz="2400">
                  <a:latin typeface="Times New Roman" pitchFamily="18" charset="0"/>
                </a:rPr>
                <a:t>cm</a:t>
              </a:r>
              <a:r>
                <a:rPr kumimoji="0" lang="fr-CA" sz="2400" b="1" baseline="30000">
                  <a:latin typeface="Symbol" pitchFamily="18" charset="2"/>
                </a:rPr>
                <a:t>-</a:t>
              </a:r>
              <a:r>
                <a:rPr kumimoji="0" lang="fr-CA" sz="2400" b="1" baseline="30000">
                  <a:latin typeface="Times New Roman" pitchFamily="18" charset="0"/>
                </a:rPr>
                <a:t>1</a:t>
              </a:r>
              <a:r>
                <a:rPr lang="fr-CA" sz="2400">
                  <a:latin typeface="Times New Roman" pitchFamily="18" charset="0"/>
                </a:rPr>
                <a:t>)</a:t>
              </a:r>
              <a:endParaRPr lang="fr-FR" sz="2400">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866"/>
                                        </p:tgtEl>
                                        <p:attrNameLst>
                                          <p:attrName>style.visibility</p:attrName>
                                        </p:attrNameLst>
                                      </p:cBhvr>
                                      <p:to>
                                        <p:strVal val="visible"/>
                                      </p:to>
                                    </p:set>
                                    <p:animEffect transition="in" filter="wipe(left)">
                                      <p:cBhvr>
                                        <p:cTn id="7" dur="500"/>
                                        <p:tgtEl>
                                          <p:spTgt spid="32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2868"/>
                                        </p:tgtEl>
                                        <p:attrNameLst>
                                          <p:attrName>style.visibility</p:attrName>
                                        </p:attrNameLst>
                                      </p:cBhvr>
                                      <p:to>
                                        <p:strVal val="visible"/>
                                      </p:to>
                                    </p:set>
                                    <p:animEffect transition="in" filter="wipe(down)">
                                      <p:cBhvr>
                                        <p:cTn id="12" dur="500"/>
                                        <p:tgtEl>
                                          <p:spTgt spid="328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2871"/>
                                        </p:tgtEl>
                                        <p:attrNameLst>
                                          <p:attrName>style.visibility</p:attrName>
                                        </p:attrNameLst>
                                      </p:cBhvr>
                                      <p:to>
                                        <p:strVal val="visible"/>
                                      </p:to>
                                    </p:set>
                                    <p:animEffect transition="in" filter="wipe(down)">
                                      <p:cBhvr>
                                        <p:cTn id="17" dur="500"/>
                                        <p:tgtEl>
                                          <p:spTgt spid="328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2856"/>
                                        </p:tgtEl>
                                        <p:attrNameLst>
                                          <p:attrName>style.visibility</p:attrName>
                                        </p:attrNameLst>
                                      </p:cBhvr>
                                      <p:to>
                                        <p:strVal val="visible"/>
                                      </p:to>
                                    </p:set>
                                    <p:animEffect transition="in" filter="wipe(left)">
                                      <p:cBhvr>
                                        <p:cTn id="22" dur="500"/>
                                        <p:tgtEl>
                                          <p:spTgt spid="3285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2862"/>
                                        </p:tgtEl>
                                        <p:attrNameLst>
                                          <p:attrName>style.visibility</p:attrName>
                                        </p:attrNameLst>
                                      </p:cBhvr>
                                      <p:to>
                                        <p:strVal val="visible"/>
                                      </p:to>
                                    </p:set>
                                    <p:animEffect transition="in" filter="wipe(left)">
                                      <p:cBhvr>
                                        <p:cTn id="27" dur="500"/>
                                        <p:tgtEl>
                                          <p:spTgt spid="3286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2869"/>
                                        </p:tgtEl>
                                        <p:attrNameLst>
                                          <p:attrName>style.visibility</p:attrName>
                                        </p:attrNameLst>
                                      </p:cBhvr>
                                      <p:to>
                                        <p:strVal val="visible"/>
                                      </p:to>
                                    </p:set>
                                    <p:animEffect transition="in" filter="wipe(left)">
                                      <p:cBhvr>
                                        <p:cTn id="32" dur="500"/>
                                        <p:tgtEl>
                                          <p:spTgt spid="3286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32872"/>
                                        </p:tgtEl>
                                        <p:attrNameLst>
                                          <p:attrName>style.visibility</p:attrName>
                                        </p:attrNameLst>
                                      </p:cBhvr>
                                      <p:to>
                                        <p:strVal val="visible"/>
                                      </p:to>
                                    </p:set>
                                    <p:animEffect transition="in" filter="wipe(down)">
                                      <p:cBhvr>
                                        <p:cTn id="37" dur="500"/>
                                        <p:tgtEl>
                                          <p:spTgt spid="32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1295400" y="228600"/>
            <a:ext cx="6477000" cy="1219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a:solidFill>
                  <a:srgbClr val="FFFF00"/>
                </a:solidFill>
                <a:latin typeface="Times" pitchFamily="18" charset="0"/>
              </a:rPr>
              <a:t>Spectre électronique : </a:t>
            </a:r>
            <a:br>
              <a:rPr kumimoji="0" lang="fr-CA" sz="4000">
                <a:solidFill>
                  <a:srgbClr val="FFFF00"/>
                </a:solidFill>
                <a:latin typeface="Times" pitchFamily="18" charset="0"/>
              </a:rPr>
            </a:br>
            <a:r>
              <a:rPr kumimoji="0" lang="fr-CA" sz="4000">
                <a:solidFill>
                  <a:srgbClr val="FFFF00"/>
                </a:solidFill>
                <a:latin typeface="Times" pitchFamily="18" charset="0"/>
              </a:rPr>
              <a:t>analyse rotationnelle</a:t>
            </a:r>
            <a:endParaRPr lang="fr-FR" altLang="en-US" sz="4800" b="1">
              <a:solidFill>
                <a:srgbClr val="FFFF00"/>
              </a:solidFill>
              <a:latin typeface="Helvetica" pitchFamily="34" charset="0"/>
            </a:endParaRPr>
          </a:p>
        </p:txBody>
      </p:sp>
      <p:sp>
        <p:nvSpPr>
          <p:cNvPr id="78851" name="Rectangle 3"/>
          <p:cNvSpPr>
            <a:spLocks noChangeArrowheads="1"/>
          </p:cNvSpPr>
          <p:nvPr/>
        </p:nvSpPr>
        <p:spPr bwMode="auto">
          <a:xfrm>
            <a:off x="177800" y="1570038"/>
            <a:ext cx="8712200" cy="4449762"/>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En ignorant l'énergie translationnelle :</a:t>
            </a:r>
          </a:p>
          <a:p>
            <a:pPr marL="342900" indent="-342900">
              <a:spcBef>
                <a:spcPct val="20000"/>
              </a:spcBef>
              <a:buClr>
                <a:schemeClr val="hlink"/>
              </a:buClr>
              <a:buSzPct val="50000"/>
              <a:buFont typeface="Monotype Sorts" pitchFamily="2" charset="2"/>
              <a:buChar char="n"/>
            </a:pPr>
            <a:r>
              <a:rPr kumimoji="0" lang="fr-CA" i="1" dirty="0">
                <a:latin typeface="Times" pitchFamily="18" charset="0"/>
              </a:rPr>
              <a:t>E</a:t>
            </a:r>
            <a:r>
              <a:rPr kumimoji="0" lang="fr-CA" dirty="0">
                <a:latin typeface="Times" pitchFamily="18" charset="0"/>
              </a:rPr>
              <a:t>   =   </a:t>
            </a:r>
            <a:r>
              <a:rPr kumimoji="0" lang="fr-CA" i="1" dirty="0">
                <a:latin typeface="Times" pitchFamily="18" charset="0"/>
              </a:rPr>
              <a:t>E</a:t>
            </a:r>
            <a:r>
              <a:rPr kumimoji="0" lang="fr-CA" b="1" baseline="-25000" dirty="0">
                <a:latin typeface="Times" pitchFamily="18" charset="0"/>
              </a:rPr>
              <a:t>tot</a:t>
            </a:r>
            <a:r>
              <a:rPr kumimoji="0" lang="fr-CA" dirty="0">
                <a:latin typeface="Times" pitchFamily="18" charset="0"/>
              </a:rPr>
              <a:t>   =   </a:t>
            </a:r>
            <a:r>
              <a:rPr kumimoji="0" lang="fr-CA" i="1" dirty="0">
                <a:latin typeface="Times" pitchFamily="18" charset="0"/>
              </a:rPr>
              <a:t>E</a:t>
            </a:r>
            <a:r>
              <a:rPr kumimoji="0" lang="fr-CA" b="1" baseline="-25000" dirty="0">
                <a:latin typeface="Times" pitchFamily="18" charset="0"/>
              </a:rPr>
              <a:t>rot</a:t>
            </a:r>
            <a:r>
              <a:rPr kumimoji="0" lang="fr-CA" b="1" dirty="0">
                <a:latin typeface="Times" pitchFamily="18" charset="0"/>
              </a:rPr>
              <a:t> </a:t>
            </a:r>
            <a:r>
              <a:rPr kumimoji="0" lang="fr-CA" dirty="0">
                <a:latin typeface="Times" pitchFamily="18" charset="0"/>
              </a:rPr>
              <a:t>+ </a:t>
            </a:r>
            <a:r>
              <a:rPr kumimoji="0" lang="fr-CA" i="1" dirty="0">
                <a:latin typeface="Times" pitchFamily="18" charset="0"/>
              </a:rPr>
              <a:t>E</a:t>
            </a:r>
            <a:r>
              <a:rPr kumimoji="0" lang="fr-CA" b="1" baseline="-25000" dirty="0">
                <a:latin typeface="Times" pitchFamily="18" charset="0"/>
              </a:rPr>
              <a:t>vibr</a:t>
            </a:r>
            <a:r>
              <a:rPr kumimoji="0" lang="fr-CA" dirty="0">
                <a:latin typeface="Times" pitchFamily="18" charset="0"/>
              </a:rPr>
              <a:t> + </a:t>
            </a:r>
            <a:r>
              <a:rPr kumimoji="0" lang="fr-CA" i="1" dirty="0">
                <a:latin typeface="Times" pitchFamily="18" charset="0"/>
              </a:rPr>
              <a:t>E</a:t>
            </a:r>
            <a:r>
              <a:rPr kumimoji="0" lang="fr-CA" b="1" baseline="-25000" dirty="0">
                <a:latin typeface="Times" pitchFamily="18" charset="0"/>
              </a:rPr>
              <a:t>élec</a:t>
            </a:r>
            <a:r>
              <a:rPr kumimoji="0" lang="fr-CA" dirty="0">
                <a:latin typeface="Times" pitchFamily="18" charset="0"/>
              </a:rPr>
              <a:t> </a:t>
            </a: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Dans l'état électronique fondamental (</a:t>
            </a:r>
            <a:r>
              <a:rPr kumimoji="0" lang="fr-CA" i="1" dirty="0">
                <a:latin typeface="Times" pitchFamily="18" charset="0"/>
              </a:rPr>
              <a:t>E</a:t>
            </a:r>
            <a:r>
              <a:rPr kumimoji="0" lang="fr-CA" baseline="-25000" dirty="0">
                <a:latin typeface="Times" pitchFamily="18" charset="0"/>
              </a:rPr>
              <a:t>élec</a:t>
            </a:r>
            <a:r>
              <a:rPr kumimoji="0" lang="fr-CA" dirty="0">
                <a:latin typeface="Times" pitchFamily="18" charset="0"/>
              </a:rPr>
              <a:t> = 0) :		      </a:t>
            </a:r>
            <a:r>
              <a:rPr kumimoji="0" lang="fr-CA" i="1" dirty="0">
                <a:latin typeface="Times" pitchFamily="18" charset="0"/>
              </a:rPr>
              <a:t>E</a:t>
            </a:r>
            <a:r>
              <a:rPr kumimoji="0" lang="fr-CA" dirty="0">
                <a:latin typeface="Times" pitchFamily="18" charset="0"/>
              </a:rPr>
              <a:t>   =   </a:t>
            </a:r>
            <a:r>
              <a:rPr kumimoji="0" lang="fr-CA" i="1" dirty="0">
                <a:latin typeface="Times" pitchFamily="18" charset="0"/>
              </a:rPr>
              <a:t>B</a:t>
            </a:r>
            <a:r>
              <a:rPr kumimoji="0" lang="fr-CA" b="1" baseline="-25000" dirty="0">
                <a:latin typeface="Symbol" pitchFamily="18" charset="2"/>
              </a:rPr>
              <a:t>u</a:t>
            </a:r>
            <a:r>
              <a:rPr kumimoji="0" lang="fr-CA" i="1" dirty="0">
                <a:latin typeface="Times" pitchFamily="18" charset="0"/>
              </a:rPr>
              <a:t>J</a:t>
            </a:r>
            <a:r>
              <a:rPr kumimoji="0" lang="fr-CA" dirty="0">
                <a:latin typeface="Times" pitchFamily="18" charset="0"/>
              </a:rPr>
              <a:t>(</a:t>
            </a:r>
            <a:r>
              <a:rPr kumimoji="0" lang="fr-CA" i="1" dirty="0">
                <a:latin typeface="Times" pitchFamily="18" charset="0"/>
              </a:rPr>
              <a:t>J+1</a:t>
            </a:r>
            <a:r>
              <a:rPr kumimoji="0" lang="fr-CA" dirty="0">
                <a:latin typeface="Times" pitchFamily="18" charset="0"/>
              </a:rPr>
              <a:t>) + </a:t>
            </a:r>
            <a:r>
              <a:rPr kumimoji="0" lang="fr-CA" dirty="0">
                <a:latin typeface="Symbol" pitchFamily="18" charset="2"/>
              </a:rPr>
              <a:t>w</a:t>
            </a:r>
            <a:r>
              <a:rPr kumimoji="0" lang="fr-CA" b="1" i="1" baseline="-25000" dirty="0">
                <a:latin typeface="Times" pitchFamily="18" charset="0"/>
              </a:rPr>
              <a:t>e</a:t>
            </a:r>
            <a:r>
              <a:rPr kumimoji="0" lang="fr-CA" dirty="0">
                <a:latin typeface="Times" pitchFamily="18" charset="0"/>
              </a:rPr>
              <a:t> (</a:t>
            </a:r>
            <a:r>
              <a:rPr kumimoji="0" lang="fr-CA" dirty="0">
                <a:latin typeface="Symbol" pitchFamily="18" charset="2"/>
              </a:rPr>
              <a:t>u</a:t>
            </a:r>
            <a:r>
              <a:rPr kumimoji="0" lang="fr-CA" dirty="0">
                <a:latin typeface="Times" pitchFamily="18" charset="0"/>
              </a:rPr>
              <a:t>+1/2) </a:t>
            </a:r>
            <a:r>
              <a:rPr kumimoji="0" lang="fr-CA" dirty="0">
                <a:latin typeface="Symbol" pitchFamily="18" charset="2"/>
              </a:rPr>
              <a:t>-</a:t>
            </a:r>
            <a:r>
              <a:rPr kumimoji="0" lang="fr-CA" dirty="0">
                <a:latin typeface="Times" pitchFamily="18" charset="0"/>
              </a:rPr>
              <a:t> </a:t>
            </a:r>
            <a:r>
              <a:rPr kumimoji="0" lang="fr-CA" dirty="0">
                <a:latin typeface="Symbol" pitchFamily="18" charset="2"/>
              </a:rPr>
              <a:t>w</a:t>
            </a:r>
            <a:r>
              <a:rPr kumimoji="0" lang="fr-CA" b="1" i="1" baseline="-25000" dirty="0">
                <a:latin typeface="Times" pitchFamily="18" charset="0"/>
              </a:rPr>
              <a:t>e</a:t>
            </a:r>
            <a:r>
              <a:rPr kumimoji="0" lang="fr-CA" dirty="0">
                <a:latin typeface="Times" pitchFamily="18" charset="0"/>
              </a:rPr>
              <a:t> </a:t>
            </a:r>
            <a:r>
              <a:rPr kumimoji="0" lang="fr-CA" i="1" dirty="0">
                <a:latin typeface="Times" pitchFamily="18" charset="0"/>
              </a:rPr>
              <a:t>x</a:t>
            </a:r>
            <a:r>
              <a:rPr kumimoji="0" lang="fr-CA" b="1" i="1" baseline="-25000" dirty="0">
                <a:latin typeface="Times" pitchFamily="18" charset="0"/>
              </a:rPr>
              <a:t>e</a:t>
            </a:r>
            <a:r>
              <a:rPr kumimoji="0" lang="fr-CA" dirty="0">
                <a:latin typeface="Times" pitchFamily="18" charset="0"/>
              </a:rPr>
              <a:t> (</a:t>
            </a:r>
            <a:r>
              <a:rPr kumimoji="0" lang="fr-CA" dirty="0">
                <a:latin typeface="Symbol" pitchFamily="18" charset="2"/>
              </a:rPr>
              <a:t>u</a:t>
            </a:r>
            <a:r>
              <a:rPr kumimoji="0" lang="fr-CA" dirty="0">
                <a:latin typeface="Times" pitchFamily="18" charset="0"/>
              </a:rPr>
              <a:t>+1/2)</a:t>
            </a:r>
            <a:r>
              <a:rPr kumimoji="0" lang="fr-CA" b="1" baseline="30000" dirty="0">
                <a:latin typeface="Times" pitchFamily="18" charset="0"/>
              </a:rPr>
              <a:t>2</a:t>
            </a:r>
            <a:r>
              <a:rPr kumimoji="0" lang="fr-CA" dirty="0">
                <a:latin typeface="Times" pitchFamily="18" charset="0"/>
              </a:rPr>
              <a:t> </a:t>
            </a: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Dans l'état électronique excité :		 	                </a:t>
            </a:r>
            <a:r>
              <a:rPr kumimoji="0" lang="fr-CA" i="1" dirty="0">
                <a:latin typeface="Times" pitchFamily="18" charset="0"/>
              </a:rPr>
              <a:t>E</a:t>
            </a:r>
            <a:r>
              <a:rPr kumimoji="0" lang="fr-CA" dirty="0">
                <a:latin typeface="Times" pitchFamily="18" charset="0"/>
              </a:rPr>
              <a:t>'  =  </a:t>
            </a:r>
            <a:r>
              <a:rPr kumimoji="0" lang="fr-CA" i="1" dirty="0">
                <a:latin typeface="Times" pitchFamily="18" charset="0"/>
              </a:rPr>
              <a:t>B</a:t>
            </a:r>
            <a:r>
              <a:rPr kumimoji="0" lang="fr-CA" dirty="0">
                <a:latin typeface="Times" pitchFamily="18" charset="0"/>
              </a:rPr>
              <a:t>'</a:t>
            </a:r>
            <a:r>
              <a:rPr kumimoji="0" lang="fr-CA" b="1" baseline="-25000" dirty="0">
                <a:latin typeface="Symbol" pitchFamily="18" charset="2"/>
              </a:rPr>
              <a:t>u</a:t>
            </a:r>
            <a:r>
              <a:rPr kumimoji="0" lang="fr-CA" i="1" dirty="0">
                <a:latin typeface="Times" pitchFamily="18" charset="0"/>
              </a:rPr>
              <a:t>J </a:t>
            </a:r>
            <a:r>
              <a:rPr kumimoji="0" lang="fr-CA" dirty="0">
                <a:latin typeface="Times" pitchFamily="18" charset="0"/>
              </a:rPr>
              <a:t>' (</a:t>
            </a:r>
            <a:r>
              <a:rPr kumimoji="0" lang="fr-CA" i="1" dirty="0">
                <a:latin typeface="Times" pitchFamily="18" charset="0"/>
              </a:rPr>
              <a:t>J </a:t>
            </a:r>
            <a:r>
              <a:rPr kumimoji="0" lang="fr-CA" dirty="0">
                <a:latin typeface="Times" pitchFamily="18" charset="0"/>
              </a:rPr>
              <a:t>'+1) + </a:t>
            </a:r>
            <a:r>
              <a:rPr kumimoji="0" lang="fr-CA" dirty="0">
                <a:latin typeface="Symbol" pitchFamily="18" charset="2"/>
              </a:rPr>
              <a:t>w</a:t>
            </a:r>
            <a:r>
              <a:rPr kumimoji="0" lang="fr-CA" b="1" i="1" baseline="-25000" dirty="0">
                <a:latin typeface="Times" pitchFamily="18" charset="0"/>
              </a:rPr>
              <a:t>e</a:t>
            </a:r>
            <a:r>
              <a:rPr kumimoji="0" lang="fr-CA" dirty="0">
                <a:latin typeface="Times" pitchFamily="18" charset="0"/>
              </a:rPr>
              <a:t>'(</a:t>
            </a:r>
            <a:r>
              <a:rPr kumimoji="0" lang="fr-CA" dirty="0">
                <a:latin typeface="Symbol" pitchFamily="18" charset="2"/>
              </a:rPr>
              <a:t>u</a:t>
            </a:r>
            <a:r>
              <a:rPr kumimoji="0" lang="fr-CA" dirty="0">
                <a:latin typeface="Times" pitchFamily="18" charset="0"/>
              </a:rPr>
              <a:t>'+1/2) </a:t>
            </a:r>
            <a:r>
              <a:rPr kumimoji="0" lang="fr-CA" dirty="0">
                <a:latin typeface="Symbol" pitchFamily="18" charset="2"/>
              </a:rPr>
              <a:t>-</a:t>
            </a:r>
            <a:r>
              <a:rPr kumimoji="0" lang="fr-CA" dirty="0">
                <a:latin typeface="Times" pitchFamily="18" charset="0"/>
              </a:rPr>
              <a:t> </a:t>
            </a:r>
            <a:r>
              <a:rPr kumimoji="0" lang="fr-CA" dirty="0">
                <a:latin typeface="Symbol" pitchFamily="18" charset="2"/>
              </a:rPr>
              <a:t>w</a:t>
            </a:r>
            <a:r>
              <a:rPr kumimoji="0" lang="fr-CA" b="1" i="1" baseline="-25000" dirty="0">
                <a:latin typeface="Times" pitchFamily="18" charset="0"/>
              </a:rPr>
              <a:t>e</a:t>
            </a:r>
            <a:r>
              <a:rPr kumimoji="0" lang="fr-CA" dirty="0">
                <a:latin typeface="Times" pitchFamily="18" charset="0"/>
              </a:rPr>
              <a:t>'</a:t>
            </a:r>
            <a:r>
              <a:rPr kumimoji="0" lang="fr-CA" i="1" dirty="0">
                <a:latin typeface="Times" pitchFamily="18" charset="0"/>
              </a:rPr>
              <a:t>x</a:t>
            </a:r>
            <a:r>
              <a:rPr kumimoji="0" lang="fr-CA" b="1" i="1" baseline="-25000" dirty="0">
                <a:latin typeface="Times" pitchFamily="18" charset="0"/>
              </a:rPr>
              <a:t>e</a:t>
            </a:r>
            <a:r>
              <a:rPr kumimoji="0" lang="fr-CA" dirty="0">
                <a:latin typeface="Times" pitchFamily="18" charset="0"/>
              </a:rPr>
              <a:t>' (</a:t>
            </a:r>
            <a:r>
              <a:rPr kumimoji="0" lang="fr-CA" dirty="0">
                <a:latin typeface="Symbol" pitchFamily="18" charset="2"/>
              </a:rPr>
              <a:t>u</a:t>
            </a:r>
            <a:r>
              <a:rPr kumimoji="0" lang="fr-CA" dirty="0">
                <a:latin typeface="Times" pitchFamily="18" charset="0"/>
              </a:rPr>
              <a:t>' +1/2)</a:t>
            </a:r>
            <a:r>
              <a:rPr kumimoji="0" lang="fr-CA" b="1" baseline="30000" dirty="0">
                <a:latin typeface="Times" pitchFamily="18" charset="0"/>
              </a:rPr>
              <a:t>2</a:t>
            </a:r>
            <a:r>
              <a:rPr kumimoji="0" lang="fr-CA" dirty="0">
                <a:latin typeface="Times" pitchFamily="18" charset="0"/>
              </a:rPr>
              <a:t> + </a:t>
            </a:r>
            <a:r>
              <a:rPr kumimoji="0" lang="fr-CA" i="1" dirty="0">
                <a:latin typeface="Times" pitchFamily="18" charset="0"/>
              </a:rPr>
              <a:t>E</a:t>
            </a:r>
            <a:r>
              <a:rPr kumimoji="0" lang="fr-CA" b="1" baseline="-25000" dirty="0">
                <a:latin typeface="Times" pitchFamily="18" charset="0"/>
              </a:rPr>
              <a:t>élec</a:t>
            </a: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Les règles de sélection sont toujours les mêmes :		     </a:t>
            </a:r>
            <a:r>
              <a:rPr kumimoji="0" lang="fr-CA" dirty="0">
                <a:latin typeface="Symbol" pitchFamily="18" charset="2"/>
              </a:rPr>
              <a:t>D</a:t>
            </a:r>
            <a:r>
              <a:rPr kumimoji="0" lang="fr-CA" i="1" dirty="0">
                <a:latin typeface="Times" pitchFamily="18" charset="0"/>
              </a:rPr>
              <a:t>J</a:t>
            </a:r>
            <a:r>
              <a:rPr kumimoji="0" lang="fr-CA" dirty="0">
                <a:latin typeface="Times" pitchFamily="18" charset="0"/>
              </a:rPr>
              <a:t>  =  ± 1 et </a:t>
            </a:r>
            <a:r>
              <a:rPr kumimoji="0" lang="fr-CA" dirty="0">
                <a:latin typeface="Symbol" pitchFamily="18" charset="2"/>
              </a:rPr>
              <a:t>Du</a:t>
            </a:r>
            <a:r>
              <a:rPr kumimoji="0" lang="fr-CA" dirty="0">
                <a:latin typeface="Times" pitchFamily="18" charset="0"/>
              </a:rPr>
              <a:t>  =  0, ± 1, ± 2, ± 3,  etc.</a:t>
            </a: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Si </a:t>
            </a:r>
            <a:r>
              <a:rPr kumimoji="0" lang="fr-CA" dirty="0">
                <a:latin typeface="Symbol" pitchFamily="18" charset="2"/>
              </a:rPr>
              <a:t>Du</a:t>
            </a:r>
            <a:r>
              <a:rPr kumimoji="0" lang="fr-CA" dirty="0">
                <a:latin typeface="Times" pitchFamily="18" charset="0"/>
              </a:rPr>
              <a:t>  = 0 , on a la bande 0-0.</a:t>
            </a:r>
            <a:endParaRPr kumimoji="0" lang="fr-FR" altLang="fr-FR" dirty="0">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78851">
                                            <p:bg/>
                                          </p:spTgt>
                                        </p:tgtEl>
                                        <p:attrNameLst>
                                          <p:attrName>style.visibility</p:attrName>
                                        </p:attrNameLst>
                                      </p:cBhvr>
                                      <p:to>
                                        <p:strVal val="visible"/>
                                      </p:to>
                                    </p:set>
                                    <p:anim calcmode="lin" valueType="num">
                                      <p:cBhvr>
                                        <p:cTn id="7" dur="500" fill="hold"/>
                                        <p:tgtEl>
                                          <p:spTgt spid="78851">
                                            <p:bg/>
                                          </p:spTgt>
                                        </p:tgtEl>
                                        <p:attrNameLst>
                                          <p:attrName>ppt_x</p:attrName>
                                        </p:attrNameLst>
                                      </p:cBhvr>
                                      <p:tavLst>
                                        <p:tav tm="0">
                                          <p:val>
                                            <p:strVal val="#ppt_x-#ppt_w/2"/>
                                          </p:val>
                                        </p:tav>
                                        <p:tav tm="100000">
                                          <p:val>
                                            <p:strVal val="#ppt_x"/>
                                          </p:val>
                                        </p:tav>
                                      </p:tavLst>
                                    </p:anim>
                                    <p:anim calcmode="lin" valueType="num">
                                      <p:cBhvr>
                                        <p:cTn id="8" dur="500" fill="hold"/>
                                        <p:tgtEl>
                                          <p:spTgt spid="78851">
                                            <p:bg/>
                                          </p:spTgt>
                                        </p:tgtEl>
                                        <p:attrNameLst>
                                          <p:attrName>ppt_y</p:attrName>
                                        </p:attrNameLst>
                                      </p:cBhvr>
                                      <p:tavLst>
                                        <p:tav tm="0">
                                          <p:val>
                                            <p:strVal val="#ppt_y"/>
                                          </p:val>
                                        </p:tav>
                                        <p:tav tm="100000">
                                          <p:val>
                                            <p:strVal val="#ppt_y"/>
                                          </p:val>
                                        </p:tav>
                                      </p:tavLst>
                                    </p:anim>
                                    <p:anim calcmode="lin" valueType="num">
                                      <p:cBhvr>
                                        <p:cTn id="9" dur="500" fill="hold"/>
                                        <p:tgtEl>
                                          <p:spTgt spid="78851">
                                            <p:bg/>
                                          </p:spTgt>
                                        </p:tgtEl>
                                        <p:attrNameLst>
                                          <p:attrName>ppt_w</p:attrName>
                                        </p:attrNameLst>
                                      </p:cBhvr>
                                      <p:tavLst>
                                        <p:tav tm="0">
                                          <p:val>
                                            <p:fltVal val="0"/>
                                          </p:val>
                                        </p:tav>
                                        <p:tav tm="100000">
                                          <p:val>
                                            <p:strVal val="#ppt_w"/>
                                          </p:val>
                                        </p:tav>
                                      </p:tavLst>
                                    </p:anim>
                                    <p:anim calcmode="lin" valueType="num">
                                      <p:cBhvr>
                                        <p:cTn id="10" dur="500" fill="hold"/>
                                        <p:tgtEl>
                                          <p:spTgt spid="78851">
                                            <p:bg/>
                                          </p:spTgt>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78851">
                                            <p:txEl>
                                              <p:pRg st="0" end="0"/>
                                            </p:txEl>
                                          </p:spTgt>
                                        </p:tgtEl>
                                        <p:attrNameLst>
                                          <p:attrName>style.visibility</p:attrName>
                                        </p:attrNameLst>
                                      </p:cBhvr>
                                      <p:to>
                                        <p:strVal val="visible"/>
                                      </p:to>
                                    </p:set>
                                    <p:anim calcmode="lin" valueType="num">
                                      <p:cBhvr>
                                        <p:cTn id="13" dur="500" fill="hold"/>
                                        <p:tgtEl>
                                          <p:spTgt spid="78851">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78851">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7885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88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78851">
                                            <p:txEl>
                                              <p:pRg st="1" end="1"/>
                                            </p:txEl>
                                          </p:spTgt>
                                        </p:tgtEl>
                                        <p:attrNameLst>
                                          <p:attrName>style.visibility</p:attrName>
                                        </p:attrNameLst>
                                      </p:cBhvr>
                                      <p:to>
                                        <p:strVal val="visible"/>
                                      </p:to>
                                    </p:set>
                                    <p:anim calcmode="lin" valueType="num">
                                      <p:cBhvr>
                                        <p:cTn id="21" dur="500" fill="hold"/>
                                        <p:tgtEl>
                                          <p:spTgt spid="78851">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78851">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7885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7885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78851">
                                            <p:txEl>
                                              <p:pRg st="2" end="2"/>
                                            </p:txEl>
                                          </p:spTgt>
                                        </p:tgtEl>
                                        <p:attrNameLst>
                                          <p:attrName>style.visibility</p:attrName>
                                        </p:attrNameLst>
                                      </p:cBhvr>
                                      <p:to>
                                        <p:strVal val="visible"/>
                                      </p:to>
                                    </p:set>
                                    <p:anim calcmode="lin" valueType="num">
                                      <p:cBhvr>
                                        <p:cTn id="29" dur="500" fill="hold"/>
                                        <p:tgtEl>
                                          <p:spTgt spid="78851">
                                            <p:txEl>
                                              <p:pRg st="2" end="2"/>
                                            </p:txEl>
                                          </p:spTgt>
                                        </p:tgtEl>
                                        <p:attrNameLst>
                                          <p:attrName>ppt_x</p:attrName>
                                        </p:attrNameLst>
                                      </p:cBhvr>
                                      <p:tavLst>
                                        <p:tav tm="0">
                                          <p:val>
                                            <p:strVal val="#ppt_x-#ppt_w/2"/>
                                          </p:val>
                                        </p:tav>
                                        <p:tav tm="100000">
                                          <p:val>
                                            <p:strVal val="#ppt_x"/>
                                          </p:val>
                                        </p:tav>
                                      </p:tavLst>
                                    </p:anim>
                                    <p:anim calcmode="lin" valueType="num">
                                      <p:cBhvr>
                                        <p:cTn id="30" dur="500" fill="hold"/>
                                        <p:tgtEl>
                                          <p:spTgt spid="78851">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78851">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7885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8" fill="hold" grpId="0" nodeType="clickEffect">
                                  <p:stCondLst>
                                    <p:cond delay="0"/>
                                  </p:stCondLst>
                                  <p:childTnLst>
                                    <p:set>
                                      <p:cBhvr>
                                        <p:cTn id="36" dur="1" fill="hold">
                                          <p:stCondLst>
                                            <p:cond delay="0"/>
                                          </p:stCondLst>
                                        </p:cTn>
                                        <p:tgtEl>
                                          <p:spTgt spid="78851">
                                            <p:txEl>
                                              <p:pRg st="3" end="3"/>
                                            </p:txEl>
                                          </p:spTgt>
                                        </p:tgtEl>
                                        <p:attrNameLst>
                                          <p:attrName>style.visibility</p:attrName>
                                        </p:attrNameLst>
                                      </p:cBhvr>
                                      <p:to>
                                        <p:strVal val="visible"/>
                                      </p:to>
                                    </p:set>
                                    <p:anim calcmode="lin" valueType="num">
                                      <p:cBhvr>
                                        <p:cTn id="37" dur="500" fill="hold"/>
                                        <p:tgtEl>
                                          <p:spTgt spid="78851">
                                            <p:txEl>
                                              <p:pRg st="3" end="3"/>
                                            </p:txEl>
                                          </p:spTgt>
                                        </p:tgtEl>
                                        <p:attrNameLst>
                                          <p:attrName>ppt_x</p:attrName>
                                        </p:attrNameLst>
                                      </p:cBhvr>
                                      <p:tavLst>
                                        <p:tav tm="0">
                                          <p:val>
                                            <p:strVal val="#ppt_x-#ppt_w/2"/>
                                          </p:val>
                                        </p:tav>
                                        <p:tav tm="100000">
                                          <p:val>
                                            <p:strVal val="#ppt_x"/>
                                          </p:val>
                                        </p:tav>
                                      </p:tavLst>
                                    </p:anim>
                                    <p:anim calcmode="lin" valueType="num">
                                      <p:cBhvr>
                                        <p:cTn id="38" dur="500" fill="hold"/>
                                        <p:tgtEl>
                                          <p:spTgt spid="78851">
                                            <p:txEl>
                                              <p:pRg st="3" end="3"/>
                                            </p:txEl>
                                          </p:spTgt>
                                        </p:tgtEl>
                                        <p:attrNameLst>
                                          <p:attrName>ppt_y</p:attrName>
                                        </p:attrNameLst>
                                      </p:cBhvr>
                                      <p:tavLst>
                                        <p:tav tm="0">
                                          <p:val>
                                            <p:strVal val="#ppt_y"/>
                                          </p:val>
                                        </p:tav>
                                        <p:tav tm="100000">
                                          <p:val>
                                            <p:strVal val="#ppt_y"/>
                                          </p:val>
                                        </p:tav>
                                      </p:tavLst>
                                    </p:anim>
                                    <p:anim calcmode="lin" valueType="num">
                                      <p:cBhvr>
                                        <p:cTn id="39" dur="500" fill="hold"/>
                                        <p:tgtEl>
                                          <p:spTgt spid="7885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7885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ntr" presetSubtype="8" fill="hold" grpId="0" nodeType="clickEffect">
                                  <p:stCondLst>
                                    <p:cond delay="0"/>
                                  </p:stCondLst>
                                  <p:childTnLst>
                                    <p:set>
                                      <p:cBhvr>
                                        <p:cTn id="44" dur="1" fill="hold">
                                          <p:stCondLst>
                                            <p:cond delay="0"/>
                                          </p:stCondLst>
                                        </p:cTn>
                                        <p:tgtEl>
                                          <p:spTgt spid="78851">
                                            <p:txEl>
                                              <p:pRg st="4" end="4"/>
                                            </p:txEl>
                                          </p:spTgt>
                                        </p:tgtEl>
                                        <p:attrNameLst>
                                          <p:attrName>style.visibility</p:attrName>
                                        </p:attrNameLst>
                                      </p:cBhvr>
                                      <p:to>
                                        <p:strVal val="visible"/>
                                      </p:to>
                                    </p:set>
                                    <p:anim calcmode="lin" valueType="num">
                                      <p:cBhvr>
                                        <p:cTn id="45" dur="500" fill="hold"/>
                                        <p:tgtEl>
                                          <p:spTgt spid="78851">
                                            <p:txEl>
                                              <p:pRg st="4" end="4"/>
                                            </p:txEl>
                                          </p:spTgt>
                                        </p:tgtEl>
                                        <p:attrNameLst>
                                          <p:attrName>ppt_x</p:attrName>
                                        </p:attrNameLst>
                                      </p:cBhvr>
                                      <p:tavLst>
                                        <p:tav tm="0">
                                          <p:val>
                                            <p:strVal val="#ppt_x-#ppt_w/2"/>
                                          </p:val>
                                        </p:tav>
                                        <p:tav tm="100000">
                                          <p:val>
                                            <p:strVal val="#ppt_x"/>
                                          </p:val>
                                        </p:tav>
                                      </p:tavLst>
                                    </p:anim>
                                    <p:anim calcmode="lin" valueType="num">
                                      <p:cBhvr>
                                        <p:cTn id="46" dur="500" fill="hold"/>
                                        <p:tgtEl>
                                          <p:spTgt spid="78851">
                                            <p:txEl>
                                              <p:pRg st="4" end="4"/>
                                            </p:txEl>
                                          </p:spTgt>
                                        </p:tgtEl>
                                        <p:attrNameLst>
                                          <p:attrName>ppt_y</p:attrName>
                                        </p:attrNameLst>
                                      </p:cBhvr>
                                      <p:tavLst>
                                        <p:tav tm="0">
                                          <p:val>
                                            <p:strVal val="#ppt_y"/>
                                          </p:val>
                                        </p:tav>
                                        <p:tav tm="100000">
                                          <p:val>
                                            <p:strVal val="#ppt_y"/>
                                          </p:val>
                                        </p:tav>
                                      </p:tavLst>
                                    </p:anim>
                                    <p:anim calcmode="lin" valueType="num">
                                      <p:cBhvr>
                                        <p:cTn id="47" dur="500" fill="hold"/>
                                        <p:tgtEl>
                                          <p:spTgt spid="78851">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7885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ntr" presetSubtype="8" fill="hold" grpId="0" nodeType="clickEffect">
                                  <p:stCondLst>
                                    <p:cond delay="0"/>
                                  </p:stCondLst>
                                  <p:childTnLst>
                                    <p:set>
                                      <p:cBhvr>
                                        <p:cTn id="52" dur="1" fill="hold">
                                          <p:stCondLst>
                                            <p:cond delay="0"/>
                                          </p:stCondLst>
                                        </p:cTn>
                                        <p:tgtEl>
                                          <p:spTgt spid="78851">
                                            <p:txEl>
                                              <p:pRg st="5" end="5"/>
                                            </p:txEl>
                                          </p:spTgt>
                                        </p:tgtEl>
                                        <p:attrNameLst>
                                          <p:attrName>style.visibility</p:attrName>
                                        </p:attrNameLst>
                                      </p:cBhvr>
                                      <p:to>
                                        <p:strVal val="visible"/>
                                      </p:to>
                                    </p:set>
                                    <p:anim calcmode="lin" valueType="num">
                                      <p:cBhvr>
                                        <p:cTn id="53" dur="500" fill="hold"/>
                                        <p:tgtEl>
                                          <p:spTgt spid="78851">
                                            <p:txEl>
                                              <p:pRg st="5" end="5"/>
                                            </p:txEl>
                                          </p:spTgt>
                                        </p:tgtEl>
                                        <p:attrNameLst>
                                          <p:attrName>ppt_x</p:attrName>
                                        </p:attrNameLst>
                                      </p:cBhvr>
                                      <p:tavLst>
                                        <p:tav tm="0">
                                          <p:val>
                                            <p:strVal val="#ppt_x-#ppt_w/2"/>
                                          </p:val>
                                        </p:tav>
                                        <p:tav tm="100000">
                                          <p:val>
                                            <p:strVal val="#ppt_x"/>
                                          </p:val>
                                        </p:tav>
                                      </p:tavLst>
                                    </p:anim>
                                    <p:anim calcmode="lin" valueType="num">
                                      <p:cBhvr>
                                        <p:cTn id="54" dur="500" fill="hold"/>
                                        <p:tgtEl>
                                          <p:spTgt spid="78851">
                                            <p:txEl>
                                              <p:pRg st="5" end="5"/>
                                            </p:txEl>
                                          </p:spTgt>
                                        </p:tgtEl>
                                        <p:attrNameLst>
                                          <p:attrName>ppt_y</p:attrName>
                                        </p:attrNameLst>
                                      </p:cBhvr>
                                      <p:tavLst>
                                        <p:tav tm="0">
                                          <p:val>
                                            <p:strVal val="#ppt_y"/>
                                          </p:val>
                                        </p:tav>
                                        <p:tav tm="100000">
                                          <p:val>
                                            <p:strVal val="#ppt_y"/>
                                          </p:val>
                                        </p:tav>
                                      </p:tavLst>
                                    </p:anim>
                                    <p:anim calcmode="lin" valueType="num">
                                      <p:cBhvr>
                                        <p:cTn id="55" dur="500" fill="hold"/>
                                        <p:tgtEl>
                                          <p:spTgt spid="78851">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78851">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uiExpand="1" build="p"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ChangeArrowheads="1"/>
          </p:cNvSpPr>
          <p:nvPr/>
        </p:nvSpPr>
        <p:spPr bwMode="auto">
          <a:xfrm>
            <a:off x="825500" y="1676400"/>
            <a:ext cx="8001000" cy="43434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La suite de raies peut donc se mettre sous la forme d'un polynôme du 2</a:t>
            </a:r>
            <a:r>
              <a:rPr kumimoji="0" lang="fr-CA" baseline="30000" dirty="0">
                <a:latin typeface="Times" pitchFamily="18" charset="0"/>
              </a:rPr>
              <a:t>e</a:t>
            </a:r>
            <a:r>
              <a:rPr kumimoji="0" lang="fr-CA" dirty="0">
                <a:latin typeface="Times" pitchFamily="18" charset="0"/>
              </a:rPr>
              <a:t> degré :</a:t>
            </a:r>
          </a:p>
          <a:p>
            <a:pPr marL="342900" indent="-342900" algn="l">
              <a:lnSpc>
                <a:spcPct val="120000"/>
              </a:lnSpc>
              <a:spcBef>
                <a:spcPct val="20000"/>
              </a:spcBef>
              <a:buClr>
                <a:schemeClr val="hlink"/>
              </a:buClr>
              <a:buSzPct val="50000"/>
              <a:buFont typeface="Monotype Sorts" pitchFamily="2" charset="2"/>
              <a:buChar char="n"/>
            </a:pPr>
            <a:r>
              <a:rPr kumimoji="0" lang="fr-CA" dirty="0">
                <a:latin typeface="Times" pitchFamily="18" charset="0"/>
              </a:rPr>
              <a:t> </a:t>
            </a:r>
            <a:r>
              <a:rPr kumimoji="0" lang="fr-CA" i="1" dirty="0">
                <a:latin typeface="Times" pitchFamily="18" charset="0"/>
              </a:rPr>
              <a:t>E</a:t>
            </a:r>
            <a:r>
              <a:rPr kumimoji="0" lang="fr-CA" dirty="0">
                <a:latin typeface="Times" pitchFamily="18" charset="0"/>
              </a:rPr>
              <a:t>   =   </a:t>
            </a:r>
            <a:r>
              <a:rPr kumimoji="0" lang="fr-CA" i="1" dirty="0">
                <a:latin typeface="Times" pitchFamily="18" charset="0"/>
              </a:rPr>
              <a:t>b</a:t>
            </a:r>
            <a:r>
              <a:rPr kumimoji="0" lang="fr-CA" dirty="0">
                <a:latin typeface="Times" pitchFamily="18" charset="0"/>
              </a:rPr>
              <a:t> + </a:t>
            </a:r>
            <a:r>
              <a:rPr kumimoji="0" lang="fr-CA" i="1" dirty="0">
                <a:latin typeface="Times" pitchFamily="18" charset="0"/>
              </a:rPr>
              <a:t>a m</a:t>
            </a:r>
            <a:r>
              <a:rPr kumimoji="0" lang="fr-CA" dirty="0">
                <a:latin typeface="Times" pitchFamily="18" charset="0"/>
              </a:rPr>
              <a:t> + </a:t>
            </a:r>
            <a:r>
              <a:rPr kumimoji="0" lang="fr-CA" i="1" dirty="0">
                <a:latin typeface="Times" pitchFamily="18" charset="0"/>
              </a:rPr>
              <a:t>c m</a:t>
            </a:r>
            <a:r>
              <a:rPr kumimoji="0" lang="fr-CA" b="1" baseline="30000" dirty="0">
                <a:latin typeface="Times" pitchFamily="18" charset="0"/>
              </a:rPr>
              <a:t>2</a:t>
            </a:r>
            <a:r>
              <a:rPr kumimoji="0" lang="fr-CA" baseline="30000" dirty="0">
                <a:latin typeface="Times" pitchFamily="18" charset="0"/>
              </a:rPr>
              <a:t>     </a:t>
            </a:r>
            <a:r>
              <a:rPr kumimoji="0" lang="fr-FR" altLang="fr-FR" dirty="0">
                <a:latin typeface="Times" pitchFamily="18" charset="0"/>
              </a:rPr>
              <a:t>où     </a:t>
            </a:r>
            <a:r>
              <a:rPr kumimoji="0" lang="fr-CA" altLang="fr-FR" i="1" dirty="0">
                <a:latin typeface="Times" pitchFamily="18" charset="0"/>
              </a:rPr>
              <a:t>b</a:t>
            </a:r>
            <a:r>
              <a:rPr kumimoji="0" lang="fr-FR" altLang="fr-FR" dirty="0">
                <a:latin typeface="Times" pitchFamily="18" charset="0"/>
              </a:rPr>
              <a:t>  =</a:t>
            </a:r>
            <a:r>
              <a:rPr kumimoji="0" lang="fr-FR" altLang="fr-FR" baseline="30000" dirty="0">
                <a:latin typeface="Times" pitchFamily="18" charset="0"/>
              </a:rPr>
              <a:t> </a:t>
            </a:r>
            <a:r>
              <a:rPr kumimoji="0" lang="fr-CA" i="1" dirty="0">
                <a:latin typeface="Times" pitchFamily="18" charset="0"/>
              </a:rPr>
              <a:t>E</a:t>
            </a:r>
            <a:r>
              <a:rPr kumimoji="0" lang="fr-CA" b="1" baseline="-25000" dirty="0">
                <a:latin typeface="Times" pitchFamily="18" charset="0"/>
              </a:rPr>
              <a:t>vibr</a:t>
            </a:r>
            <a:r>
              <a:rPr kumimoji="0" lang="fr-FR" altLang="fr-FR" baseline="30000" dirty="0">
                <a:latin typeface="Times" pitchFamily="18" charset="0"/>
              </a:rPr>
              <a:t>   </a:t>
            </a:r>
            <a:r>
              <a:rPr kumimoji="0" lang="fr-CA" dirty="0">
                <a:latin typeface="Times" pitchFamily="18" charset="0"/>
              </a:rPr>
              <a:t>+ </a:t>
            </a:r>
            <a:r>
              <a:rPr kumimoji="0" lang="fr-CA" i="1" dirty="0">
                <a:latin typeface="Times" pitchFamily="18" charset="0"/>
              </a:rPr>
              <a:t>E</a:t>
            </a:r>
            <a:r>
              <a:rPr kumimoji="0" lang="fr-CA" b="1" baseline="-25000" dirty="0">
                <a:latin typeface="Times" pitchFamily="18" charset="0"/>
              </a:rPr>
              <a:t>élec</a:t>
            </a:r>
            <a:r>
              <a:rPr kumimoji="0" lang="fr-CA" baseline="30000" dirty="0">
                <a:latin typeface="Times" pitchFamily="18" charset="0"/>
              </a:rPr>
              <a:t>		  </a:t>
            </a:r>
            <a:r>
              <a:rPr kumimoji="0" lang="fr-FR" altLang="fr-FR" dirty="0">
                <a:latin typeface="Times" pitchFamily="18" charset="0"/>
              </a:rPr>
              <a:t>  </a:t>
            </a:r>
            <a:r>
              <a:rPr kumimoji="0" lang="fr-CA" altLang="fr-FR" i="1" dirty="0">
                <a:latin typeface="Times" pitchFamily="18" charset="0"/>
              </a:rPr>
              <a:t>a</a:t>
            </a:r>
            <a:r>
              <a:rPr kumimoji="0" lang="fr-FR" altLang="fr-FR" dirty="0">
                <a:latin typeface="Times" pitchFamily="18" charset="0"/>
              </a:rPr>
              <a:t>  =  </a:t>
            </a:r>
            <a:r>
              <a:rPr kumimoji="0" lang="fr-FR" altLang="fr-FR" i="1" dirty="0">
                <a:latin typeface="Times" pitchFamily="18" charset="0"/>
              </a:rPr>
              <a:t>B</a:t>
            </a:r>
            <a:r>
              <a:rPr kumimoji="0" lang="fr-FR" altLang="fr-FR" dirty="0">
                <a:latin typeface="Times" pitchFamily="18" charset="0"/>
              </a:rPr>
              <a:t>  +  </a:t>
            </a:r>
            <a:r>
              <a:rPr kumimoji="0" lang="fr-FR" altLang="fr-FR" i="1" dirty="0">
                <a:latin typeface="Times" pitchFamily="18" charset="0"/>
              </a:rPr>
              <a:t>B</a:t>
            </a:r>
            <a:r>
              <a:rPr kumimoji="0" lang="fr-CA" dirty="0">
                <a:latin typeface="Times" pitchFamily="18" charset="0"/>
              </a:rPr>
              <a:t>'</a:t>
            </a:r>
            <a:r>
              <a:rPr kumimoji="0" lang="fr-FR" altLang="fr-FR" dirty="0">
                <a:latin typeface="Times" pitchFamily="18" charset="0"/>
              </a:rPr>
              <a:t>  </a:t>
            </a:r>
            <a:r>
              <a:rPr kumimoji="0" lang="fr-CA" altLang="fr-FR" dirty="0">
                <a:latin typeface="Times" pitchFamily="18" charset="0"/>
              </a:rPr>
              <a:t>   </a:t>
            </a:r>
            <a:r>
              <a:rPr kumimoji="0" lang="fr-FR" altLang="fr-FR" dirty="0">
                <a:latin typeface="Times" pitchFamily="18" charset="0"/>
              </a:rPr>
              <a:t>et </a:t>
            </a:r>
            <a:r>
              <a:rPr kumimoji="0" lang="fr-CA" altLang="fr-FR" dirty="0">
                <a:latin typeface="Times" pitchFamily="18" charset="0"/>
              </a:rPr>
              <a:t>   </a:t>
            </a:r>
            <a:r>
              <a:rPr kumimoji="0" lang="fr-FR" altLang="fr-FR" i="1" dirty="0">
                <a:latin typeface="Times" pitchFamily="18" charset="0"/>
              </a:rPr>
              <a:t>c</a:t>
            </a:r>
            <a:r>
              <a:rPr kumimoji="0" lang="fr-FR" altLang="fr-FR" dirty="0">
                <a:latin typeface="Times" pitchFamily="18" charset="0"/>
              </a:rPr>
              <a:t>  =  </a:t>
            </a:r>
            <a:r>
              <a:rPr kumimoji="0" lang="fr-FR" altLang="fr-FR" i="1" dirty="0">
                <a:latin typeface="Times" pitchFamily="18" charset="0"/>
              </a:rPr>
              <a:t>B</a:t>
            </a:r>
            <a:r>
              <a:rPr kumimoji="0" lang="fr-FR" altLang="fr-FR" dirty="0">
                <a:latin typeface="Times" pitchFamily="18" charset="0"/>
              </a:rPr>
              <a:t>  </a:t>
            </a:r>
            <a:r>
              <a:rPr kumimoji="0" lang="fr-FR" altLang="fr-FR" dirty="0">
                <a:latin typeface="Symbol" pitchFamily="18" charset="2"/>
              </a:rPr>
              <a:t>-</a:t>
            </a:r>
            <a:r>
              <a:rPr kumimoji="0" lang="fr-FR" altLang="fr-FR" dirty="0">
                <a:latin typeface="Times" pitchFamily="18" charset="0"/>
              </a:rPr>
              <a:t>  </a:t>
            </a:r>
            <a:r>
              <a:rPr kumimoji="0" lang="fr-FR" altLang="fr-FR" i="1" dirty="0">
                <a:latin typeface="Times" pitchFamily="18" charset="0"/>
              </a:rPr>
              <a:t>B</a:t>
            </a:r>
            <a:r>
              <a:rPr kumimoji="0" lang="fr-CA" dirty="0">
                <a:latin typeface="Times" pitchFamily="18" charset="0"/>
              </a:rPr>
              <a:t>'</a:t>
            </a:r>
            <a:endParaRPr kumimoji="0" lang="fr-FR" altLang="fr-FR" dirty="0">
              <a:latin typeface="Times" pitchFamily="18" charset="0"/>
            </a:endParaRPr>
          </a:p>
          <a:p>
            <a:pPr marL="342900" indent="-342900" algn="l">
              <a:lnSpc>
                <a:spcPct val="120000"/>
              </a:lnSpc>
              <a:spcBef>
                <a:spcPct val="20000"/>
              </a:spcBef>
              <a:buClr>
                <a:schemeClr val="hlink"/>
              </a:buClr>
              <a:buSzPct val="50000"/>
              <a:buFont typeface="Monotype Sorts" pitchFamily="2" charset="2"/>
              <a:buChar char="n"/>
            </a:pPr>
            <a:r>
              <a:rPr kumimoji="0" lang="fr-CA" dirty="0">
                <a:latin typeface="Times" pitchFamily="18" charset="0"/>
              </a:rPr>
              <a:t>Le problème se complique du seul fait que les valeurs de </a:t>
            </a:r>
            <a:r>
              <a:rPr kumimoji="0" lang="fr-CA" i="1" dirty="0">
                <a:latin typeface="Times" pitchFamily="18" charset="0"/>
              </a:rPr>
              <a:t>B</a:t>
            </a:r>
            <a:r>
              <a:rPr kumimoji="0" lang="fr-CA" dirty="0">
                <a:latin typeface="Times" pitchFamily="18" charset="0"/>
              </a:rPr>
              <a:t> et de </a:t>
            </a:r>
            <a:r>
              <a:rPr kumimoji="0" lang="fr-CA" i="1" dirty="0">
                <a:latin typeface="Times" pitchFamily="18" charset="0"/>
              </a:rPr>
              <a:t>B</a:t>
            </a:r>
            <a:r>
              <a:rPr kumimoji="0" lang="fr-CA" dirty="0">
                <a:latin typeface="Times" pitchFamily="18" charset="0"/>
              </a:rPr>
              <a:t>'</a:t>
            </a:r>
            <a:r>
              <a:rPr kumimoji="0" lang="fr-CA" i="1" dirty="0">
                <a:latin typeface="Times" pitchFamily="18" charset="0"/>
              </a:rPr>
              <a:t> </a:t>
            </a:r>
            <a:r>
              <a:rPr kumimoji="0" lang="fr-CA" dirty="0">
                <a:latin typeface="Times" pitchFamily="18" charset="0"/>
              </a:rPr>
              <a:t>sont en général très différentes.</a:t>
            </a:r>
          </a:p>
          <a:p>
            <a:pPr marL="342900" indent="-342900" algn="l">
              <a:lnSpc>
                <a:spcPct val="120000"/>
              </a:lnSpc>
              <a:spcBef>
                <a:spcPct val="20000"/>
              </a:spcBef>
              <a:buClr>
                <a:schemeClr val="hlink"/>
              </a:buClr>
              <a:buSzPct val="50000"/>
              <a:buFont typeface="Monotype Sorts" pitchFamily="2" charset="2"/>
              <a:buChar char="n"/>
            </a:pPr>
            <a:r>
              <a:rPr kumimoji="0" lang="fr-CA" dirty="0">
                <a:latin typeface="Times" pitchFamily="18" charset="0"/>
              </a:rPr>
              <a:t>Afin d'indexer les raies convenablement, on peut utiliser la méthode de la deuxième différence.</a:t>
            </a:r>
            <a:endParaRPr kumimoji="0" lang="fr-FR" altLang="fr-FR" dirty="0">
              <a:latin typeface="Times" pitchFamily="18" charset="0"/>
            </a:endParaRPr>
          </a:p>
        </p:txBody>
      </p:sp>
      <p:sp>
        <p:nvSpPr>
          <p:cNvPr id="5" name="Rectangle 2"/>
          <p:cNvSpPr>
            <a:spLocks noChangeArrowheads="1"/>
          </p:cNvSpPr>
          <p:nvPr/>
        </p:nvSpPr>
        <p:spPr bwMode="auto">
          <a:xfrm>
            <a:off x="1295400" y="228600"/>
            <a:ext cx="6477000" cy="1219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a:solidFill>
                  <a:srgbClr val="FFFF00"/>
                </a:solidFill>
                <a:latin typeface="Times" pitchFamily="18" charset="0"/>
              </a:rPr>
              <a:t>Spectre électronique : </a:t>
            </a:r>
            <a:br>
              <a:rPr kumimoji="0" lang="fr-CA" sz="4000">
                <a:solidFill>
                  <a:srgbClr val="FFFF00"/>
                </a:solidFill>
                <a:latin typeface="Times" pitchFamily="18" charset="0"/>
              </a:rPr>
            </a:br>
            <a:r>
              <a:rPr kumimoji="0" lang="fr-CA" sz="4000">
                <a:solidFill>
                  <a:srgbClr val="FFFF00"/>
                </a:solidFill>
                <a:latin typeface="Times" pitchFamily="18" charset="0"/>
              </a:rPr>
              <a:t>analyse rotationnelle</a:t>
            </a:r>
            <a:endParaRPr lang="fr-FR" altLang="en-US" sz="4800" b="1">
              <a:solidFill>
                <a:srgbClr val="FFFF00"/>
              </a:solidFill>
              <a:latin typeface="Helvetic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withEffect">
                                  <p:stCondLst>
                                    <p:cond delay="0"/>
                                  </p:stCondLst>
                                  <p:childTnLst>
                                    <p:set>
                                      <p:cBhvr>
                                        <p:cTn id="6" dur="1" fill="hold">
                                          <p:stCondLst>
                                            <p:cond delay="0"/>
                                          </p:stCondLst>
                                        </p:cTn>
                                        <p:tgtEl>
                                          <p:spTgt spid="73731">
                                            <p:bg/>
                                          </p:spTgt>
                                        </p:tgtEl>
                                        <p:attrNameLst>
                                          <p:attrName>style.visibility</p:attrName>
                                        </p:attrNameLst>
                                      </p:cBhvr>
                                      <p:to>
                                        <p:strVal val="visible"/>
                                      </p:to>
                                    </p:set>
                                    <p:anim calcmode="lin" valueType="num">
                                      <p:cBhvr additive="base">
                                        <p:cTn id="7" dur="500" fill="hold"/>
                                        <p:tgtEl>
                                          <p:spTgt spid="73731">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73731">
                                            <p:bg/>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73731">
                                            <p:txEl>
                                              <p:pRg st="0" end="0"/>
                                            </p:txEl>
                                          </p:spTgt>
                                        </p:tgtEl>
                                        <p:attrNameLst>
                                          <p:attrName>style.visibility</p:attrName>
                                        </p:attrNameLst>
                                      </p:cBhvr>
                                      <p:to>
                                        <p:strVal val="visible"/>
                                      </p:to>
                                    </p:set>
                                    <p:anim calcmode="lin" valueType="num">
                                      <p:cBhvr additive="base">
                                        <p:cTn id="11" dur="500" fill="hold"/>
                                        <p:tgtEl>
                                          <p:spTgt spid="73731">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731">
                                            <p:txEl>
                                              <p:pRg st="0" end="0"/>
                                            </p:tx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73731">
                                            <p:txEl>
                                              <p:pRg st="1" end="1"/>
                                            </p:txEl>
                                          </p:spTgt>
                                        </p:tgtEl>
                                        <p:attrNameLst>
                                          <p:attrName>style.visibility</p:attrName>
                                        </p:attrNameLst>
                                      </p:cBhvr>
                                      <p:to>
                                        <p:strVal val="visible"/>
                                      </p:to>
                                    </p:set>
                                    <p:anim calcmode="lin" valueType="num">
                                      <p:cBhvr additive="base">
                                        <p:cTn id="15" dur="500" fill="hold"/>
                                        <p:tgtEl>
                                          <p:spTgt spid="73731">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3731">
                                            <p:txEl>
                                              <p:pRg st="1" end="1"/>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73731">
                                            <p:txEl>
                                              <p:pRg st="2" end="2"/>
                                            </p:txEl>
                                          </p:spTgt>
                                        </p:tgtEl>
                                        <p:attrNameLst>
                                          <p:attrName>style.visibility</p:attrName>
                                        </p:attrNameLst>
                                      </p:cBhvr>
                                      <p:to>
                                        <p:strVal val="visible"/>
                                      </p:to>
                                    </p:set>
                                    <p:anim calcmode="lin" valueType="num">
                                      <p:cBhvr additive="base">
                                        <p:cTn id="19" dur="500" fill="hold"/>
                                        <p:tgtEl>
                                          <p:spTgt spid="737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3731">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73731">
                                            <p:txEl>
                                              <p:pRg st="3" end="3"/>
                                            </p:txEl>
                                          </p:spTgt>
                                        </p:tgtEl>
                                        <p:attrNameLst>
                                          <p:attrName>style.visibility</p:attrName>
                                        </p:attrNameLst>
                                      </p:cBhvr>
                                      <p:to>
                                        <p:strVal val="visible"/>
                                      </p:to>
                                    </p:set>
                                    <p:anim calcmode="lin" valueType="num">
                                      <p:cBhvr additive="base">
                                        <p:cTn id="23" dur="500" fill="hold"/>
                                        <p:tgtEl>
                                          <p:spTgt spid="73731">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3731">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uiExpand="1" build="p"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ChangeArrowheads="1"/>
          </p:cNvSpPr>
          <p:nvPr/>
        </p:nvSpPr>
        <p:spPr bwMode="auto">
          <a:xfrm>
            <a:off x="533400" y="1676400"/>
            <a:ext cx="8153400" cy="33528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Pour l'état électronique fondamental et pour l'état électronique excité, on a :</a:t>
            </a:r>
          </a:p>
          <a:p>
            <a:pPr marL="742950" lvl="1" indent="-285750" algn="l">
              <a:spcBef>
                <a:spcPct val="20000"/>
              </a:spcBef>
              <a:buClr>
                <a:schemeClr val="tx2"/>
              </a:buClr>
              <a:buSzPct val="75000"/>
              <a:buFont typeface="Monotype Sorts" pitchFamily="2" charset="2"/>
              <a:buChar char="u"/>
            </a:pPr>
            <a:r>
              <a:rPr kumimoji="0" lang="fr-CA" sz="2600" i="1" dirty="0">
                <a:latin typeface="Times" pitchFamily="18" charset="0"/>
              </a:rPr>
              <a:t>G</a:t>
            </a:r>
            <a:r>
              <a:rPr kumimoji="0" lang="fr-CA" sz="2600" dirty="0">
                <a:latin typeface="Times" pitchFamily="18" charset="0"/>
              </a:rPr>
              <a:t>(</a:t>
            </a:r>
            <a:r>
              <a:rPr kumimoji="0" lang="fr-CA" sz="2600" dirty="0">
                <a:latin typeface="Symbol" pitchFamily="18" charset="2"/>
              </a:rPr>
              <a:t>u</a:t>
            </a:r>
            <a:r>
              <a:rPr kumimoji="0" lang="fr-CA" sz="2600" dirty="0">
                <a:latin typeface="Times" pitchFamily="18" charset="0"/>
              </a:rPr>
              <a:t>)   =   </a:t>
            </a:r>
            <a:r>
              <a:rPr kumimoji="0" lang="fr-CA" sz="2600" dirty="0">
                <a:latin typeface="Symbol" pitchFamily="18" charset="2"/>
              </a:rPr>
              <a:t>w</a:t>
            </a:r>
            <a:r>
              <a:rPr kumimoji="0" lang="fr-CA" sz="2600" b="1" i="1" baseline="-25000" dirty="0">
                <a:latin typeface="Times" pitchFamily="18" charset="0"/>
              </a:rPr>
              <a:t>e</a:t>
            </a:r>
            <a:r>
              <a:rPr kumimoji="0" lang="fr-CA" sz="2600" dirty="0">
                <a:latin typeface="Times" pitchFamily="18" charset="0"/>
              </a:rPr>
              <a:t> (</a:t>
            </a:r>
            <a:r>
              <a:rPr kumimoji="0" lang="fr-CA" sz="2600" dirty="0">
                <a:latin typeface="Symbol" pitchFamily="18" charset="2"/>
              </a:rPr>
              <a:t>u</a:t>
            </a:r>
            <a:r>
              <a:rPr kumimoji="0" lang="fr-CA" sz="2600" dirty="0">
                <a:latin typeface="Times" pitchFamily="18" charset="0"/>
              </a:rPr>
              <a:t> + 1/2) </a:t>
            </a:r>
            <a:r>
              <a:rPr kumimoji="0" lang="fr-CA" sz="2600" dirty="0">
                <a:latin typeface="Symbol" pitchFamily="18" charset="2"/>
              </a:rPr>
              <a:t>-</a:t>
            </a:r>
            <a:r>
              <a:rPr kumimoji="0" lang="fr-CA" sz="2600" dirty="0">
                <a:latin typeface="Times" pitchFamily="18" charset="0"/>
              </a:rPr>
              <a:t> </a:t>
            </a:r>
            <a:r>
              <a:rPr kumimoji="0" lang="fr-CA" sz="2600" dirty="0">
                <a:latin typeface="Symbol" pitchFamily="18" charset="2"/>
              </a:rPr>
              <a:t>w</a:t>
            </a:r>
            <a:r>
              <a:rPr kumimoji="0" lang="fr-CA" sz="2600" b="1" i="1" baseline="-25000" dirty="0">
                <a:latin typeface="Times" pitchFamily="18" charset="0"/>
              </a:rPr>
              <a:t>e</a:t>
            </a:r>
            <a:r>
              <a:rPr kumimoji="0" lang="fr-CA" sz="2600" i="1" dirty="0">
                <a:latin typeface="Times" pitchFamily="18" charset="0"/>
              </a:rPr>
              <a:t> x</a:t>
            </a:r>
            <a:r>
              <a:rPr kumimoji="0" lang="fr-CA" sz="2600" b="1" i="1" baseline="-25000" dirty="0">
                <a:latin typeface="Times" pitchFamily="18" charset="0"/>
              </a:rPr>
              <a:t>e</a:t>
            </a:r>
            <a:r>
              <a:rPr kumimoji="0" lang="fr-CA" sz="2600" dirty="0">
                <a:latin typeface="Times" pitchFamily="18" charset="0"/>
              </a:rPr>
              <a:t> (</a:t>
            </a:r>
            <a:r>
              <a:rPr kumimoji="0" lang="fr-CA" sz="2600" dirty="0">
                <a:latin typeface="Symbol" pitchFamily="18" charset="2"/>
              </a:rPr>
              <a:t>u</a:t>
            </a:r>
            <a:r>
              <a:rPr kumimoji="0" lang="fr-CA" sz="2600" dirty="0">
                <a:latin typeface="Times" pitchFamily="18" charset="0"/>
              </a:rPr>
              <a:t> + 1/2)</a:t>
            </a:r>
            <a:r>
              <a:rPr kumimoji="0" lang="fr-CA" sz="2600" b="1" baseline="30000" dirty="0">
                <a:latin typeface="Times" pitchFamily="18" charset="0"/>
              </a:rPr>
              <a:t>2</a:t>
            </a:r>
            <a:endParaRPr kumimoji="0" lang="fr-CA" sz="2600" baseline="30000" dirty="0">
              <a:latin typeface="Times" pitchFamily="18" charset="0"/>
            </a:endParaRPr>
          </a:p>
          <a:p>
            <a:pPr marL="742950" lvl="1" indent="-285750" algn="l">
              <a:spcBef>
                <a:spcPct val="20000"/>
              </a:spcBef>
              <a:buClr>
                <a:schemeClr val="tx2"/>
              </a:buClr>
              <a:buSzPct val="75000"/>
              <a:buFont typeface="Monotype Sorts" pitchFamily="2" charset="2"/>
              <a:buChar char="u"/>
            </a:pPr>
            <a:r>
              <a:rPr kumimoji="0" lang="fr-CA" sz="2600" i="1" dirty="0">
                <a:latin typeface="Times" pitchFamily="18" charset="0"/>
              </a:rPr>
              <a:t>G</a:t>
            </a:r>
            <a:r>
              <a:rPr kumimoji="0" lang="fr-CA" sz="2600" dirty="0">
                <a:latin typeface="Times" pitchFamily="18" charset="0"/>
              </a:rPr>
              <a:t>'(</a:t>
            </a:r>
            <a:r>
              <a:rPr kumimoji="0" lang="fr-CA" sz="2600" dirty="0">
                <a:latin typeface="Symbol" pitchFamily="18" charset="2"/>
              </a:rPr>
              <a:t>u</a:t>
            </a:r>
            <a:r>
              <a:rPr kumimoji="0" lang="fr-CA" sz="2600" dirty="0">
                <a:latin typeface="Times" pitchFamily="18" charset="0"/>
              </a:rPr>
              <a:t>')   =   </a:t>
            </a:r>
            <a:r>
              <a:rPr kumimoji="0" lang="fr-CA" sz="2600" i="1" dirty="0">
                <a:latin typeface="Times" pitchFamily="18" charset="0"/>
              </a:rPr>
              <a:t>E</a:t>
            </a:r>
            <a:r>
              <a:rPr kumimoji="0" lang="fr-CA" sz="2600" b="1" baseline="-25000" dirty="0">
                <a:latin typeface="Times" pitchFamily="18" charset="0"/>
              </a:rPr>
              <a:t>élec</a:t>
            </a:r>
            <a:r>
              <a:rPr kumimoji="0" lang="fr-CA" sz="2600" dirty="0">
                <a:latin typeface="Times" pitchFamily="18" charset="0"/>
              </a:rPr>
              <a:t> + </a:t>
            </a:r>
            <a:r>
              <a:rPr kumimoji="0" lang="fr-CA" sz="2600" dirty="0">
                <a:latin typeface="Symbol" pitchFamily="18" charset="2"/>
              </a:rPr>
              <a:t>w</a:t>
            </a:r>
            <a:r>
              <a:rPr kumimoji="0" lang="fr-CA" sz="2600" b="1" i="1" baseline="-25000" dirty="0">
                <a:latin typeface="Times" pitchFamily="18" charset="0"/>
              </a:rPr>
              <a:t>e</a:t>
            </a:r>
            <a:r>
              <a:rPr kumimoji="0" lang="fr-CA" sz="2600" dirty="0">
                <a:latin typeface="Times" pitchFamily="18" charset="0"/>
              </a:rPr>
              <a:t>'</a:t>
            </a:r>
            <a:r>
              <a:rPr kumimoji="0" lang="fr-CA" sz="2600" b="1" i="1" baseline="-25000" dirty="0">
                <a:latin typeface="Times" pitchFamily="18" charset="0"/>
              </a:rPr>
              <a:t> </a:t>
            </a:r>
            <a:r>
              <a:rPr kumimoji="0" lang="fr-CA" sz="2600" dirty="0">
                <a:latin typeface="Times" pitchFamily="18" charset="0"/>
              </a:rPr>
              <a:t>(</a:t>
            </a:r>
            <a:r>
              <a:rPr kumimoji="0" lang="fr-CA" sz="2600" dirty="0">
                <a:latin typeface="Symbol" pitchFamily="18" charset="2"/>
              </a:rPr>
              <a:t>u</a:t>
            </a:r>
            <a:r>
              <a:rPr kumimoji="0" lang="fr-CA" sz="2600" dirty="0">
                <a:latin typeface="Times" pitchFamily="18" charset="0"/>
              </a:rPr>
              <a:t>' + 1/2)</a:t>
            </a:r>
            <a:r>
              <a:rPr kumimoji="0" lang="fr-CA" sz="2600" b="1" i="1" baseline="-25000" dirty="0">
                <a:latin typeface="Times" pitchFamily="18" charset="0"/>
              </a:rPr>
              <a:t> </a:t>
            </a:r>
            <a:r>
              <a:rPr kumimoji="0" lang="fr-CA" sz="2600" dirty="0">
                <a:latin typeface="Symbol" pitchFamily="18" charset="2"/>
              </a:rPr>
              <a:t>-</a:t>
            </a:r>
            <a:r>
              <a:rPr kumimoji="0" lang="fr-CA" sz="2600" dirty="0">
                <a:latin typeface="Times" pitchFamily="18" charset="0"/>
              </a:rPr>
              <a:t>  </a:t>
            </a:r>
            <a:r>
              <a:rPr kumimoji="0" lang="fr-CA" sz="2600" dirty="0">
                <a:latin typeface="Symbol" pitchFamily="18" charset="2"/>
              </a:rPr>
              <a:t>w</a:t>
            </a:r>
            <a:r>
              <a:rPr kumimoji="0" lang="fr-CA" sz="2600" b="1" i="1" baseline="-25000" dirty="0">
                <a:latin typeface="Times" pitchFamily="18" charset="0"/>
              </a:rPr>
              <a:t>e</a:t>
            </a:r>
            <a:r>
              <a:rPr kumimoji="0" lang="fr-CA" sz="2600" dirty="0">
                <a:latin typeface="Times" pitchFamily="18" charset="0"/>
              </a:rPr>
              <a:t>'</a:t>
            </a:r>
            <a:r>
              <a:rPr kumimoji="0" lang="fr-CA" sz="2600" i="1" dirty="0">
                <a:latin typeface="Times" pitchFamily="18" charset="0"/>
              </a:rPr>
              <a:t>x</a:t>
            </a:r>
            <a:r>
              <a:rPr kumimoji="0" lang="fr-CA" sz="2600" b="1" i="1" baseline="-25000" dirty="0">
                <a:latin typeface="Times" pitchFamily="18" charset="0"/>
              </a:rPr>
              <a:t>e</a:t>
            </a:r>
            <a:r>
              <a:rPr kumimoji="0" lang="fr-CA" sz="2600" dirty="0">
                <a:latin typeface="Times" pitchFamily="18" charset="0"/>
              </a:rPr>
              <a:t>'</a:t>
            </a:r>
            <a:r>
              <a:rPr kumimoji="0" lang="fr-CA" sz="2600" b="1" i="1" baseline="-25000" dirty="0">
                <a:latin typeface="Times" pitchFamily="18" charset="0"/>
              </a:rPr>
              <a:t> </a:t>
            </a:r>
            <a:r>
              <a:rPr kumimoji="0" lang="fr-CA" sz="2600" dirty="0">
                <a:latin typeface="Times" pitchFamily="18" charset="0"/>
              </a:rPr>
              <a:t>(</a:t>
            </a:r>
            <a:r>
              <a:rPr kumimoji="0" lang="fr-CA" sz="2600" dirty="0">
                <a:latin typeface="Symbol" pitchFamily="18" charset="2"/>
              </a:rPr>
              <a:t>u</a:t>
            </a:r>
            <a:r>
              <a:rPr kumimoji="0" lang="fr-CA" sz="2600" dirty="0">
                <a:latin typeface="Times" pitchFamily="18" charset="0"/>
              </a:rPr>
              <a:t>' + 1/2)</a:t>
            </a:r>
            <a:r>
              <a:rPr kumimoji="0" lang="fr-CA" sz="2600" b="1" i="1" baseline="-25000" dirty="0">
                <a:latin typeface="Times" pitchFamily="18" charset="0"/>
              </a:rPr>
              <a:t> </a:t>
            </a:r>
            <a:r>
              <a:rPr kumimoji="0" lang="fr-CA" sz="2600" b="1" baseline="30000" dirty="0">
                <a:latin typeface="Times" pitchFamily="18" charset="0"/>
              </a:rPr>
              <a:t>2</a:t>
            </a:r>
            <a:endParaRPr kumimoji="0" lang="fr-CA" sz="2600" dirty="0">
              <a:latin typeface="Times" pitchFamily="18" charset="0"/>
            </a:endParaRP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La différence d'énergie entre deux niveaux de vibration, </a:t>
            </a:r>
            <a:r>
              <a:rPr kumimoji="0" lang="fr-CA" dirty="0">
                <a:latin typeface="Symbol" pitchFamily="18" charset="2"/>
              </a:rPr>
              <a:t>u</a:t>
            </a:r>
            <a:r>
              <a:rPr kumimoji="0" lang="fr-CA" dirty="0">
                <a:latin typeface="Times" pitchFamily="18" charset="0"/>
              </a:rPr>
              <a:t> et </a:t>
            </a:r>
            <a:r>
              <a:rPr kumimoji="0" lang="fr-CA" dirty="0">
                <a:latin typeface="Symbol" pitchFamily="18" charset="2"/>
              </a:rPr>
              <a:t>u</a:t>
            </a:r>
            <a:r>
              <a:rPr kumimoji="0" lang="fr-CA" dirty="0">
                <a:latin typeface="Times" pitchFamily="18" charset="0"/>
              </a:rPr>
              <a:t>', appartenant à deux états électroniques différents peut se mettre sous la forme :</a:t>
            </a:r>
            <a:endParaRPr kumimoji="0" lang="fr-FR" altLang="fr-FR" dirty="0">
              <a:latin typeface="Times" pitchFamily="18" charset="0"/>
            </a:endParaRPr>
          </a:p>
        </p:txBody>
      </p:sp>
      <p:graphicFrame>
        <p:nvGraphicFramePr>
          <p:cNvPr id="74756" name="Object 4"/>
          <p:cNvGraphicFramePr>
            <a:graphicFrameLocks noChangeAspect="1"/>
          </p:cNvGraphicFramePr>
          <p:nvPr/>
        </p:nvGraphicFramePr>
        <p:xfrm>
          <a:off x="838200" y="5029200"/>
          <a:ext cx="7791450" cy="1162050"/>
        </p:xfrm>
        <a:graphic>
          <a:graphicData uri="http://schemas.openxmlformats.org/presentationml/2006/ole">
            <mc:AlternateContent xmlns:mc="http://schemas.openxmlformats.org/markup-compatibility/2006">
              <mc:Choice xmlns:v="urn:schemas-microsoft-com:vml" Requires="v">
                <p:oleObj spid="_x0000_s74772" name="Document" r:id="rId4" imgW="7956804" imgH="1194816" progId="Word.Document.8">
                  <p:embed/>
                </p:oleObj>
              </mc:Choice>
              <mc:Fallback>
                <p:oleObj name="Document" r:id="rId4" imgW="7956804" imgH="1194816" progId="Word.Document.8">
                  <p:embed/>
                  <p:pic>
                    <p:nvPicPr>
                      <p:cNvPr id="0"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5029200"/>
                        <a:ext cx="7791450"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4757" name="Object 5"/>
          <p:cNvGraphicFramePr>
            <a:graphicFrameLocks noChangeAspect="1"/>
          </p:cNvGraphicFramePr>
          <p:nvPr/>
        </p:nvGraphicFramePr>
        <p:xfrm>
          <a:off x="4648200" y="5829300"/>
          <a:ext cx="3905250" cy="1009650"/>
        </p:xfrm>
        <a:graphic>
          <a:graphicData uri="http://schemas.openxmlformats.org/presentationml/2006/ole">
            <mc:AlternateContent xmlns:mc="http://schemas.openxmlformats.org/markup-compatibility/2006">
              <mc:Choice xmlns:v="urn:schemas-microsoft-com:vml" Requires="v">
                <p:oleObj spid="_x0000_s74773" name="Document" r:id="rId7" imgW="3994404" imgH="1033272" progId="Word.Document.8">
                  <p:embed/>
                </p:oleObj>
              </mc:Choice>
              <mc:Fallback>
                <p:oleObj name="Document" r:id="rId7" imgW="3994404" imgH="1033272" progId="Word.Document.8">
                  <p:embed/>
                  <p:pic>
                    <p:nvPicPr>
                      <p:cNvPr id="0"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5829300"/>
                        <a:ext cx="3905250"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 name="Rectangle 2"/>
          <p:cNvSpPr>
            <a:spLocks noChangeArrowheads="1"/>
          </p:cNvSpPr>
          <p:nvPr/>
        </p:nvSpPr>
        <p:spPr bwMode="auto">
          <a:xfrm>
            <a:off x="1295400" y="228600"/>
            <a:ext cx="6477000" cy="1219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dirty="0">
                <a:solidFill>
                  <a:srgbClr val="FFFF00"/>
                </a:solidFill>
                <a:latin typeface="Times" pitchFamily="18" charset="0"/>
              </a:rPr>
              <a:t>Spectre électronique : </a:t>
            </a:r>
            <a:br>
              <a:rPr kumimoji="0" lang="fr-CA" sz="4000" dirty="0">
                <a:solidFill>
                  <a:srgbClr val="FFFF00"/>
                </a:solidFill>
                <a:latin typeface="Times" pitchFamily="18" charset="0"/>
              </a:rPr>
            </a:br>
            <a:r>
              <a:rPr kumimoji="0" lang="fr-CA" sz="4000" dirty="0">
                <a:solidFill>
                  <a:srgbClr val="FFFF00"/>
                </a:solidFill>
                <a:latin typeface="Times" pitchFamily="18" charset="0"/>
              </a:rPr>
              <a:t>analyse </a:t>
            </a:r>
            <a:r>
              <a:rPr kumimoji="0" lang="fr-CA" sz="4000" dirty="0" smtClean="0">
                <a:solidFill>
                  <a:srgbClr val="FFFF00"/>
                </a:solidFill>
                <a:latin typeface="Times" pitchFamily="18" charset="0"/>
              </a:rPr>
              <a:t>vibrationnelle</a:t>
            </a:r>
            <a:endParaRPr lang="fr-FR" altLang="en-US" sz="4800" b="1" dirty="0">
              <a:solidFill>
                <a:srgbClr val="FFFF00"/>
              </a:solidFill>
              <a:latin typeface="Helvetic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4755">
                                            <p:bg/>
                                          </p:spTgt>
                                        </p:tgtEl>
                                        <p:attrNameLst>
                                          <p:attrName>style.visibility</p:attrName>
                                        </p:attrNameLst>
                                      </p:cBhvr>
                                      <p:to>
                                        <p:strVal val="visible"/>
                                      </p:to>
                                    </p:set>
                                    <p:animEffect transition="in" filter="wipe(right)">
                                      <p:cBhvr>
                                        <p:cTn id="7" dur="500"/>
                                        <p:tgtEl>
                                          <p:spTgt spid="74755">
                                            <p:bg/>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74755">
                                            <p:txEl>
                                              <p:pRg st="0" end="0"/>
                                            </p:txEl>
                                          </p:spTgt>
                                        </p:tgtEl>
                                        <p:attrNameLst>
                                          <p:attrName>style.visibility</p:attrName>
                                        </p:attrNameLst>
                                      </p:cBhvr>
                                      <p:to>
                                        <p:strVal val="visible"/>
                                      </p:to>
                                    </p:set>
                                    <p:animEffect transition="in" filter="wipe(right)">
                                      <p:cBhvr>
                                        <p:cTn id="10" dur="500"/>
                                        <p:tgtEl>
                                          <p:spTgt spid="7475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74755">
                                            <p:txEl>
                                              <p:pRg st="1" end="1"/>
                                            </p:txEl>
                                          </p:spTgt>
                                        </p:tgtEl>
                                        <p:attrNameLst>
                                          <p:attrName>style.visibility</p:attrName>
                                        </p:attrNameLst>
                                      </p:cBhvr>
                                      <p:to>
                                        <p:strVal val="visible"/>
                                      </p:to>
                                    </p:set>
                                    <p:animEffect transition="in" filter="wipe(right)">
                                      <p:cBhvr>
                                        <p:cTn id="15" dur="500"/>
                                        <p:tgtEl>
                                          <p:spTgt spid="7475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74755">
                                            <p:txEl>
                                              <p:pRg st="2" end="2"/>
                                            </p:txEl>
                                          </p:spTgt>
                                        </p:tgtEl>
                                        <p:attrNameLst>
                                          <p:attrName>style.visibility</p:attrName>
                                        </p:attrNameLst>
                                      </p:cBhvr>
                                      <p:to>
                                        <p:strVal val="visible"/>
                                      </p:to>
                                    </p:set>
                                    <p:animEffect transition="in" filter="wipe(right)">
                                      <p:cBhvr>
                                        <p:cTn id="20" dur="500"/>
                                        <p:tgtEl>
                                          <p:spTgt spid="74755">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74755">
                                            <p:txEl>
                                              <p:pRg st="3" end="3"/>
                                            </p:txEl>
                                          </p:spTgt>
                                        </p:tgtEl>
                                        <p:attrNameLst>
                                          <p:attrName>style.visibility</p:attrName>
                                        </p:attrNameLst>
                                      </p:cBhvr>
                                      <p:to>
                                        <p:strVal val="visible"/>
                                      </p:to>
                                    </p:set>
                                    <p:animEffect transition="in" filter="wipe(right)">
                                      <p:cBhvr>
                                        <p:cTn id="25" dur="500"/>
                                        <p:tgtEl>
                                          <p:spTgt spid="74755">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74756"/>
                                        </p:tgtEl>
                                        <p:attrNameLst>
                                          <p:attrName>style.visibility</p:attrName>
                                        </p:attrNameLst>
                                      </p:cBhvr>
                                      <p:to>
                                        <p:strVal val="visible"/>
                                      </p:to>
                                    </p:set>
                                    <p:animEffect transition="in" filter="wipe(up)">
                                      <p:cBhvr>
                                        <p:cTn id="30" dur="500"/>
                                        <p:tgtEl>
                                          <p:spTgt spid="7475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nodeType="clickEffect">
                                  <p:stCondLst>
                                    <p:cond delay="0"/>
                                  </p:stCondLst>
                                  <p:childTnLst>
                                    <p:set>
                                      <p:cBhvr>
                                        <p:cTn id="34" dur="1" fill="hold">
                                          <p:stCondLst>
                                            <p:cond delay="0"/>
                                          </p:stCondLst>
                                        </p:cTn>
                                        <p:tgtEl>
                                          <p:spTgt spid="74757"/>
                                        </p:tgtEl>
                                        <p:attrNameLst>
                                          <p:attrName>style.visibility</p:attrName>
                                        </p:attrNameLst>
                                      </p:cBhvr>
                                      <p:to>
                                        <p:strVal val="visible"/>
                                      </p:to>
                                    </p:set>
                                    <p:animEffect transition="in" filter="wipe(up)">
                                      <p:cBhvr>
                                        <p:cTn id="35"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ChangeArrowheads="1"/>
          </p:cNvSpPr>
          <p:nvPr/>
        </p:nvSpPr>
        <p:spPr bwMode="auto">
          <a:xfrm>
            <a:off x="446087" y="2095500"/>
            <a:ext cx="4125913" cy="37338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En émission, on doit s'attendre à autant de séries qu'il y a de niveaux de vibration à émettre  (peuplés).</a:t>
            </a: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En ne retenant qu’un seul niveau excité, on a les transitions suivantes :</a:t>
            </a:r>
          </a:p>
        </p:txBody>
      </p:sp>
      <p:sp>
        <p:nvSpPr>
          <p:cNvPr id="80920" name="Rectangle 24"/>
          <p:cNvSpPr>
            <a:spLocks noChangeArrowheads="1"/>
          </p:cNvSpPr>
          <p:nvPr/>
        </p:nvSpPr>
        <p:spPr bwMode="auto">
          <a:xfrm>
            <a:off x="4670425" y="2053431"/>
            <a:ext cx="4057650" cy="3930650"/>
          </a:xfrm>
          <a:prstGeom prst="rect">
            <a:avLst/>
          </a:prstGeom>
          <a:solidFill>
            <a:srgbClr val="99CC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nvGrpSpPr>
          <p:cNvPr id="80924" name="Group 28"/>
          <p:cNvGrpSpPr>
            <a:grpSpLocks/>
          </p:cNvGrpSpPr>
          <p:nvPr/>
        </p:nvGrpSpPr>
        <p:grpSpPr bwMode="auto">
          <a:xfrm>
            <a:off x="5565775" y="2692400"/>
            <a:ext cx="3578225" cy="3090300"/>
            <a:chOff x="3505" y="1536"/>
            <a:chExt cx="2254" cy="1955"/>
          </a:xfrm>
        </p:grpSpPr>
        <p:sp>
          <p:nvSpPr>
            <p:cNvPr id="80925" name="Arc 29"/>
            <p:cNvSpPr>
              <a:spLocks/>
            </p:cNvSpPr>
            <p:nvPr/>
          </p:nvSpPr>
          <p:spPr bwMode="auto">
            <a:xfrm flipH="1" flipV="1">
              <a:off x="3505" y="1536"/>
              <a:ext cx="554" cy="1584"/>
            </a:xfrm>
            <a:custGeom>
              <a:avLst/>
              <a:gdLst>
                <a:gd name="G0" fmla="+- 9582 0 0"/>
                <a:gd name="G1" fmla="+- 21600 0 0"/>
                <a:gd name="G2" fmla="+- 21600 0 0"/>
                <a:gd name="T0" fmla="*/ 0 w 31182"/>
                <a:gd name="T1" fmla="*/ 2242 h 21600"/>
                <a:gd name="T2" fmla="*/ 31182 w 31182"/>
                <a:gd name="T3" fmla="*/ 21600 h 21600"/>
                <a:gd name="T4" fmla="*/ 9582 w 31182"/>
                <a:gd name="T5" fmla="*/ 21600 h 21600"/>
              </a:gdLst>
              <a:ahLst/>
              <a:cxnLst>
                <a:cxn ang="0">
                  <a:pos x="T0" y="T1"/>
                </a:cxn>
                <a:cxn ang="0">
                  <a:pos x="T2" y="T3"/>
                </a:cxn>
                <a:cxn ang="0">
                  <a:pos x="T4" y="T5"/>
                </a:cxn>
              </a:cxnLst>
              <a:rect l="0" t="0" r="r" b="b"/>
              <a:pathLst>
                <a:path w="31182" h="21600" fill="none" extrusionOk="0">
                  <a:moveTo>
                    <a:pt x="-1" y="2241"/>
                  </a:moveTo>
                  <a:cubicBezTo>
                    <a:pt x="2978" y="767"/>
                    <a:pt x="6258" y="-1"/>
                    <a:pt x="9582" y="0"/>
                  </a:cubicBezTo>
                  <a:cubicBezTo>
                    <a:pt x="21511" y="0"/>
                    <a:pt x="31182" y="9670"/>
                    <a:pt x="31182" y="21600"/>
                  </a:cubicBezTo>
                </a:path>
                <a:path w="31182" h="21600" stroke="0" extrusionOk="0">
                  <a:moveTo>
                    <a:pt x="-1" y="2241"/>
                  </a:moveTo>
                  <a:cubicBezTo>
                    <a:pt x="2978" y="767"/>
                    <a:pt x="6258" y="-1"/>
                    <a:pt x="9582" y="0"/>
                  </a:cubicBezTo>
                  <a:cubicBezTo>
                    <a:pt x="21511" y="0"/>
                    <a:pt x="31182" y="9670"/>
                    <a:pt x="31182" y="21600"/>
                  </a:cubicBezTo>
                  <a:lnTo>
                    <a:pt x="9582" y="21600"/>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0926" name="Arc 30"/>
            <p:cNvSpPr>
              <a:spLocks/>
            </p:cNvSpPr>
            <p:nvPr/>
          </p:nvSpPr>
          <p:spPr bwMode="auto">
            <a:xfrm flipH="1">
              <a:off x="4054" y="2195"/>
              <a:ext cx="1705" cy="1296"/>
            </a:xfrm>
            <a:custGeom>
              <a:avLst/>
              <a:gdLst>
                <a:gd name="G0" fmla="+- 0 0 0"/>
                <a:gd name="G1" fmla="+- 20999 0 0"/>
                <a:gd name="G2" fmla="+- 21600 0 0"/>
                <a:gd name="T0" fmla="*/ 5058 w 19925"/>
                <a:gd name="T1" fmla="*/ 0 h 20999"/>
                <a:gd name="T2" fmla="*/ 19925 w 19925"/>
                <a:gd name="T3" fmla="*/ 12660 h 20999"/>
                <a:gd name="T4" fmla="*/ 0 w 19925"/>
                <a:gd name="T5" fmla="*/ 20999 h 20999"/>
              </a:gdLst>
              <a:ahLst/>
              <a:cxnLst>
                <a:cxn ang="0">
                  <a:pos x="T0" y="T1"/>
                </a:cxn>
                <a:cxn ang="0">
                  <a:pos x="T2" y="T3"/>
                </a:cxn>
                <a:cxn ang="0">
                  <a:pos x="T4" y="T5"/>
                </a:cxn>
              </a:cxnLst>
              <a:rect l="0" t="0" r="r" b="b"/>
              <a:pathLst>
                <a:path w="19925" h="20999" fill="none" extrusionOk="0">
                  <a:moveTo>
                    <a:pt x="5058" y="-1"/>
                  </a:moveTo>
                  <a:cubicBezTo>
                    <a:pt x="11747" y="1610"/>
                    <a:pt x="17268" y="6312"/>
                    <a:pt x="19925" y="12659"/>
                  </a:cubicBezTo>
                </a:path>
                <a:path w="19925" h="20999" stroke="0" extrusionOk="0">
                  <a:moveTo>
                    <a:pt x="5058" y="-1"/>
                  </a:moveTo>
                  <a:cubicBezTo>
                    <a:pt x="11747" y="1610"/>
                    <a:pt x="17268" y="6312"/>
                    <a:pt x="19925" y="12659"/>
                  </a:cubicBezTo>
                  <a:lnTo>
                    <a:pt x="0" y="20999"/>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80927" name="Group 31"/>
          <p:cNvGrpSpPr>
            <a:grpSpLocks/>
          </p:cNvGrpSpPr>
          <p:nvPr/>
        </p:nvGrpSpPr>
        <p:grpSpPr bwMode="auto">
          <a:xfrm>
            <a:off x="5591175" y="1701800"/>
            <a:ext cx="3552825" cy="3117851"/>
            <a:chOff x="3522" y="912"/>
            <a:chExt cx="2238" cy="1964"/>
          </a:xfrm>
        </p:grpSpPr>
        <p:sp>
          <p:nvSpPr>
            <p:cNvPr id="80928" name="Arc 32"/>
            <p:cNvSpPr>
              <a:spLocks/>
            </p:cNvSpPr>
            <p:nvPr/>
          </p:nvSpPr>
          <p:spPr bwMode="auto">
            <a:xfrm flipH="1" flipV="1">
              <a:off x="3522" y="912"/>
              <a:ext cx="537" cy="1584"/>
            </a:xfrm>
            <a:custGeom>
              <a:avLst/>
              <a:gdLst>
                <a:gd name="G0" fmla="+- 9582 0 0"/>
                <a:gd name="G1" fmla="+- 21600 0 0"/>
                <a:gd name="G2" fmla="+- 21600 0 0"/>
                <a:gd name="T0" fmla="*/ 0 w 30230"/>
                <a:gd name="T1" fmla="*/ 2242 h 21600"/>
                <a:gd name="T2" fmla="*/ 30230 w 30230"/>
                <a:gd name="T3" fmla="*/ 15258 h 21600"/>
                <a:gd name="T4" fmla="*/ 9582 w 30230"/>
                <a:gd name="T5" fmla="*/ 21600 h 21600"/>
              </a:gdLst>
              <a:ahLst/>
              <a:cxnLst>
                <a:cxn ang="0">
                  <a:pos x="T0" y="T1"/>
                </a:cxn>
                <a:cxn ang="0">
                  <a:pos x="T2" y="T3"/>
                </a:cxn>
                <a:cxn ang="0">
                  <a:pos x="T4" y="T5"/>
                </a:cxn>
              </a:cxnLst>
              <a:rect l="0" t="0" r="r" b="b"/>
              <a:pathLst>
                <a:path w="30230" h="21600" fill="none" extrusionOk="0">
                  <a:moveTo>
                    <a:pt x="-1" y="2241"/>
                  </a:moveTo>
                  <a:cubicBezTo>
                    <a:pt x="2978" y="767"/>
                    <a:pt x="6258" y="-1"/>
                    <a:pt x="9582" y="0"/>
                  </a:cubicBezTo>
                  <a:cubicBezTo>
                    <a:pt x="19068" y="0"/>
                    <a:pt x="27444" y="6189"/>
                    <a:pt x="30229" y="15258"/>
                  </a:cubicBezTo>
                </a:path>
                <a:path w="30230" h="21600" stroke="0" extrusionOk="0">
                  <a:moveTo>
                    <a:pt x="-1" y="2241"/>
                  </a:moveTo>
                  <a:cubicBezTo>
                    <a:pt x="2978" y="767"/>
                    <a:pt x="6258" y="-1"/>
                    <a:pt x="9582" y="0"/>
                  </a:cubicBezTo>
                  <a:cubicBezTo>
                    <a:pt x="19068" y="0"/>
                    <a:pt x="27444" y="6189"/>
                    <a:pt x="30229" y="15258"/>
                  </a:cubicBezTo>
                  <a:lnTo>
                    <a:pt x="9582" y="21600"/>
                  </a:lnTo>
                  <a:close/>
                </a:path>
              </a:pathLst>
            </a:custGeom>
            <a:noFill/>
            <a:ln w="38100">
              <a:solidFill>
                <a:srgbClr val="0066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0929" name="Arc 33"/>
            <p:cNvSpPr>
              <a:spLocks/>
            </p:cNvSpPr>
            <p:nvPr/>
          </p:nvSpPr>
          <p:spPr bwMode="auto">
            <a:xfrm flipH="1">
              <a:off x="4048" y="1571"/>
              <a:ext cx="1712" cy="1305"/>
            </a:xfrm>
            <a:custGeom>
              <a:avLst/>
              <a:gdLst>
                <a:gd name="G0" fmla="+- 0 0 0"/>
                <a:gd name="G1" fmla="+- 20999 0 0"/>
                <a:gd name="G2" fmla="+- 21600 0 0"/>
                <a:gd name="T0" fmla="*/ 5058 w 19925"/>
                <a:gd name="T1" fmla="*/ 0 h 20999"/>
                <a:gd name="T2" fmla="*/ 19925 w 19925"/>
                <a:gd name="T3" fmla="*/ 12660 h 20999"/>
                <a:gd name="T4" fmla="*/ 0 w 19925"/>
                <a:gd name="T5" fmla="*/ 20999 h 20999"/>
              </a:gdLst>
              <a:ahLst/>
              <a:cxnLst>
                <a:cxn ang="0">
                  <a:pos x="T0" y="T1"/>
                </a:cxn>
                <a:cxn ang="0">
                  <a:pos x="T2" y="T3"/>
                </a:cxn>
                <a:cxn ang="0">
                  <a:pos x="T4" y="T5"/>
                </a:cxn>
              </a:cxnLst>
              <a:rect l="0" t="0" r="r" b="b"/>
              <a:pathLst>
                <a:path w="19925" h="20999" fill="none" extrusionOk="0">
                  <a:moveTo>
                    <a:pt x="5058" y="-1"/>
                  </a:moveTo>
                  <a:cubicBezTo>
                    <a:pt x="11747" y="1610"/>
                    <a:pt x="17268" y="6312"/>
                    <a:pt x="19925" y="12659"/>
                  </a:cubicBezTo>
                </a:path>
                <a:path w="19925" h="20999" stroke="0" extrusionOk="0">
                  <a:moveTo>
                    <a:pt x="5058" y="-1"/>
                  </a:moveTo>
                  <a:cubicBezTo>
                    <a:pt x="11747" y="1610"/>
                    <a:pt x="17268" y="6312"/>
                    <a:pt x="19925" y="12659"/>
                  </a:cubicBezTo>
                  <a:lnTo>
                    <a:pt x="0" y="20999"/>
                  </a:lnTo>
                  <a:close/>
                </a:path>
              </a:pathLst>
            </a:custGeom>
            <a:noFill/>
            <a:ln w="38100">
              <a:solidFill>
                <a:srgbClr val="0066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80951" name="Group 55"/>
          <p:cNvGrpSpPr>
            <a:grpSpLocks/>
          </p:cNvGrpSpPr>
          <p:nvPr/>
        </p:nvGrpSpPr>
        <p:grpSpPr bwMode="auto">
          <a:xfrm>
            <a:off x="5791200" y="4597400"/>
            <a:ext cx="2133600" cy="674688"/>
            <a:chOff x="3648" y="2736"/>
            <a:chExt cx="1344" cy="417"/>
          </a:xfrm>
        </p:grpSpPr>
        <p:sp>
          <p:nvSpPr>
            <p:cNvPr id="80931" name="Line 35"/>
            <p:cNvSpPr>
              <a:spLocks noChangeShapeType="1"/>
            </p:cNvSpPr>
            <p:nvPr/>
          </p:nvSpPr>
          <p:spPr bwMode="auto">
            <a:xfrm>
              <a:off x="3744" y="3024"/>
              <a:ext cx="24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0932" name="Text Box 36"/>
            <p:cNvSpPr txBox="1">
              <a:spLocks noChangeArrowheads="1"/>
            </p:cNvSpPr>
            <p:nvPr/>
          </p:nvSpPr>
          <p:spPr bwMode="auto">
            <a:xfrm>
              <a:off x="3936" y="2832"/>
              <a:ext cx="1056" cy="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a:latin typeface="Symbol" pitchFamily="18" charset="2"/>
                </a:rPr>
                <a:t>u</a:t>
              </a:r>
              <a:r>
                <a:rPr lang="fr-CA"/>
                <a:t>  </a:t>
              </a:r>
              <a:r>
                <a:rPr lang="fr-CA" sz="2400">
                  <a:latin typeface="Times New Roman" pitchFamily="18" charset="0"/>
                </a:rPr>
                <a:t>=  0</a:t>
              </a:r>
              <a:endParaRPr lang="fr-FR" sz="2400">
                <a:latin typeface="Times New Roman" pitchFamily="18" charset="0"/>
              </a:endParaRPr>
            </a:p>
          </p:txBody>
        </p:sp>
        <p:sp>
          <p:nvSpPr>
            <p:cNvPr id="80935" name="Line 39"/>
            <p:cNvSpPr>
              <a:spLocks noChangeShapeType="1"/>
            </p:cNvSpPr>
            <p:nvPr/>
          </p:nvSpPr>
          <p:spPr bwMode="auto">
            <a:xfrm>
              <a:off x="3696" y="2880"/>
              <a:ext cx="43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0936" name="Line 40"/>
            <p:cNvSpPr>
              <a:spLocks noChangeShapeType="1"/>
            </p:cNvSpPr>
            <p:nvPr/>
          </p:nvSpPr>
          <p:spPr bwMode="auto">
            <a:xfrm>
              <a:off x="3648" y="2736"/>
              <a:ext cx="57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80952" name="Group 56"/>
          <p:cNvGrpSpPr>
            <a:grpSpLocks/>
          </p:cNvGrpSpPr>
          <p:nvPr/>
        </p:nvGrpSpPr>
        <p:grpSpPr bwMode="auto">
          <a:xfrm>
            <a:off x="5715000" y="3149600"/>
            <a:ext cx="2438400" cy="1128713"/>
            <a:chOff x="3600" y="1824"/>
            <a:chExt cx="1536" cy="711"/>
          </a:xfrm>
        </p:grpSpPr>
        <p:sp>
          <p:nvSpPr>
            <p:cNvPr id="80937" name="Line 41"/>
            <p:cNvSpPr>
              <a:spLocks noChangeShapeType="1"/>
            </p:cNvSpPr>
            <p:nvPr/>
          </p:nvSpPr>
          <p:spPr bwMode="auto">
            <a:xfrm>
              <a:off x="3600" y="1968"/>
              <a:ext cx="76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0938" name="Text Box 42"/>
            <p:cNvSpPr txBox="1">
              <a:spLocks noChangeArrowheads="1"/>
            </p:cNvSpPr>
            <p:nvPr/>
          </p:nvSpPr>
          <p:spPr bwMode="auto">
            <a:xfrm>
              <a:off x="4080" y="2208"/>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a:latin typeface="Symbol" pitchFamily="18" charset="2"/>
                </a:rPr>
                <a:t>u</a:t>
              </a:r>
              <a:r>
                <a:rPr lang="fr-CA">
                  <a:cs typeface="Arial" charset="0"/>
                </a:rPr>
                <a:t>'</a:t>
              </a:r>
              <a:r>
                <a:rPr lang="fr-CA"/>
                <a:t> </a:t>
              </a:r>
              <a:r>
                <a:rPr lang="fr-CA" sz="2400">
                  <a:latin typeface="Times New Roman" pitchFamily="18" charset="0"/>
                </a:rPr>
                <a:t>=  0</a:t>
              </a:r>
              <a:endParaRPr lang="fr-FR" sz="2400">
                <a:latin typeface="Times New Roman" pitchFamily="18" charset="0"/>
              </a:endParaRPr>
            </a:p>
          </p:txBody>
        </p:sp>
        <p:sp>
          <p:nvSpPr>
            <p:cNvPr id="80939" name="Text Box 43"/>
            <p:cNvSpPr txBox="1">
              <a:spLocks noChangeArrowheads="1"/>
            </p:cNvSpPr>
            <p:nvPr/>
          </p:nvSpPr>
          <p:spPr bwMode="auto">
            <a:xfrm>
              <a:off x="4272" y="1824"/>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a:latin typeface="Symbol" pitchFamily="18" charset="2"/>
                </a:rPr>
                <a:t>u</a:t>
              </a:r>
              <a:r>
                <a:rPr lang="fr-CA">
                  <a:cs typeface="Arial" charset="0"/>
                </a:rPr>
                <a:t>'</a:t>
              </a:r>
              <a:r>
                <a:rPr lang="fr-CA"/>
                <a:t> </a:t>
              </a:r>
              <a:r>
                <a:rPr lang="fr-CA" sz="2400">
                  <a:latin typeface="Times New Roman" pitchFamily="18" charset="0"/>
                </a:rPr>
                <a:t>=  3</a:t>
              </a:r>
              <a:endParaRPr lang="fr-FR" sz="2400">
                <a:latin typeface="Times New Roman" pitchFamily="18" charset="0"/>
              </a:endParaRPr>
            </a:p>
          </p:txBody>
        </p:sp>
        <p:sp>
          <p:nvSpPr>
            <p:cNvPr id="80945" name="Line 49"/>
            <p:cNvSpPr>
              <a:spLocks noChangeShapeType="1"/>
            </p:cNvSpPr>
            <p:nvPr/>
          </p:nvSpPr>
          <p:spPr bwMode="auto">
            <a:xfrm>
              <a:off x="3648" y="2112"/>
              <a:ext cx="528" cy="0"/>
            </a:xfrm>
            <a:prstGeom prst="line">
              <a:avLst/>
            </a:prstGeom>
            <a:noFill/>
            <a:ln w="9525">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0946" name="Line 50"/>
            <p:cNvSpPr>
              <a:spLocks noChangeShapeType="1"/>
            </p:cNvSpPr>
            <p:nvPr/>
          </p:nvSpPr>
          <p:spPr bwMode="auto">
            <a:xfrm>
              <a:off x="3696" y="2256"/>
              <a:ext cx="384" cy="0"/>
            </a:xfrm>
            <a:prstGeom prst="line">
              <a:avLst/>
            </a:prstGeom>
            <a:noFill/>
            <a:ln w="9525">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0947" name="Line 51"/>
            <p:cNvSpPr>
              <a:spLocks noChangeShapeType="1"/>
            </p:cNvSpPr>
            <p:nvPr/>
          </p:nvSpPr>
          <p:spPr bwMode="auto">
            <a:xfrm>
              <a:off x="3792" y="2400"/>
              <a:ext cx="240" cy="0"/>
            </a:xfrm>
            <a:prstGeom prst="line">
              <a:avLst/>
            </a:prstGeom>
            <a:noFill/>
            <a:ln w="9525">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80953" name="Group 57"/>
          <p:cNvGrpSpPr>
            <a:grpSpLocks/>
          </p:cNvGrpSpPr>
          <p:nvPr/>
        </p:nvGrpSpPr>
        <p:grpSpPr bwMode="auto">
          <a:xfrm>
            <a:off x="5943600" y="3378200"/>
            <a:ext cx="533400" cy="1676400"/>
            <a:chOff x="3744" y="1968"/>
            <a:chExt cx="336" cy="1056"/>
          </a:xfrm>
        </p:grpSpPr>
        <p:sp>
          <p:nvSpPr>
            <p:cNvPr id="80948" name="Line 52"/>
            <p:cNvSpPr>
              <a:spLocks noChangeShapeType="1"/>
            </p:cNvSpPr>
            <p:nvPr/>
          </p:nvSpPr>
          <p:spPr bwMode="auto">
            <a:xfrm>
              <a:off x="3744" y="1968"/>
              <a:ext cx="0" cy="1056"/>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0949" name="Line 53"/>
            <p:cNvSpPr>
              <a:spLocks noChangeShapeType="1"/>
            </p:cNvSpPr>
            <p:nvPr/>
          </p:nvSpPr>
          <p:spPr bwMode="auto">
            <a:xfrm>
              <a:off x="3888" y="1968"/>
              <a:ext cx="0" cy="912"/>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0950" name="Line 54"/>
            <p:cNvSpPr>
              <a:spLocks noChangeShapeType="1"/>
            </p:cNvSpPr>
            <p:nvPr/>
          </p:nvSpPr>
          <p:spPr bwMode="auto">
            <a:xfrm>
              <a:off x="4080" y="1968"/>
              <a:ext cx="0" cy="768"/>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80956" name="Group 60"/>
          <p:cNvGrpSpPr>
            <a:grpSpLocks/>
          </p:cNvGrpSpPr>
          <p:nvPr/>
        </p:nvGrpSpPr>
        <p:grpSpPr bwMode="auto">
          <a:xfrm>
            <a:off x="4832350" y="2311400"/>
            <a:ext cx="3484563" cy="3302000"/>
            <a:chOff x="3044" y="1296"/>
            <a:chExt cx="2195" cy="2080"/>
          </a:xfrm>
        </p:grpSpPr>
        <p:sp>
          <p:nvSpPr>
            <p:cNvPr id="80922" name="Line 26"/>
            <p:cNvSpPr>
              <a:spLocks noChangeShapeType="1"/>
            </p:cNvSpPr>
            <p:nvPr/>
          </p:nvSpPr>
          <p:spPr bwMode="auto">
            <a:xfrm>
              <a:off x="3216" y="3120"/>
              <a:ext cx="1968" cy="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0923" name="Line 27"/>
            <p:cNvSpPr>
              <a:spLocks noChangeShapeType="1"/>
            </p:cNvSpPr>
            <p:nvPr/>
          </p:nvSpPr>
          <p:spPr bwMode="auto">
            <a:xfrm flipV="1">
              <a:off x="3312" y="1296"/>
              <a:ext cx="0" cy="192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0954" name="Text Box 58"/>
            <p:cNvSpPr txBox="1">
              <a:spLocks noChangeArrowheads="1"/>
            </p:cNvSpPr>
            <p:nvPr/>
          </p:nvSpPr>
          <p:spPr bwMode="auto">
            <a:xfrm>
              <a:off x="3347" y="3126"/>
              <a:ext cx="18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Distance internucléaire, </a:t>
              </a:r>
              <a:r>
                <a:rPr lang="fr-CA" sz="2000" i="1">
                  <a:latin typeface="Times New Roman" pitchFamily="18" charset="0"/>
                </a:rPr>
                <a:t>r</a:t>
              </a:r>
              <a:endParaRPr lang="fr-FR" sz="2000" i="1">
                <a:latin typeface="Times New Roman" pitchFamily="18" charset="0"/>
              </a:endParaRPr>
            </a:p>
          </p:txBody>
        </p:sp>
        <p:sp>
          <p:nvSpPr>
            <p:cNvPr id="80955" name="Text Box 59"/>
            <p:cNvSpPr txBox="1">
              <a:spLocks noChangeArrowheads="1"/>
            </p:cNvSpPr>
            <p:nvPr/>
          </p:nvSpPr>
          <p:spPr bwMode="auto">
            <a:xfrm rot="-5400000">
              <a:off x="2716" y="2085"/>
              <a:ext cx="9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Énergie</a:t>
              </a:r>
              <a:endParaRPr lang="fr-FR" sz="2000">
                <a:latin typeface="Times New Roman" pitchFamily="18" charset="0"/>
              </a:endParaRPr>
            </a:p>
          </p:txBody>
        </p:sp>
      </p:grpSp>
      <p:sp>
        <p:nvSpPr>
          <p:cNvPr id="33" name="Rectangle 2"/>
          <p:cNvSpPr>
            <a:spLocks noChangeArrowheads="1"/>
          </p:cNvSpPr>
          <p:nvPr/>
        </p:nvSpPr>
        <p:spPr bwMode="auto">
          <a:xfrm>
            <a:off x="1295400" y="228600"/>
            <a:ext cx="6477000" cy="1219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dirty="0">
                <a:solidFill>
                  <a:srgbClr val="FFFF00"/>
                </a:solidFill>
                <a:latin typeface="Times" pitchFamily="18" charset="0"/>
              </a:rPr>
              <a:t>Spectre électronique : </a:t>
            </a:r>
            <a:br>
              <a:rPr kumimoji="0" lang="fr-CA" sz="4000" dirty="0">
                <a:solidFill>
                  <a:srgbClr val="FFFF00"/>
                </a:solidFill>
                <a:latin typeface="Times" pitchFamily="18" charset="0"/>
              </a:rPr>
            </a:br>
            <a:r>
              <a:rPr kumimoji="0" lang="fr-CA" sz="4000" dirty="0">
                <a:solidFill>
                  <a:srgbClr val="FFFF00"/>
                </a:solidFill>
                <a:latin typeface="Times" pitchFamily="18" charset="0"/>
              </a:rPr>
              <a:t>analyse </a:t>
            </a:r>
            <a:r>
              <a:rPr kumimoji="0" lang="fr-CA" sz="4000" dirty="0" smtClean="0">
                <a:solidFill>
                  <a:srgbClr val="FFFF00"/>
                </a:solidFill>
                <a:latin typeface="Times" pitchFamily="18" charset="0"/>
              </a:rPr>
              <a:t>vibrationnelle</a:t>
            </a:r>
            <a:endParaRPr lang="fr-FR" altLang="en-US" sz="4800" b="1" dirty="0">
              <a:solidFill>
                <a:srgbClr val="FFFF00"/>
              </a:solidFill>
              <a:latin typeface="Helvetic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wipe(left)">
                                      <p:cBhvr>
                                        <p:cTn id="7" dur="500"/>
                                        <p:tgtEl>
                                          <p:spTgt spid="808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wipe(left)">
                                      <p:cBhvr>
                                        <p:cTn id="12" dur="500"/>
                                        <p:tgtEl>
                                          <p:spTgt spid="808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80956"/>
                                        </p:tgtEl>
                                        <p:attrNameLst>
                                          <p:attrName>style.visibility</p:attrName>
                                        </p:attrNameLst>
                                      </p:cBhvr>
                                      <p:to>
                                        <p:strVal val="visible"/>
                                      </p:to>
                                    </p:set>
                                    <p:animEffect transition="in" filter="strips(upRight)">
                                      <p:cBhvr>
                                        <p:cTn id="17" dur="500"/>
                                        <p:tgtEl>
                                          <p:spTgt spid="809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80924"/>
                                        </p:tgtEl>
                                        <p:attrNameLst>
                                          <p:attrName>style.visibility</p:attrName>
                                        </p:attrNameLst>
                                      </p:cBhvr>
                                      <p:to>
                                        <p:strVal val="visible"/>
                                      </p:to>
                                    </p:set>
                                    <p:animEffect transition="in" filter="wipe(down)">
                                      <p:cBhvr>
                                        <p:cTn id="22" dur="500"/>
                                        <p:tgtEl>
                                          <p:spTgt spid="809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80927"/>
                                        </p:tgtEl>
                                        <p:attrNameLst>
                                          <p:attrName>style.visibility</p:attrName>
                                        </p:attrNameLst>
                                      </p:cBhvr>
                                      <p:to>
                                        <p:strVal val="visible"/>
                                      </p:to>
                                    </p:set>
                                    <p:animEffect transition="in" filter="wipe(down)">
                                      <p:cBhvr>
                                        <p:cTn id="27" dur="500"/>
                                        <p:tgtEl>
                                          <p:spTgt spid="8092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80951"/>
                                        </p:tgtEl>
                                        <p:attrNameLst>
                                          <p:attrName>style.visibility</p:attrName>
                                        </p:attrNameLst>
                                      </p:cBhvr>
                                      <p:to>
                                        <p:strVal val="visible"/>
                                      </p:to>
                                    </p:set>
                                    <p:animEffect transition="in" filter="wipe(left)">
                                      <p:cBhvr>
                                        <p:cTn id="32" dur="500"/>
                                        <p:tgtEl>
                                          <p:spTgt spid="809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80952"/>
                                        </p:tgtEl>
                                        <p:attrNameLst>
                                          <p:attrName>style.visibility</p:attrName>
                                        </p:attrNameLst>
                                      </p:cBhvr>
                                      <p:to>
                                        <p:strVal val="visible"/>
                                      </p:to>
                                    </p:set>
                                    <p:animEffect transition="in" filter="wipe(left)">
                                      <p:cBhvr>
                                        <p:cTn id="37" dur="500"/>
                                        <p:tgtEl>
                                          <p:spTgt spid="8095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80953"/>
                                        </p:tgtEl>
                                        <p:attrNameLst>
                                          <p:attrName>style.visibility</p:attrName>
                                        </p:attrNameLst>
                                      </p:cBhvr>
                                      <p:to>
                                        <p:strVal val="visible"/>
                                      </p:to>
                                    </p:set>
                                    <p:animEffect transition="in" filter="wipe(up)">
                                      <p:cBhvr>
                                        <p:cTn id="42" dur="500"/>
                                        <p:tgtEl>
                                          <p:spTgt spid="809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ChangeArrowheads="1"/>
          </p:cNvSpPr>
          <p:nvPr/>
        </p:nvSpPr>
        <p:spPr bwMode="auto">
          <a:xfrm>
            <a:off x="304800" y="1676400"/>
            <a:ext cx="7543800" cy="37338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En émission, on doit s'attendre à autant de séries qu'il y a de niveaux de vibration à émettre  (peuplés).</a:t>
            </a:r>
          </a:p>
          <a:p>
            <a:pPr marL="342900" indent="-342900" algn="l">
              <a:spcBef>
                <a:spcPct val="20000"/>
              </a:spcBef>
              <a:buClr>
                <a:schemeClr val="hlink"/>
              </a:buClr>
              <a:buSzPct val="50000"/>
              <a:buFont typeface="Monotype Sorts" pitchFamily="2" charset="2"/>
              <a:buChar char="n"/>
            </a:pPr>
            <a:r>
              <a:rPr kumimoji="0" lang="fr-CA" dirty="0">
                <a:latin typeface="Times" pitchFamily="18" charset="0"/>
              </a:rPr>
              <a:t>En ne retenant que les bandes qui partent du même niveau vibrationnel </a:t>
            </a:r>
            <a:r>
              <a:rPr kumimoji="0" lang="fr-CA" dirty="0">
                <a:latin typeface="Symbol" pitchFamily="18" charset="2"/>
              </a:rPr>
              <a:t>u</a:t>
            </a:r>
            <a:r>
              <a:rPr kumimoji="0" lang="fr-CA" i="1" dirty="0">
                <a:latin typeface="Times" pitchFamily="18" charset="0"/>
              </a:rPr>
              <a:t>'</a:t>
            </a:r>
            <a:r>
              <a:rPr kumimoji="0" lang="fr-CA" dirty="0">
                <a:latin typeface="Times" pitchFamily="18" charset="0"/>
              </a:rPr>
              <a:t> (</a:t>
            </a:r>
            <a:r>
              <a:rPr kumimoji="0" lang="fr-CA" dirty="0">
                <a:latin typeface="Symbol" pitchFamily="18" charset="2"/>
              </a:rPr>
              <a:t>u </a:t>
            </a:r>
            <a:r>
              <a:rPr kumimoji="0" lang="fr-CA" dirty="0">
                <a:latin typeface="Times" pitchFamily="18" charset="0"/>
              </a:rPr>
              <a:t> est la seule variable) :</a:t>
            </a:r>
          </a:p>
          <a:p>
            <a:pPr marL="742950" lvl="1" indent="-285750" algn="l">
              <a:spcBef>
                <a:spcPct val="20000"/>
              </a:spcBef>
              <a:buClr>
                <a:schemeClr val="tx2"/>
              </a:buClr>
              <a:buSzPct val="75000"/>
              <a:buFont typeface="Monotype Sorts" pitchFamily="2" charset="2"/>
              <a:buChar char="u"/>
            </a:pPr>
            <a:r>
              <a:rPr kumimoji="0" lang="fr-CA" sz="2600" i="1" dirty="0">
                <a:latin typeface="Times" pitchFamily="18" charset="0"/>
              </a:rPr>
              <a:t>E</a:t>
            </a:r>
            <a:r>
              <a:rPr kumimoji="0" lang="fr-CA" sz="2600" baseline="-25000" dirty="0">
                <a:latin typeface="Times" pitchFamily="18" charset="0"/>
              </a:rPr>
              <a:t>origine</a:t>
            </a:r>
            <a:r>
              <a:rPr kumimoji="0" lang="fr-CA" sz="2600" i="1" dirty="0">
                <a:latin typeface="Times" pitchFamily="18" charset="0"/>
              </a:rPr>
              <a:t>	</a:t>
            </a:r>
            <a:r>
              <a:rPr kumimoji="0" lang="fr-CA" sz="2600" dirty="0">
                <a:latin typeface="Times" pitchFamily="18" charset="0"/>
              </a:rPr>
              <a:t>=   </a:t>
            </a:r>
            <a:r>
              <a:rPr kumimoji="0" lang="fr-CA" sz="2600" i="1" dirty="0">
                <a:latin typeface="Times" pitchFamily="18" charset="0"/>
              </a:rPr>
              <a:t>E</a:t>
            </a:r>
            <a:r>
              <a:rPr kumimoji="0" lang="fr-CA" sz="2600" baseline="-25000" dirty="0">
                <a:latin typeface="Times" pitchFamily="18" charset="0"/>
              </a:rPr>
              <a:t>élec</a:t>
            </a:r>
            <a:r>
              <a:rPr kumimoji="0" lang="fr-CA" sz="2600" dirty="0">
                <a:latin typeface="Times" pitchFamily="18" charset="0"/>
              </a:rPr>
              <a:t> + </a:t>
            </a:r>
            <a:r>
              <a:rPr kumimoji="0" lang="fr-CA" sz="2600" dirty="0">
                <a:latin typeface="Symbol" pitchFamily="18" charset="2"/>
              </a:rPr>
              <a:t>w</a:t>
            </a:r>
            <a:r>
              <a:rPr kumimoji="0" lang="fr-CA" sz="2600" b="1" i="1" baseline="-25000" dirty="0">
                <a:latin typeface="Times" pitchFamily="18" charset="0"/>
              </a:rPr>
              <a:t>e</a:t>
            </a:r>
            <a:r>
              <a:rPr kumimoji="0" lang="fr-CA" sz="2600" dirty="0">
                <a:latin typeface="Times" pitchFamily="18" charset="0"/>
              </a:rPr>
              <a:t>' (</a:t>
            </a:r>
            <a:r>
              <a:rPr kumimoji="0" lang="fr-CA" sz="2600" dirty="0">
                <a:latin typeface="Symbol" pitchFamily="18" charset="2"/>
              </a:rPr>
              <a:t>u</a:t>
            </a:r>
            <a:r>
              <a:rPr kumimoji="0" lang="fr-CA" sz="2600" dirty="0">
                <a:latin typeface="Times" pitchFamily="18" charset="0"/>
              </a:rPr>
              <a:t>'+1/2) </a:t>
            </a:r>
            <a:r>
              <a:rPr kumimoji="0" lang="fr-CA" sz="2600" i="1" dirty="0">
                <a:latin typeface="Symbol" pitchFamily="18" charset="2"/>
              </a:rPr>
              <a:t> </a:t>
            </a:r>
            <a:r>
              <a:rPr kumimoji="0" lang="fr-CA" sz="2600" dirty="0">
                <a:latin typeface="Symbol" pitchFamily="18" charset="2"/>
              </a:rPr>
              <a:t>-</a:t>
            </a:r>
            <a:r>
              <a:rPr kumimoji="0" lang="fr-CA" sz="2600" dirty="0">
                <a:latin typeface="Times" pitchFamily="18" charset="0"/>
              </a:rPr>
              <a:t> </a:t>
            </a:r>
            <a:r>
              <a:rPr kumimoji="0" lang="fr-CA" sz="2600" dirty="0">
                <a:latin typeface="Symbol" pitchFamily="18" charset="2"/>
              </a:rPr>
              <a:t>w</a:t>
            </a:r>
            <a:r>
              <a:rPr kumimoji="0" lang="fr-CA" sz="2600" b="1" i="1" baseline="-25000" dirty="0">
                <a:latin typeface="Times" pitchFamily="18" charset="0"/>
              </a:rPr>
              <a:t>e</a:t>
            </a:r>
            <a:r>
              <a:rPr kumimoji="0" lang="fr-CA" sz="2600" dirty="0">
                <a:latin typeface="Times" pitchFamily="18" charset="0"/>
              </a:rPr>
              <a:t>'</a:t>
            </a:r>
            <a:r>
              <a:rPr kumimoji="0" lang="fr-CA" sz="2600" i="1" dirty="0">
                <a:latin typeface="Times" pitchFamily="18" charset="0"/>
              </a:rPr>
              <a:t>x</a:t>
            </a:r>
            <a:r>
              <a:rPr kumimoji="0" lang="fr-CA" sz="2600" b="1" i="1" baseline="-25000" dirty="0">
                <a:latin typeface="Times" pitchFamily="18" charset="0"/>
              </a:rPr>
              <a:t>e</a:t>
            </a:r>
            <a:r>
              <a:rPr kumimoji="0" lang="fr-CA" sz="2600" dirty="0">
                <a:latin typeface="Times" pitchFamily="18" charset="0"/>
              </a:rPr>
              <a:t>'</a:t>
            </a:r>
            <a:r>
              <a:rPr kumimoji="0" lang="fr-CA" sz="2600" i="1" dirty="0">
                <a:latin typeface="Times" pitchFamily="18" charset="0"/>
              </a:rPr>
              <a:t> </a:t>
            </a:r>
            <a:r>
              <a:rPr kumimoji="0" lang="fr-CA" sz="2600" dirty="0">
                <a:latin typeface="Times" pitchFamily="18" charset="0"/>
              </a:rPr>
              <a:t>(</a:t>
            </a:r>
            <a:r>
              <a:rPr kumimoji="0" lang="fr-CA" sz="2600" dirty="0">
                <a:latin typeface="Symbol" pitchFamily="18" charset="2"/>
              </a:rPr>
              <a:t>u</a:t>
            </a:r>
            <a:r>
              <a:rPr kumimoji="0" lang="fr-CA" sz="2600" dirty="0">
                <a:latin typeface="Times" pitchFamily="18" charset="0"/>
              </a:rPr>
              <a:t>'+</a:t>
            </a:r>
            <a:r>
              <a:rPr kumimoji="0" lang="fr-CA" sz="2600" dirty="0" smtClean="0">
                <a:latin typeface="Times" pitchFamily="18" charset="0"/>
              </a:rPr>
              <a:t>1/2)</a:t>
            </a:r>
            <a:r>
              <a:rPr kumimoji="0" lang="fr-CA" sz="2600" b="1" baseline="30000" dirty="0" smtClean="0">
                <a:latin typeface="Times" pitchFamily="18" charset="0"/>
              </a:rPr>
              <a:t>2</a:t>
            </a:r>
            <a:r>
              <a:rPr kumimoji="0" lang="fr-CA" sz="2600" b="1" dirty="0" smtClean="0">
                <a:latin typeface="Times" pitchFamily="18" charset="0"/>
              </a:rPr>
              <a:t>;</a:t>
            </a:r>
            <a:r>
              <a:rPr kumimoji="0" lang="fr-CA" sz="2600" i="1" dirty="0" smtClean="0">
                <a:latin typeface="Times" pitchFamily="18" charset="0"/>
              </a:rPr>
              <a:t> </a:t>
            </a:r>
            <a:endParaRPr kumimoji="0" lang="fr-CA" sz="2600" dirty="0">
              <a:latin typeface="Times" pitchFamily="18" charset="0"/>
            </a:endParaRPr>
          </a:p>
          <a:p>
            <a:pPr marL="742950" lvl="1" indent="-285750" algn="l">
              <a:spcBef>
                <a:spcPct val="20000"/>
              </a:spcBef>
              <a:buClr>
                <a:schemeClr val="tx2"/>
              </a:buClr>
              <a:buSzPct val="75000"/>
              <a:buFont typeface="Monotype Sorts" pitchFamily="2" charset="2"/>
              <a:buChar char="u"/>
            </a:pPr>
            <a:r>
              <a:rPr kumimoji="0" lang="fr-CA" sz="2600" i="1" dirty="0">
                <a:latin typeface="Times" pitchFamily="18" charset="0"/>
              </a:rPr>
              <a:t>E</a:t>
            </a:r>
            <a:r>
              <a:rPr kumimoji="0" lang="fr-CA" sz="2600" baseline="-25000" dirty="0">
                <a:latin typeface="Times" pitchFamily="18" charset="0"/>
              </a:rPr>
              <a:t>term</a:t>
            </a:r>
            <a:r>
              <a:rPr kumimoji="0" lang="fr-CA" sz="2600" i="1" dirty="0">
                <a:latin typeface="Times" pitchFamily="18" charset="0"/>
              </a:rPr>
              <a:t>	</a:t>
            </a:r>
            <a:r>
              <a:rPr kumimoji="0" lang="fr-CA" sz="2600" dirty="0">
                <a:latin typeface="Times" pitchFamily="18" charset="0"/>
              </a:rPr>
              <a:t>=   </a:t>
            </a:r>
            <a:r>
              <a:rPr kumimoji="0" lang="fr-CA" sz="2600" dirty="0">
                <a:latin typeface="Symbol" pitchFamily="18" charset="2"/>
              </a:rPr>
              <a:t>w</a:t>
            </a:r>
            <a:r>
              <a:rPr kumimoji="0" lang="fr-CA" sz="2600" b="1" i="1" baseline="-25000" dirty="0">
                <a:latin typeface="Times" pitchFamily="18" charset="0"/>
              </a:rPr>
              <a:t>e</a:t>
            </a:r>
            <a:r>
              <a:rPr kumimoji="0" lang="fr-CA" sz="2600" dirty="0">
                <a:latin typeface="Times" pitchFamily="18" charset="0"/>
              </a:rPr>
              <a:t> (</a:t>
            </a:r>
            <a:r>
              <a:rPr kumimoji="0" lang="fr-CA" sz="2600" dirty="0">
                <a:latin typeface="Symbol" pitchFamily="18" charset="2"/>
              </a:rPr>
              <a:t>u</a:t>
            </a:r>
            <a:r>
              <a:rPr kumimoji="0" lang="fr-CA" sz="2600" dirty="0">
                <a:latin typeface="Times" pitchFamily="18" charset="0"/>
              </a:rPr>
              <a:t>+1/2) </a:t>
            </a:r>
            <a:r>
              <a:rPr kumimoji="0" lang="fr-CA" sz="2600" dirty="0">
                <a:latin typeface="Symbol" pitchFamily="18" charset="2"/>
              </a:rPr>
              <a:t>-</a:t>
            </a:r>
            <a:r>
              <a:rPr kumimoji="0" lang="fr-CA" sz="2600" dirty="0">
                <a:latin typeface="Times" pitchFamily="18" charset="0"/>
              </a:rPr>
              <a:t> </a:t>
            </a:r>
            <a:r>
              <a:rPr kumimoji="0" lang="fr-CA" sz="2600" dirty="0">
                <a:latin typeface="Symbol" pitchFamily="18" charset="2"/>
              </a:rPr>
              <a:t>w</a:t>
            </a:r>
            <a:r>
              <a:rPr kumimoji="0" lang="fr-CA" sz="2600" b="1" i="1" baseline="-25000" dirty="0">
                <a:latin typeface="Times" pitchFamily="18" charset="0"/>
              </a:rPr>
              <a:t>e</a:t>
            </a:r>
            <a:r>
              <a:rPr kumimoji="0" lang="fr-CA" sz="2600" i="1" dirty="0">
                <a:latin typeface="Times" pitchFamily="18" charset="0"/>
              </a:rPr>
              <a:t> x</a:t>
            </a:r>
            <a:r>
              <a:rPr kumimoji="0" lang="fr-CA" sz="2600" b="1" i="1" baseline="-25000" dirty="0">
                <a:latin typeface="Times" pitchFamily="18" charset="0"/>
              </a:rPr>
              <a:t>e</a:t>
            </a:r>
            <a:r>
              <a:rPr kumimoji="0" lang="fr-CA" sz="2600" dirty="0">
                <a:latin typeface="Times" pitchFamily="18" charset="0"/>
              </a:rPr>
              <a:t> (</a:t>
            </a:r>
            <a:r>
              <a:rPr kumimoji="0" lang="fr-CA" sz="2600" dirty="0">
                <a:latin typeface="Symbol" pitchFamily="18" charset="2"/>
              </a:rPr>
              <a:t>u</a:t>
            </a:r>
            <a:r>
              <a:rPr kumimoji="0" lang="fr-CA" sz="2600" dirty="0">
                <a:latin typeface="Times" pitchFamily="18" charset="0"/>
              </a:rPr>
              <a:t> + </a:t>
            </a:r>
            <a:r>
              <a:rPr kumimoji="0" lang="fr-CA" sz="2600" dirty="0" smtClean="0">
                <a:latin typeface="Times" pitchFamily="18" charset="0"/>
              </a:rPr>
              <a:t>1/2)</a:t>
            </a:r>
            <a:r>
              <a:rPr kumimoji="0" lang="fr-CA" sz="2600" b="1" baseline="30000" dirty="0" smtClean="0">
                <a:latin typeface="Times" pitchFamily="18" charset="0"/>
              </a:rPr>
              <a:t>2</a:t>
            </a:r>
            <a:r>
              <a:rPr kumimoji="0" lang="fr-CA" sz="2600" dirty="0" smtClean="0">
                <a:latin typeface="Times" pitchFamily="18" charset="0"/>
              </a:rPr>
              <a:t>.</a:t>
            </a:r>
            <a:endParaRPr kumimoji="0" lang="fr-FR" altLang="fr-FR" sz="2600" dirty="0">
              <a:latin typeface="Times" pitchFamily="18" charset="0"/>
            </a:endParaRPr>
          </a:p>
        </p:txBody>
      </p:sp>
      <p:graphicFrame>
        <p:nvGraphicFramePr>
          <p:cNvPr id="81924" name="Object 4"/>
          <p:cNvGraphicFramePr>
            <a:graphicFrameLocks noChangeAspect="1"/>
          </p:cNvGraphicFramePr>
          <p:nvPr>
            <p:extLst>
              <p:ext uri="{D42A27DB-BD31-4B8C-83A1-F6EECF244321}">
                <p14:modId xmlns:p14="http://schemas.microsoft.com/office/powerpoint/2010/main" val="2555349716"/>
              </p:ext>
            </p:extLst>
          </p:nvPr>
        </p:nvGraphicFramePr>
        <p:xfrm>
          <a:off x="1828800" y="5410200"/>
          <a:ext cx="6629400" cy="1238250"/>
        </p:xfrm>
        <a:graphic>
          <a:graphicData uri="http://schemas.openxmlformats.org/presentationml/2006/ole">
            <mc:AlternateContent xmlns:mc="http://schemas.openxmlformats.org/markup-compatibility/2006">
              <mc:Choice xmlns:v="urn:schemas-microsoft-com:vml" Requires="v">
                <p:oleObj spid="_x0000_s81932" name="Document" r:id="rId4" imgW="10087356" imgH="1682496" progId="Word.Document.8">
                  <p:embed/>
                </p:oleObj>
              </mc:Choice>
              <mc:Fallback>
                <p:oleObj name="Document" r:id="rId4" imgW="10087356" imgH="1682496" progId="Word.Document.8">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5410200"/>
                        <a:ext cx="6629400" cy="123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2"/>
          <p:cNvSpPr>
            <a:spLocks noChangeArrowheads="1"/>
          </p:cNvSpPr>
          <p:nvPr/>
        </p:nvSpPr>
        <p:spPr bwMode="auto">
          <a:xfrm>
            <a:off x="1295400" y="228600"/>
            <a:ext cx="6477000" cy="1219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dirty="0">
                <a:solidFill>
                  <a:srgbClr val="FFFF00"/>
                </a:solidFill>
                <a:latin typeface="Times" pitchFamily="18" charset="0"/>
              </a:rPr>
              <a:t>Spectre électronique : </a:t>
            </a:r>
            <a:br>
              <a:rPr kumimoji="0" lang="fr-CA" sz="4000" dirty="0">
                <a:solidFill>
                  <a:srgbClr val="FFFF00"/>
                </a:solidFill>
                <a:latin typeface="Times" pitchFamily="18" charset="0"/>
              </a:rPr>
            </a:br>
            <a:r>
              <a:rPr kumimoji="0" lang="fr-CA" sz="4000" dirty="0">
                <a:solidFill>
                  <a:srgbClr val="FFFF00"/>
                </a:solidFill>
                <a:latin typeface="Times" pitchFamily="18" charset="0"/>
              </a:rPr>
              <a:t>analyse </a:t>
            </a:r>
            <a:r>
              <a:rPr kumimoji="0" lang="fr-CA" sz="4000" dirty="0" smtClean="0">
                <a:solidFill>
                  <a:srgbClr val="FFFF00"/>
                </a:solidFill>
                <a:latin typeface="Times" pitchFamily="18" charset="0"/>
              </a:rPr>
              <a:t>vibrationnelle</a:t>
            </a:r>
            <a:endParaRPr lang="fr-FR" altLang="en-US" sz="4800" b="1" dirty="0">
              <a:solidFill>
                <a:srgbClr val="FFFF00"/>
              </a:solidFill>
              <a:latin typeface="Helvetic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1923">
                                            <p:bg/>
                                          </p:spTgt>
                                        </p:tgtEl>
                                        <p:attrNameLst>
                                          <p:attrName>style.visibility</p:attrName>
                                        </p:attrNameLst>
                                      </p:cBhvr>
                                      <p:to>
                                        <p:strVal val="visible"/>
                                      </p:to>
                                    </p:set>
                                    <p:animEffect transition="in" filter="wipe(left)">
                                      <p:cBhvr>
                                        <p:cTn id="7" dur="500"/>
                                        <p:tgtEl>
                                          <p:spTgt spid="8192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1923">
                                            <p:txEl>
                                              <p:pRg st="0" end="0"/>
                                            </p:txEl>
                                          </p:spTgt>
                                        </p:tgtEl>
                                        <p:attrNameLst>
                                          <p:attrName>style.visibility</p:attrName>
                                        </p:attrNameLst>
                                      </p:cBhvr>
                                      <p:to>
                                        <p:strVal val="visible"/>
                                      </p:to>
                                    </p:set>
                                    <p:animEffect transition="in" filter="wipe(left)">
                                      <p:cBhvr>
                                        <p:cTn id="10" dur="500"/>
                                        <p:tgtEl>
                                          <p:spTgt spid="81923">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1923">
                                            <p:txEl>
                                              <p:pRg st="1" end="1"/>
                                            </p:txEl>
                                          </p:spTgt>
                                        </p:tgtEl>
                                        <p:attrNameLst>
                                          <p:attrName>style.visibility</p:attrName>
                                        </p:attrNameLst>
                                      </p:cBhvr>
                                      <p:to>
                                        <p:strVal val="visible"/>
                                      </p:to>
                                    </p:set>
                                    <p:animEffect transition="in" filter="wipe(left)">
                                      <p:cBhvr>
                                        <p:cTn id="13" dur="500"/>
                                        <p:tgtEl>
                                          <p:spTgt spid="81923">
                                            <p:txEl>
                                              <p:pRg st="1" end="1"/>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1923">
                                            <p:txEl>
                                              <p:pRg st="2" end="2"/>
                                            </p:txEl>
                                          </p:spTgt>
                                        </p:tgtEl>
                                        <p:attrNameLst>
                                          <p:attrName>style.visibility</p:attrName>
                                        </p:attrNameLst>
                                      </p:cBhvr>
                                      <p:to>
                                        <p:strVal val="visible"/>
                                      </p:to>
                                    </p:set>
                                    <p:animEffect transition="in" filter="wipe(left)">
                                      <p:cBhvr>
                                        <p:cTn id="16" dur="500"/>
                                        <p:tgtEl>
                                          <p:spTgt spid="81923">
                                            <p:txEl>
                                              <p:pRg st="2" end="2"/>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81923">
                                            <p:txEl>
                                              <p:pRg st="3" end="3"/>
                                            </p:txEl>
                                          </p:spTgt>
                                        </p:tgtEl>
                                        <p:attrNameLst>
                                          <p:attrName>style.visibility</p:attrName>
                                        </p:attrNameLst>
                                      </p:cBhvr>
                                      <p:to>
                                        <p:strVal val="visible"/>
                                      </p:to>
                                    </p:set>
                                    <p:animEffect transition="in" filter="wipe(left)">
                                      <p:cBhvr>
                                        <p:cTn id="19" dur="500"/>
                                        <p:tgtEl>
                                          <p:spTgt spid="81923">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12" fill="hold" nodeType="clickEffect">
                                  <p:stCondLst>
                                    <p:cond delay="0"/>
                                  </p:stCondLst>
                                  <p:childTnLst>
                                    <p:set>
                                      <p:cBhvr>
                                        <p:cTn id="23" dur="1" fill="hold">
                                          <p:stCondLst>
                                            <p:cond delay="0"/>
                                          </p:stCondLst>
                                        </p:cTn>
                                        <p:tgtEl>
                                          <p:spTgt spid="81924"/>
                                        </p:tgtEl>
                                        <p:attrNameLst>
                                          <p:attrName>style.visibility</p:attrName>
                                        </p:attrNameLst>
                                      </p:cBhvr>
                                      <p:to>
                                        <p:strVal val="visible"/>
                                      </p:to>
                                    </p:set>
                                    <p:anim calcmode="lin" valueType="num">
                                      <p:cBhvr additive="base">
                                        <p:cTn id="24" dur="500" fill="hold"/>
                                        <p:tgtEl>
                                          <p:spTgt spid="81924"/>
                                        </p:tgtEl>
                                        <p:attrNameLst>
                                          <p:attrName>ppt_x</p:attrName>
                                        </p:attrNameLst>
                                      </p:cBhvr>
                                      <p:tavLst>
                                        <p:tav tm="0">
                                          <p:val>
                                            <p:strVal val="0-#ppt_w/2"/>
                                          </p:val>
                                        </p:tav>
                                        <p:tav tm="100000">
                                          <p:val>
                                            <p:strVal val="#ppt_x"/>
                                          </p:val>
                                        </p:tav>
                                      </p:tavLst>
                                    </p:anim>
                                    <p:anim calcmode="lin" valueType="num">
                                      <p:cBhvr additive="base">
                                        <p:cTn id="25" dur="500" fill="hold"/>
                                        <p:tgtEl>
                                          <p:spTgt spid="819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uiExpand="1" build="p" bldLvl="2"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3400" y="304800"/>
            <a:ext cx="8077200" cy="1066800"/>
          </a:xfrm>
          <a:solidFill>
            <a:schemeClr val="bg2"/>
          </a:solidFill>
          <a:ln>
            <a:solidFill>
              <a:schemeClr val="tx1"/>
            </a:solidFill>
            <a:miter lim="800000"/>
            <a:headEnd/>
            <a:tailEnd/>
          </a:ln>
        </p:spPr>
        <p:txBody>
          <a:bodyPr/>
          <a:lstStyle/>
          <a:p>
            <a:r>
              <a:rPr kumimoji="0" lang="fr-CA" sz="3600" b="0">
                <a:solidFill>
                  <a:srgbClr val="FFFF00"/>
                </a:solidFill>
                <a:latin typeface="Times" pitchFamily="18" charset="0"/>
              </a:rPr>
              <a:t>SAUTS  ÉLECTRONIQUES  DANS  LES  MOLÉCULES DIATOMIQUES</a:t>
            </a:r>
            <a:endParaRPr kumimoji="0" lang="fr-CA" sz="2400" b="0">
              <a:solidFill>
                <a:srgbClr val="FFFF00"/>
              </a:solidFill>
              <a:latin typeface="Times" pitchFamily="18" charset="0"/>
            </a:endParaRPr>
          </a:p>
        </p:txBody>
      </p:sp>
      <p:sp>
        <p:nvSpPr>
          <p:cNvPr id="34819" name="Rectangle 3"/>
          <p:cNvSpPr>
            <a:spLocks noGrp="1" noChangeArrowheads="1"/>
          </p:cNvSpPr>
          <p:nvPr>
            <p:ph type="body" idx="1"/>
          </p:nvPr>
        </p:nvSpPr>
        <p:spPr>
          <a:xfrm>
            <a:off x="609600" y="1676400"/>
            <a:ext cx="8077200" cy="4216400"/>
          </a:xfrm>
          <a:solidFill>
            <a:schemeClr val="accent1"/>
          </a:solidFill>
          <a:ln>
            <a:solidFill>
              <a:srgbClr val="3333FF"/>
            </a:solidFill>
            <a:miter lim="800000"/>
            <a:headEnd/>
            <a:tailEnd/>
          </a:ln>
        </p:spPr>
        <p:txBody>
          <a:bodyPr/>
          <a:lstStyle/>
          <a:p>
            <a:pPr>
              <a:lnSpc>
                <a:spcPct val="90000"/>
              </a:lnSpc>
            </a:pPr>
            <a:r>
              <a:rPr lang="fr-CA">
                <a:solidFill>
                  <a:schemeClr val="bg2"/>
                </a:solidFill>
                <a:latin typeface="Times" pitchFamily="18" charset="0"/>
              </a:rPr>
              <a:t>La molécule diatomique absorbe de l’énergie sous forme rotationnelle et vibrationnelle.  Elle peut aussi en absorber sous la forme de transition électronique.  Cette absorption d’énergie est observable dans la région de l’ultraviolet. </a:t>
            </a:r>
          </a:p>
          <a:p>
            <a:pPr>
              <a:lnSpc>
                <a:spcPct val="90000"/>
              </a:lnSpc>
            </a:pPr>
            <a:r>
              <a:rPr lang="fr-CA">
                <a:solidFill>
                  <a:schemeClr val="bg2"/>
                </a:solidFill>
                <a:latin typeface="Times" pitchFamily="18" charset="0"/>
              </a:rPr>
              <a:t>Quelles en sont les lois ?</a:t>
            </a:r>
          </a:p>
          <a:p>
            <a:pPr>
              <a:lnSpc>
                <a:spcPct val="90000"/>
              </a:lnSpc>
            </a:pPr>
            <a:r>
              <a:rPr lang="fr-CA">
                <a:solidFill>
                  <a:schemeClr val="bg2"/>
                </a:solidFill>
                <a:latin typeface="Times" pitchFamily="18" charset="0"/>
              </a:rPr>
              <a:t>Est-ce que les transitions de rotation et de vibration sont en même temps excitées ?</a:t>
            </a:r>
            <a:endParaRPr kumimoji="0" lang="fr-CA">
              <a:solidFill>
                <a:schemeClr val="bg2"/>
              </a:solidFill>
              <a:latin typeface="Times" pitchFamily="18" charset="0"/>
            </a:endParaRPr>
          </a:p>
          <a:p>
            <a:pPr>
              <a:lnSpc>
                <a:spcPct val="90000"/>
              </a:lnSpc>
            </a:pPr>
            <a:r>
              <a:rPr kumimoji="0" lang="fr-CA">
                <a:solidFill>
                  <a:schemeClr val="bg2"/>
                </a:solidFill>
                <a:latin typeface="Times" pitchFamily="18" charset="0"/>
              </a:rPr>
              <a:t>Si oui, est-ce que les lois qui régissent ces transitions sont conservées ?</a:t>
            </a:r>
            <a:r>
              <a:rPr kumimoji="0" lang="fr-CA">
                <a:solidFill>
                  <a:srgbClr val="006600"/>
                </a:solidFill>
                <a:latin typeface="Times"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4819">
                                            <p:bg/>
                                          </p:spTgt>
                                        </p:tgtEl>
                                        <p:attrNameLst>
                                          <p:attrName>style.visibility</p:attrName>
                                        </p:attrNameLst>
                                      </p:cBhvr>
                                      <p:to>
                                        <p:strVal val="visible"/>
                                      </p:to>
                                    </p:set>
                                    <p:anim calcmode="lin" valueType="num">
                                      <p:cBhvr>
                                        <p:cTn id="7" dur="1000" fill="hold"/>
                                        <p:tgtEl>
                                          <p:spTgt spid="34819">
                                            <p:bg/>
                                          </p:spTgt>
                                        </p:tgtEl>
                                        <p:attrNameLst>
                                          <p:attrName>ppt_w</p:attrName>
                                        </p:attrNameLst>
                                      </p:cBhvr>
                                      <p:tavLst>
                                        <p:tav tm="0">
                                          <p:val>
                                            <p:fltVal val="0"/>
                                          </p:val>
                                        </p:tav>
                                        <p:tav tm="100000">
                                          <p:val>
                                            <p:strVal val="#ppt_w"/>
                                          </p:val>
                                        </p:tav>
                                      </p:tavLst>
                                    </p:anim>
                                    <p:anim calcmode="lin" valueType="num">
                                      <p:cBhvr>
                                        <p:cTn id="8" dur="1000" fill="hold"/>
                                        <p:tgtEl>
                                          <p:spTgt spid="34819">
                                            <p:bg/>
                                          </p:spTgt>
                                        </p:tgtEl>
                                        <p:attrNameLst>
                                          <p:attrName>ppt_h</p:attrName>
                                        </p:attrNameLst>
                                      </p:cBhvr>
                                      <p:tavLst>
                                        <p:tav tm="0">
                                          <p:val>
                                            <p:fltVal val="0"/>
                                          </p:val>
                                        </p:tav>
                                        <p:tav tm="100000">
                                          <p:val>
                                            <p:strVal val="#ppt_h"/>
                                          </p:val>
                                        </p:tav>
                                      </p:tavLst>
                                    </p:anim>
                                    <p:anim calcmode="lin" valueType="num">
                                      <p:cBhvr>
                                        <p:cTn id="9" dur="1000" fill="hold"/>
                                        <p:tgtEl>
                                          <p:spTgt spid="34819">
                                            <p:bg/>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4819">
                                            <p:bg/>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p:cTn id="13" dur="10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4819">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481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481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34819">
                                            <p:txEl>
                                              <p:pRg st="1" end="1"/>
                                            </p:txEl>
                                          </p:spTgt>
                                        </p:tgtEl>
                                        <p:attrNameLst>
                                          <p:attrName>style.visibility</p:attrName>
                                        </p:attrNameLst>
                                      </p:cBhvr>
                                      <p:to>
                                        <p:strVal val="visible"/>
                                      </p:to>
                                    </p:set>
                                    <p:anim calcmode="lin" valueType="num">
                                      <p:cBhvr>
                                        <p:cTn id="21" dur="1000" fill="hold"/>
                                        <p:tgtEl>
                                          <p:spTgt spid="34819">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4819">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481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481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34819">
                                            <p:txEl>
                                              <p:pRg st="2" end="2"/>
                                            </p:txEl>
                                          </p:spTgt>
                                        </p:tgtEl>
                                        <p:attrNameLst>
                                          <p:attrName>style.visibility</p:attrName>
                                        </p:attrNameLst>
                                      </p:cBhvr>
                                      <p:to>
                                        <p:strVal val="visible"/>
                                      </p:to>
                                    </p:set>
                                    <p:anim calcmode="lin" valueType="num">
                                      <p:cBhvr>
                                        <p:cTn id="29" dur="10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4819">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481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3481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34819">
                                            <p:txEl>
                                              <p:pRg st="3" end="3"/>
                                            </p:txEl>
                                          </p:spTgt>
                                        </p:tgtEl>
                                        <p:attrNameLst>
                                          <p:attrName>style.visibility</p:attrName>
                                        </p:attrNameLst>
                                      </p:cBhvr>
                                      <p:to>
                                        <p:strVal val="visible"/>
                                      </p:to>
                                    </p:set>
                                    <p:anim calcmode="lin" valueType="num">
                                      <p:cBhvr>
                                        <p:cTn id="37" dur="1000" fill="hold"/>
                                        <p:tgtEl>
                                          <p:spTgt spid="34819">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4819">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481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481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228600"/>
            <a:ext cx="7924800" cy="1066800"/>
          </a:xfrm>
          <a:solidFill>
            <a:schemeClr val="hlink"/>
          </a:solidFill>
          <a:ln>
            <a:solidFill>
              <a:schemeClr val="tx1"/>
            </a:solidFill>
            <a:miter lim="800000"/>
            <a:headEnd/>
            <a:tailEnd/>
          </a:ln>
        </p:spPr>
        <p:txBody>
          <a:bodyPr/>
          <a:lstStyle/>
          <a:p>
            <a:r>
              <a:rPr kumimoji="0" lang="fr-CA" sz="3600" b="0">
                <a:solidFill>
                  <a:schemeClr val="bg2"/>
                </a:solidFill>
                <a:latin typeface="Times" pitchFamily="18" charset="0"/>
              </a:rPr>
              <a:t>Transitions vibrationnelles  en  émission  (à partir de </a:t>
            </a:r>
            <a:r>
              <a:rPr kumimoji="0" lang="fr-CA" sz="3600" b="0">
                <a:solidFill>
                  <a:schemeClr val="bg2"/>
                </a:solidFill>
                <a:latin typeface="Symbol" pitchFamily="18" charset="2"/>
              </a:rPr>
              <a:t>u</a:t>
            </a:r>
            <a:r>
              <a:rPr kumimoji="0" lang="fr-CA" sz="3600" b="0">
                <a:solidFill>
                  <a:schemeClr val="bg2"/>
                </a:solidFill>
                <a:latin typeface="Times" pitchFamily="18" charset="0"/>
              </a:rPr>
              <a:t> = </a:t>
            </a:r>
            <a:r>
              <a:rPr kumimoji="0" lang="fr-CA" sz="3600" b="0">
                <a:solidFill>
                  <a:schemeClr val="bg2"/>
                </a:solidFill>
                <a:latin typeface="Symbol" pitchFamily="18" charset="2"/>
              </a:rPr>
              <a:t>u</a:t>
            </a:r>
            <a:r>
              <a:rPr kumimoji="0" lang="fr-CA" sz="3600" b="0">
                <a:solidFill>
                  <a:schemeClr val="bg2"/>
                </a:solidFill>
                <a:latin typeface="Symbol" pitchFamily="18" charset="2"/>
                <a:sym typeface="Symbol" pitchFamily="18" charset="2"/>
              </a:rPr>
              <a:t></a:t>
            </a:r>
            <a:r>
              <a:rPr kumimoji="0" lang="fr-CA" sz="3600" b="0">
                <a:solidFill>
                  <a:schemeClr val="bg2"/>
                </a:solidFill>
                <a:latin typeface="Times" pitchFamily="18" charset="0"/>
              </a:rPr>
              <a:t>)</a:t>
            </a:r>
          </a:p>
        </p:txBody>
      </p:sp>
      <p:graphicFrame>
        <p:nvGraphicFramePr>
          <p:cNvPr id="55299" name="Object 3"/>
          <p:cNvGraphicFramePr>
            <a:graphicFrameLocks noGrp="1" noChangeAspect="1"/>
          </p:cNvGraphicFramePr>
          <p:nvPr>
            <p:ph type="tbl" idx="1"/>
          </p:nvPr>
        </p:nvGraphicFramePr>
        <p:xfrm>
          <a:off x="619125" y="1384300"/>
          <a:ext cx="8075613" cy="4962525"/>
        </p:xfrm>
        <a:graphic>
          <a:graphicData uri="http://schemas.openxmlformats.org/presentationml/2006/ole">
            <mc:AlternateContent xmlns:mc="http://schemas.openxmlformats.org/markup-compatibility/2006">
              <mc:Choice xmlns:v="urn:schemas-microsoft-com:vml" Requires="v">
                <p:oleObj spid="_x0000_s55307" name="Document" r:id="rId4" imgW="8097987" imgH="4976461" progId="Word.Document.8">
                  <p:embed/>
                </p:oleObj>
              </mc:Choice>
              <mc:Fallback>
                <p:oleObj name="Document" r:id="rId4" imgW="8097987" imgH="4976461" progId="Word.Document.8">
                  <p:embed/>
                  <p:pic>
                    <p:nvPicPr>
                      <p:cNvPr id="0" name="Picture 9"/>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125" y="1384300"/>
                        <a:ext cx="8075613" cy="496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5299"/>
                                        </p:tgtEl>
                                        <p:attrNameLst>
                                          <p:attrName>style.visibility</p:attrName>
                                        </p:attrNameLst>
                                      </p:cBhvr>
                                      <p:to>
                                        <p:strVal val="visible"/>
                                      </p:to>
                                    </p:set>
                                    <p:animEffect transition="in" filter="dissolve">
                                      <p:cBhvr>
                                        <p:cTn id="7" dur="5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ChangeArrowheads="1"/>
          </p:cNvSpPr>
          <p:nvPr/>
        </p:nvSpPr>
        <p:spPr bwMode="auto">
          <a:xfrm>
            <a:off x="219075" y="2667000"/>
            <a:ext cx="4276725" cy="16764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a:latin typeface="Times" pitchFamily="18" charset="0"/>
              </a:rPr>
              <a:t>En absorption, l'état fondamental est souvent le seul peuplé   </a:t>
            </a:r>
            <a:r>
              <a:rPr kumimoji="0" lang="fr-CA">
                <a:latin typeface="Times" pitchFamily="18" charset="0"/>
                <a:sym typeface="Symbol" pitchFamily="18" charset="2"/>
              </a:rPr>
              <a:t></a:t>
            </a:r>
            <a:r>
              <a:rPr kumimoji="0" lang="fr-CA">
                <a:latin typeface="Times" pitchFamily="18" charset="0"/>
              </a:rPr>
              <a:t> </a:t>
            </a:r>
            <a:r>
              <a:rPr kumimoji="0" lang="fr-CA">
                <a:latin typeface="Symbol" pitchFamily="18" charset="2"/>
              </a:rPr>
              <a:t>u</a:t>
            </a:r>
            <a:r>
              <a:rPr kumimoji="0" lang="fr-CA">
                <a:latin typeface="Times" pitchFamily="18" charset="0"/>
              </a:rPr>
              <a:t>  =  0. </a:t>
            </a:r>
          </a:p>
        </p:txBody>
      </p:sp>
      <p:graphicFrame>
        <p:nvGraphicFramePr>
          <p:cNvPr id="75780" name="Object 4"/>
          <p:cNvGraphicFramePr>
            <a:graphicFrameLocks noChangeAspect="1"/>
          </p:cNvGraphicFramePr>
          <p:nvPr>
            <p:extLst>
              <p:ext uri="{D42A27DB-BD31-4B8C-83A1-F6EECF244321}">
                <p14:modId xmlns:p14="http://schemas.microsoft.com/office/powerpoint/2010/main" val="1360724326"/>
              </p:ext>
            </p:extLst>
          </p:nvPr>
        </p:nvGraphicFramePr>
        <p:xfrm>
          <a:off x="1846263" y="5522913"/>
          <a:ext cx="7064375" cy="1020762"/>
        </p:xfrm>
        <a:graphic>
          <a:graphicData uri="http://schemas.openxmlformats.org/presentationml/2006/ole">
            <mc:AlternateContent xmlns:mc="http://schemas.openxmlformats.org/markup-compatibility/2006">
              <mc:Choice xmlns:v="urn:schemas-microsoft-com:vml" Requires="v">
                <p:oleObj spid="_x0000_s75819" name="Document" r:id="rId4" imgW="7086296" imgH="1033306" progId="Word.Document.8">
                  <p:embed/>
                </p:oleObj>
              </mc:Choice>
              <mc:Fallback>
                <p:oleObj name="Document" r:id="rId4" imgW="7086296" imgH="1033306" progId="Word.Document.8">
                  <p:embed/>
                  <p:pic>
                    <p:nvPicPr>
                      <p:cNvPr id="0" name="Picture 41"/>
                      <p:cNvPicPr>
                        <a:picLocks noChangeAspect="1" noChangeArrowheads="1"/>
                      </p:cNvPicPr>
                      <p:nvPr/>
                    </p:nvPicPr>
                    <p:blipFill>
                      <a:blip r:embed="rId5"/>
                      <a:srcRect/>
                      <a:stretch>
                        <a:fillRect/>
                      </a:stretch>
                    </p:blipFill>
                    <p:spPr bwMode="auto">
                      <a:xfrm>
                        <a:off x="1846263" y="5522913"/>
                        <a:ext cx="7064375" cy="1020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5781" name="Rectangle 5"/>
          <p:cNvSpPr>
            <a:spLocks noChangeArrowheads="1"/>
          </p:cNvSpPr>
          <p:nvPr/>
        </p:nvSpPr>
        <p:spPr bwMode="auto">
          <a:xfrm>
            <a:off x="4843463" y="1700213"/>
            <a:ext cx="3810000" cy="3636962"/>
          </a:xfrm>
          <a:prstGeom prst="rect">
            <a:avLst/>
          </a:prstGeom>
          <a:solidFill>
            <a:srgbClr val="99CC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nvGrpSpPr>
          <p:cNvPr id="75786" name="Group 10"/>
          <p:cNvGrpSpPr>
            <a:grpSpLocks/>
          </p:cNvGrpSpPr>
          <p:nvPr/>
        </p:nvGrpSpPr>
        <p:grpSpPr bwMode="auto">
          <a:xfrm>
            <a:off x="5564188" y="2176463"/>
            <a:ext cx="3578225" cy="3062288"/>
            <a:chOff x="3505" y="1536"/>
            <a:chExt cx="2254" cy="1929"/>
          </a:xfrm>
        </p:grpSpPr>
        <p:sp>
          <p:nvSpPr>
            <p:cNvPr id="75784" name="Arc 8"/>
            <p:cNvSpPr>
              <a:spLocks/>
            </p:cNvSpPr>
            <p:nvPr/>
          </p:nvSpPr>
          <p:spPr bwMode="auto">
            <a:xfrm flipH="1" flipV="1">
              <a:off x="3505" y="1536"/>
              <a:ext cx="554" cy="1584"/>
            </a:xfrm>
            <a:custGeom>
              <a:avLst/>
              <a:gdLst>
                <a:gd name="G0" fmla="+- 9582 0 0"/>
                <a:gd name="G1" fmla="+- 21600 0 0"/>
                <a:gd name="G2" fmla="+- 21600 0 0"/>
                <a:gd name="T0" fmla="*/ 0 w 31182"/>
                <a:gd name="T1" fmla="*/ 2242 h 21600"/>
                <a:gd name="T2" fmla="*/ 31182 w 31182"/>
                <a:gd name="T3" fmla="*/ 21600 h 21600"/>
                <a:gd name="T4" fmla="*/ 9582 w 31182"/>
                <a:gd name="T5" fmla="*/ 21600 h 21600"/>
              </a:gdLst>
              <a:ahLst/>
              <a:cxnLst>
                <a:cxn ang="0">
                  <a:pos x="T0" y="T1"/>
                </a:cxn>
                <a:cxn ang="0">
                  <a:pos x="T2" y="T3"/>
                </a:cxn>
                <a:cxn ang="0">
                  <a:pos x="T4" y="T5"/>
                </a:cxn>
              </a:cxnLst>
              <a:rect l="0" t="0" r="r" b="b"/>
              <a:pathLst>
                <a:path w="31182" h="21600" fill="none" extrusionOk="0">
                  <a:moveTo>
                    <a:pt x="-1" y="2241"/>
                  </a:moveTo>
                  <a:cubicBezTo>
                    <a:pt x="2978" y="767"/>
                    <a:pt x="6258" y="-1"/>
                    <a:pt x="9582" y="0"/>
                  </a:cubicBezTo>
                  <a:cubicBezTo>
                    <a:pt x="21511" y="0"/>
                    <a:pt x="31182" y="9670"/>
                    <a:pt x="31182" y="21600"/>
                  </a:cubicBezTo>
                </a:path>
                <a:path w="31182" h="21600" stroke="0" extrusionOk="0">
                  <a:moveTo>
                    <a:pt x="-1" y="2241"/>
                  </a:moveTo>
                  <a:cubicBezTo>
                    <a:pt x="2978" y="767"/>
                    <a:pt x="6258" y="-1"/>
                    <a:pt x="9582" y="0"/>
                  </a:cubicBezTo>
                  <a:cubicBezTo>
                    <a:pt x="21511" y="0"/>
                    <a:pt x="31182" y="9670"/>
                    <a:pt x="31182" y="21600"/>
                  </a:cubicBezTo>
                  <a:lnTo>
                    <a:pt x="9582" y="21600"/>
                  </a:lnTo>
                  <a:close/>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785" name="Arc 9"/>
            <p:cNvSpPr>
              <a:spLocks/>
            </p:cNvSpPr>
            <p:nvPr/>
          </p:nvSpPr>
          <p:spPr bwMode="auto">
            <a:xfrm flipH="1">
              <a:off x="4055" y="2195"/>
              <a:ext cx="1704" cy="1270"/>
            </a:xfrm>
            <a:custGeom>
              <a:avLst/>
              <a:gdLst>
                <a:gd name="G0" fmla="+- 0 0 0"/>
                <a:gd name="G1" fmla="+- 20999 0 0"/>
                <a:gd name="G2" fmla="+- 21600 0 0"/>
                <a:gd name="T0" fmla="*/ 5058 w 19925"/>
                <a:gd name="T1" fmla="*/ 0 h 20999"/>
                <a:gd name="T2" fmla="*/ 19925 w 19925"/>
                <a:gd name="T3" fmla="*/ 12660 h 20999"/>
                <a:gd name="T4" fmla="*/ 0 w 19925"/>
                <a:gd name="T5" fmla="*/ 20999 h 20999"/>
              </a:gdLst>
              <a:ahLst/>
              <a:cxnLst>
                <a:cxn ang="0">
                  <a:pos x="T0" y="T1"/>
                </a:cxn>
                <a:cxn ang="0">
                  <a:pos x="T2" y="T3"/>
                </a:cxn>
                <a:cxn ang="0">
                  <a:pos x="T4" y="T5"/>
                </a:cxn>
              </a:cxnLst>
              <a:rect l="0" t="0" r="r" b="b"/>
              <a:pathLst>
                <a:path w="19925" h="20999" fill="none" extrusionOk="0">
                  <a:moveTo>
                    <a:pt x="5058" y="-1"/>
                  </a:moveTo>
                  <a:cubicBezTo>
                    <a:pt x="11747" y="1610"/>
                    <a:pt x="17268" y="6312"/>
                    <a:pt x="19925" y="12659"/>
                  </a:cubicBezTo>
                </a:path>
                <a:path w="19925" h="20999" stroke="0" extrusionOk="0">
                  <a:moveTo>
                    <a:pt x="5058" y="-1"/>
                  </a:moveTo>
                  <a:cubicBezTo>
                    <a:pt x="11747" y="1610"/>
                    <a:pt x="17268" y="6312"/>
                    <a:pt x="19925" y="12659"/>
                  </a:cubicBezTo>
                  <a:lnTo>
                    <a:pt x="0" y="20999"/>
                  </a:lnTo>
                  <a:close/>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75790" name="Group 14"/>
          <p:cNvGrpSpPr>
            <a:grpSpLocks/>
          </p:cNvGrpSpPr>
          <p:nvPr/>
        </p:nvGrpSpPr>
        <p:grpSpPr bwMode="auto">
          <a:xfrm>
            <a:off x="5591175" y="1185863"/>
            <a:ext cx="3552825" cy="3052763"/>
            <a:chOff x="3522" y="912"/>
            <a:chExt cx="2238" cy="1923"/>
          </a:xfrm>
        </p:grpSpPr>
        <p:sp>
          <p:nvSpPr>
            <p:cNvPr id="75788" name="Arc 12"/>
            <p:cNvSpPr>
              <a:spLocks/>
            </p:cNvSpPr>
            <p:nvPr/>
          </p:nvSpPr>
          <p:spPr bwMode="auto">
            <a:xfrm flipH="1" flipV="1">
              <a:off x="3522" y="912"/>
              <a:ext cx="537" cy="1584"/>
            </a:xfrm>
            <a:custGeom>
              <a:avLst/>
              <a:gdLst>
                <a:gd name="G0" fmla="+- 9582 0 0"/>
                <a:gd name="G1" fmla="+- 21600 0 0"/>
                <a:gd name="G2" fmla="+- 21600 0 0"/>
                <a:gd name="T0" fmla="*/ 0 w 30230"/>
                <a:gd name="T1" fmla="*/ 2242 h 21600"/>
                <a:gd name="T2" fmla="*/ 30230 w 30230"/>
                <a:gd name="T3" fmla="*/ 15258 h 21600"/>
                <a:gd name="T4" fmla="*/ 9582 w 30230"/>
                <a:gd name="T5" fmla="*/ 21600 h 21600"/>
              </a:gdLst>
              <a:ahLst/>
              <a:cxnLst>
                <a:cxn ang="0">
                  <a:pos x="T0" y="T1"/>
                </a:cxn>
                <a:cxn ang="0">
                  <a:pos x="T2" y="T3"/>
                </a:cxn>
                <a:cxn ang="0">
                  <a:pos x="T4" y="T5"/>
                </a:cxn>
              </a:cxnLst>
              <a:rect l="0" t="0" r="r" b="b"/>
              <a:pathLst>
                <a:path w="30230" h="21600" fill="none" extrusionOk="0">
                  <a:moveTo>
                    <a:pt x="-1" y="2241"/>
                  </a:moveTo>
                  <a:cubicBezTo>
                    <a:pt x="2978" y="767"/>
                    <a:pt x="6258" y="-1"/>
                    <a:pt x="9582" y="0"/>
                  </a:cubicBezTo>
                  <a:cubicBezTo>
                    <a:pt x="19068" y="0"/>
                    <a:pt x="27444" y="6189"/>
                    <a:pt x="30229" y="15258"/>
                  </a:cubicBezTo>
                </a:path>
                <a:path w="30230" h="21600" stroke="0" extrusionOk="0">
                  <a:moveTo>
                    <a:pt x="-1" y="2241"/>
                  </a:moveTo>
                  <a:cubicBezTo>
                    <a:pt x="2978" y="767"/>
                    <a:pt x="6258" y="-1"/>
                    <a:pt x="9582" y="0"/>
                  </a:cubicBezTo>
                  <a:cubicBezTo>
                    <a:pt x="19068" y="0"/>
                    <a:pt x="27444" y="6189"/>
                    <a:pt x="30229" y="15258"/>
                  </a:cubicBezTo>
                  <a:lnTo>
                    <a:pt x="9582" y="21600"/>
                  </a:lnTo>
                  <a:close/>
                </a:path>
              </a:pathLst>
            </a:custGeom>
            <a:noFill/>
            <a:ln w="38100">
              <a:solidFill>
                <a:srgbClr val="0066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789" name="Arc 13"/>
            <p:cNvSpPr>
              <a:spLocks/>
            </p:cNvSpPr>
            <p:nvPr/>
          </p:nvSpPr>
          <p:spPr bwMode="auto">
            <a:xfrm flipH="1">
              <a:off x="4055" y="1571"/>
              <a:ext cx="1705" cy="1264"/>
            </a:xfrm>
            <a:custGeom>
              <a:avLst/>
              <a:gdLst>
                <a:gd name="G0" fmla="+- 0 0 0"/>
                <a:gd name="G1" fmla="+- 20999 0 0"/>
                <a:gd name="G2" fmla="+- 21600 0 0"/>
                <a:gd name="T0" fmla="*/ 5058 w 19925"/>
                <a:gd name="T1" fmla="*/ 0 h 20999"/>
                <a:gd name="T2" fmla="*/ 19925 w 19925"/>
                <a:gd name="T3" fmla="*/ 12660 h 20999"/>
                <a:gd name="T4" fmla="*/ 0 w 19925"/>
                <a:gd name="T5" fmla="*/ 20999 h 20999"/>
              </a:gdLst>
              <a:ahLst/>
              <a:cxnLst>
                <a:cxn ang="0">
                  <a:pos x="T0" y="T1"/>
                </a:cxn>
                <a:cxn ang="0">
                  <a:pos x="T2" y="T3"/>
                </a:cxn>
                <a:cxn ang="0">
                  <a:pos x="T4" y="T5"/>
                </a:cxn>
              </a:cxnLst>
              <a:rect l="0" t="0" r="r" b="b"/>
              <a:pathLst>
                <a:path w="19925" h="20999" fill="none" extrusionOk="0">
                  <a:moveTo>
                    <a:pt x="5058" y="-1"/>
                  </a:moveTo>
                  <a:cubicBezTo>
                    <a:pt x="11747" y="1610"/>
                    <a:pt x="17268" y="6312"/>
                    <a:pt x="19925" y="12659"/>
                  </a:cubicBezTo>
                </a:path>
                <a:path w="19925" h="20999" stroke="0" extrusionOk="0">
                  <a:moveTo>
                    <a:pt x="5058" y="-1"/>
                  </a:moveTo>
                  <a:cubicBezTo>
                    <a:pt x="11747" y="1610"/>
                    <a:pt x="17268" y="6312"/>
                    <a:pt x="19925" y="12659"/>
                  </a:cubicBezTo>
                  <a:lnTo>
                    <a:pt x="0" y="20999"/>
                  </a:lnTo>
                  <a:close/>
                </a:path>
              </a:pathLst>
            </a:custGeom>
            <a:noFill/>
            <a:ln w="38100">
              <a:solidFill>
                <a:srgbClr val="0066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75798" name="Group 22"/>
          <p:cNvGrpSpPr>
            <a:grpSpLocks/>
          </p:cNvGrpSpPr>
          <p:nvPr/>
        </p:nvGrpSpPr>
        <p:grpSpPr bwMode="auto">
          <a:xfrm>
            <a:off x="5943600" y="4235450"/>
            <a:ext cx="1981200" cy="519113"/>
            <a:chOff x="3744" y="2832"/>
            <a:chExt cx="1248" cy="327"/>
          </a:xfrm>
        </p:grpSpPr>
        <p:sp>
          <p:nvSpPr>
            <p:cNvPr id="75791" name="Line 15"/>
            <p:cNvSpPr>
              <a:spLocks noChangeShapeType="1"/>
            </p:cNvSpPr>
            <p:nvPr/>
          </p:nvSpPr>
          <p:spPr bwMode="auto">
            <a:xfrm>
              <a:off x="3744" y="3024"/>
              <a:ext cx="24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796" name="Text Box 20"/>
            <p:cNvSpPr txBox="1">
              <a:spLocks noChangeArrowheads="1"/>
            </p:cNvSpPr>
            <p:nvPr/>
          </p:nvSpPr>
          <p:spPr bwMode="auto">
            <a:xfrm>
              <a:off x="3936" y="2832"/>
              <a:ext cx="105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a:latin typeface="Symbol" pitchFamily="18" charset="2"/>
                </a:rPr>
                <a:t>u</a:t>
              </a:r>
              <a:r>
                <a:rPr lang="fr-CA"/>
                <a:t>  </a:t>
              </a:r>
              <a:r>
                <a:rPr lang="fr-CA" sz="2400">
                  <a:latin typeface="Times New Roman" pitchFamily="18" charset="0"/>
                </a:rPr>
                <a:t>=  0</a:t>
              </a:r>
              <a:endParaRPr lang="fr-FR" sz="2400">
                <a:latin typeface="Times New Roman" pitchFamily="18" charset="0"/>
              </a:endParaRPr>
            </a:p>
          </p:txBody>
        </p:sp>
      </p:grpSp>
      <p:grpSp>
        <p:nvGrpSpPr>
          <p:cNvPr id="75801" name="Group 25"/>
          <p:cNvGrpSpPr>
            <a:grpSpLocks/>
          </p:cNvGrpSpPr>
          <p:nvPr/>
        </p:nvGrpSpPr>
        <p:grpSpPr bwMode="auto">
          <a:xfrm>
            <a:off x="5715000" y="2635250"/>
            <a:ext cx="2438400" cy="1128713"/>
            <a:chOff x="3600" y="1824"/>
            <a:chExt cx="1536" cy="711"/>
          </a:xfrm>
        </p:grpSpPr>
        <p:sp>
          <p:nvSpPr>
            <p:cNvPr id="75792" name="Line 16"/>
            <p:cNvSpPr>
              <a:spLocks noChangeShapeType="1"/>
            </p:cNvSpPr>
            <p:nvPr/>
          </p:nvSpPr>
          <p:spPr bwMode="auto">
            <a:xfrm>
              <a:off x="3792" y="2400"/>
              <a:ext cx="24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793" name="Line 17"/>
            <p:cNvSpPr>
              <a:spLocks noChangeShapeType="1"/>
            </p:cNvSpPr>
            <p:nvPr/>
          </p:nvSpPr>
          <p:spPr bwMode="auto">
            <a:xfrm>
              <a:off x="3696" y="2256"/>
              <a:ext cx="38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794" name="Line 18"/>
            <p:cNvSpPr>
              <a:spLocks noChangeShapeType="1"/>
            </p:cNvSpPr>
            <p:nvPr/>
          </p:nvSpPr>
          <p:spPr bwMode="auto">
            <a:xfrm>
              <a:off x="3648" y="2112"/>
              <a:ext cx="57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795" name="Line 19"/>
            <p:cNvSpPr>
              <a:spLocks noChangeShapeType="1"/>
            </p:cNvSpPr>
            <p:nvPr/>
          </p:nvSpPr>
          <p:spPr bwMode="auto">
            <a:xfrm>
              <a:off x="3600" y="1968"/>
              <a:ext cx="76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799" name="Text Box 23"/>
            <p:cNvSpPr txBox="1">
              <a:spLocks noChangeArrowheads="1"/>
            </p:cNvSpPr>
            <p:nvPr/>
          </p:nvSpPr>
          <p:spPr bwMode="auto">
            <a:xfrm>
              <a:off x="4080" y="2208"/>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a:latin typeface="Symbol" pitchFamily="18" charset="2"/>
                </a:rPr>
                <a:t>u</a:t>
              </a:r>
              <a:r>
                <a:rPr lang="fr-CA">
                  <a:cs typeface="Arial" charset="0"/>
                </a:rPr>
                <a:t>'</a:t>
              </a:r>
              <a:r>
                <a:rPr lang="fr-CA"/>
                <a:t> </a:t>
              </a:r>
              <a:r>
                <a:rPr lang="fr-CA" sz="2400">
                  <a:latin typeface="Times New Roman" pitchFamily="18" charset="0"/>
                </a:rPr>
                <a:t>=  0</a:t>
              </a:r>
              <a:endParaRPr lang="fr-FR" sz="2400">
                <a:latin typeface="Times New Roman" pitchFamily="18" charset="0"/>
              </a:endParaRPr>
            </a:p>
          </p:txBody>
        </p:sp>
        <p:sp>
          <p:nvSpPr>
            <p:cNvPr id="75800" name="Text Box 24"/>
            <p:cNvSpPr txBox="1">
              <a:spLocks noChangeArrowheads="1"/>
            </p:cNvSpPr>
            <p:nvPr/>
          </p:nvSpPr>
          <p:spPr bwMode="auto">
            <a:xfrm>
              <a:off x="4272" y="1824"/>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a:latin typeface="Symbol" pitchFamily="18" charset="2"/>
                </a:rPr>
                <a:t>u</a:t>
              </a:r>
              <a:r>
                <a:rPr lang="fr-CA">
                  <a:cs typeface="Arial" charset="0"/>
                </a:rPr>
                <a:t>'</a:t>
              </a:r>
              <a:r>
                <a:rPr lang="fr-CA"/>
                <a:t> </a:t>
              </a:r>
              <a:r>
                <a:rPr lang="fr-CA" sz="2400">
                  <a:latin typeface="Times New Roman" pitchFamily="18" charset="0"/>
                </a:rPr>
                <a:t>=  3</a:t>
              </a:r>
              <a:endParaRPr lang="fr-FR" sz="2400">
                <a:latin typeface="Times New Roman" pitchFamily="18" charset="0"/>
              </a:endParaRPr>
            </a:p>
          </p:txBody>
        </p:sp>
      </p:grpSp>
      <p:grpSp>
        <p:nvGrpSpPr>
          <p:cNvPr id="75806" name="Group 30"/>
          <p:cNvGrpSpPr>
            <a:grpSpLocks/>
          </p:cNvGrpSpPr>
          <p:nvPr/>
        </p:nvGrpSpPr>
        <p:grpSpPr bwMode="auto">
          <a:xfrm>
            <a:off x="6019800" y="2863850"/>
            <a:ext cx="228600" cy="1676400"/>
            <a:chOff x="3792" y="1968"/>
            <a:chExt cx="144" cy="1056"/>
          </a:xfrm>
        </p:grpSpPr>
        <p:sp>
          <p:nvSpPr>
            <p:cNvPr id="75802" name="Line 26"/>
            <p:cNvSpPr>
              <a:spLocks noChangeShapeType="1"/>
            </p:cNvSpPr>
            <p:nvPr/>
          </p:nvSpPr>
          <p:spPr bwMode="auto">
            <a:xfrm flipV="1">
              <a:off x="3792" y="2400"/>
              <a:ext cx="0" cy="624"/>
            </a:xfrm>
            <a:prstGeom prst="line">
              <a:avLst/>
            </a:prstGeom>
            <a:noFill/>
            <a:ln w="19050">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803" name="Line 27"/>
            <p:cNvSpPr>
              <a:spLocks noChangeShapeType="1"/>
            </p:cNvSpPr>
            <p:nvPr/>
          </p:nvSpPr>
          <p:spPr bwMode="auto">
            <a:xfrm flipV="1">
              <a:off x="3840" y="2256"/>
              <a:ext cx="0" cy="768"/>
            </a:xfrm>
            <a:prstGeom prst="line">
              <a:avLst/>
            </a:prstGeom>
            <a:noFill/>
            <a:ln w="19050">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804" name="Line 28"/>
            <p:cNvSpPr>
              <a:spLocks noChangeShapeType="1"/>
            </p:cNvSpPr>
            <p:nvPr/>
          </p:nvSpPr>
          <p:spPr bwMode="auto">
            <a:xfrm flipV="1">
              <a:off x="3888" y="2112"/>
              <a:ext cx="0" cy="912"/>
            </a:xfrm>
            <a:prstGeom prst="line">
              <a:avLst/>
            </a:prstGeom>
            <a:noFill/>
            <a:ln w="19050">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805" name="Line 29"/>
            <p:cNvSpPr>
              <a:spLocks noChangeShapeType="1"/>
            </p:cNvSpPr>
            <p:nvPr/>
          </p:nvSpPr>
          <p:spPr bwMode="auto">
            <a:xfrm flipV="1">
              <a:off x="3936" y="1968"/>
              <a:ext cx="0" cy="1056"/>
            </a:xfrm>
            <a:prstGeom prst="line">
              <a:avLst/>
            </a:prstGeom>
            <a:noFill/>
            <a:ln w="19050">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75811" name="Group 35"/>
          <p:cNvGrpSpPr>
            <a:grpSpLocks/>
          </p:cNvGrpSpPr>
          <p:nvPr/>
        </p:nvGrpSpPr>
        <p:grpSpPr bwMode="auto">
          <a:xfrm>
            <a:off x="4919663" y="1797050"/>
            <a:ext cx="3657600" cy="3389313"/>
            <a:chOff x="3099" y="1132"/>
            <a:chExt cx="2304" cy="2135"/>
          </a:xfrm>
        </p:grpSpPr>
        <p:sp>
          <p:nvSpPr>
            <p:cNvPr id="75782" name="Line 6"/>
            <p:cNvSpPr>
              <a:spLocks noChangeShapeType="1"/>
            </p:cNvSpPr>
            <p:nvPr/>
          </p:nvSpPr>
          <p:spPr bwMode="auto">
            <a:xfrm>
              <a:off x="3298" y="2956"/>
              <a:ext cx="1968" cy="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783" name="Line 7"/>
            <p:cNvSpPr>
              <a:spLocks noChangeShapeType="1"/>
            </p:cNvSpPr>
            <p:nvPr/>
          </p:nvSpPr>
          <p:spPr bwMode="auto">
            <a:xfrm flipV="1">
              <a:off x="3394" y="1132"/>
              <a:ext cx="0" cy="192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75809" name="Text Box 33"/>
            <p:cNvSpPr txBox="1">
              <a:spLocks noChangeArrowheads="1"/>
            </p:cNvSpPr>
            <p:nvPr/>
          </p:nvSpPr>
          <p:spPr bwMode="auto">
            <a:xfrm>
              <a:off x="3319" y="3017"/>
              <a:ext cx="20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Distance internucléaire, </a:t>
              </a:r>
              <a:r>
                <a:rPr lang="fr-CA" sz="2000" i="1">
                  <a:latin typeface="Times New Roman" pitchFamily="18" charset="0"/>
                </a:rPr>
                <a:t>r</a:t>
              </a:r>
              <a:endParaRPr lang="fr-FR" sz="2000" i="1">
                <a:latin typeface="Times New Roman" pitchFamily="18" charset="0"/>
              </a:endParaRPr>
            </a:p>
          </p:txBody>
        </p:sp>
        <p:sp>
          <p:nvSpPr>
            <p:cNvPr id="75810" name="Text Box 34"/>
            <p:cNvSpPr txBox="1">
              <a:spLocks noChangeArrowheads="1"/>
            </p:cNvSpPr>
            <p:nvPr/>
          </p:nvSpPr>
          <p:spPr bwMode="auto">
            <a:xfrm rot="-5400000">
              <a:off x="2716" y="1618"/>
              <a:ext cx="101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Énergie</a:t>
              </a:r>
              <a:endParaRPr lang="fr-FR" sz="2000">
                <a:latin typeface="Times New Roman" pitchFamily="18" charset="0"/>
              </a:endParaRPr>
            </a:p>
          </p:txBody>
        </p:sp>
      </p:grpSp>
      <p:sp>
        <p:nvSpPr>
          <p:cNvPr id="33" name="Rectangle 2"/>
          <p:cNvSpPr>
            <a:spLocks noChangeArrowheads="1"/>
          </p:cNvSpPr>
          <p:nvPr/>
        </p:nvSpPr>
        <p:spPr bwMode="auto">
          <a:xfrm>
            <a:off x="1295400" y="228600"/>
            <a:ext cx="6477000" cy="1219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dirty="0">
                <a:solidFill>
                  <a:srgbClr val="FFFF00"/>
                </a:solidFill>
                <a:latin typeface="Times" pitchFamily="18" charset="0"/>
              </a:rPr>
              <a:t>Spectre électronique : </a:t>
            </a:r>
            <a:br>
              <a:rPr kumimoji="0" lang="fr-CA" sz="4000" dirty="0">
                <a:solidFill>
                  <a:srgbClr val="FFFF00"/>
                </a:solidFill>
                <a:latin typeface="Times" pitchFamily="18" charset="0"/>
              </a:rPr>
            </a:br>
            <a:r>
              <a:rPr kumimoji="0" lang="fr-CA" sz="4000" dirty="0">
                <a:solidFill>
                  <a:srgbClr val="FFFF00"/>
                </a:solidFill>
                <a:latin typeface="Times" pitchFamily="18" charset="0"/>
              </a:rPr>
              <a:t>analyse </a:t>
            </a:r>
            <a:r>
              <a:rPr kumimoji="0" lang="fr-CA" sz="4000" dirty="0" smtClean="0">
                <a:solidFill>
                  <a:srgbClr val="FFFF00"/>
                </a:solidFill>
                <a:latin typeface="Times" pitchFamily="18" charset="0"/>
              </a:rPr>
              <a:t>vibrationnelle</a:t>
            </a:r>
            <a:endParaRPr lang="fr-FR" altLang="en-US" sz="4800" b="1" dirty="0">
              <a:solidFill>
                <a:srgbClr val="FFFF00"/>
              </a:solidFill>
              <a:latin typeface="Helvetic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wipe(left)">
                                      <p:cBhvr>
                                        <p:cTn id="7" dur="500"/>
                                        <p:tgtEl>
                                          <p:spTgt spid="75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75811"/>
                                        </p:tgtEl>
                                        <p:attrNameLst>
                                          <p:attrName>style.visibility</p:attrName>
                                        </p:attrNameLst>
                                      </p:cBhvr>
                                      <p:to>
                                        <p:strVal val="visible"/>
                                      </p:to>
                                    </p:set>
                                    <p:animEffect transition="in" filter="strips(upRight)">
                                      <p:cBhvr>
                                        <p:cTn id="12" dur="500"/>
                                        <p:tgtEl>
                                          <p:spTgt spid="758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75786"/>
                                        </p:tgtEl>
                                        <p:attrNameLst>
                                          <p:attrName>style.visibility</p:attrName>
                                        </p:attrNameLst>
                                      </p:cBhvr>
                                      <p:to>
                                        <p:strVal val="visible"/>
                                      </p:to>
                                    </p:set>
                                    <p:animEffect transition="in" filter="wipe(down)">
                                      <p:cBhvr>
                                        <p:cTn id="17" dur="500"/>
                                        <p:tgtEl>
                                          <p:spTgt spid="757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75790"/>
                                        </p:tgtEl>
                                        <p:attrNameLst>
                                          <p:attrName>style.visibility</p:attrName>
                                        </p:attrNameLst>
                                      </p:cBhvr>
                                      <p:to>
                                        <p:strVal val="visible"/>
                                      </p:to>
                                    </p:set>
                                    <p:animEffect transition="in" filter="wipe(down)">
                                      <p:cBhvr>
                                        <p:cTn id="22" dur="500"/>
                                        <p:tgtEl>
                                          <p:spTgt spid="757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75798"/>
                                        </p:tgtEl>
                                        <p:attrNameLst>
                                          <p:attrName>style.visibility</p:attrName>
                                        </p:attrNameLst>
                                      </p:cBhvr>
                                      <p:to>
                                        <p:strVal val="visible"/>
                                      </p:to>
                                    </p:set>
                                    <p:animEffect transition="in" filter="wipe(left)">
                                      <p:cBhvr>
                                        <p:cTn id="27" dur="500"/>
                                        <p:tgtEl>
                                          <p:spTgt spid="7579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75801"/>
                                        </p:tgtEl>
                                        <p:attrNameLst>
                                          <p:attrName>style.visibility</p:attrName>
                                        </p:attrNameLst>
                                      </p:cBhvr>
                                      <p:to>
                                        <p:strVal val="visible"/>
                                      </p:to>
                                    </p:set>
                                    <p:animEffect transition="in" filter="wipe(left)">
                                      <p:cBhvr>
                                        <p:cTn id="32" dur="500"/>
                                        <p:tgtEl>
                                          <p:spTgt spid="7580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75806"/>
                                        </p:tgtEl>
                                        <p:attrNameLst>
                                          <p:attrName>style.visibility</p:attrName>
                                        </p:attrNameLst>
                                      </p:cBhvr>
                                      <p:to>
                                        <p:strVal val="visible"/>
                                      </p:to>
                                    </p:set>
                                    <p:animEffect transition="in" filter="wipe(down)">
                                      <p:cBhvr>
                                        <p:cTn id="37" dur="500"/>
                                        <p:tgtEl>
                                          <p:spTgt spid="7580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12" fill="hold" nodeType="clickEffect">
                                  <p:stCondLst>
                                    <p:cond delay="0"/>
                                  </p:stCondLst>
                                  <p:childTnLst>
                                    <p:set>
                                      <p:cBhvr>
                                        <p:cTn id="41" dur="1" fill="hold">
                                          <p:stCondLst>
                                            <p:cond delay="0"/>
                                          </p:stCondLst>
                                        </p:cTn>
                                        <p:tgtEl>
                                          <p:spTgt spid="75780"/>
                                        </p:tgtEl>
                                        <p:attrNameLst>
                                          <p:attrName>style.visibility</p:attrName>
                                        </p:attrNameLst>
                                      </p:cBhvr>
                                      <p:to>
                                        <p:strVal val="visible"/>
                                      </p:to>
                                    </p:set>
                                    <p:anim calcmode="lin" valueType="num">
                                      <p:cBhvr additive="base">
                                        <p:cTn id="42" dur="500" fill="hold"/>
                                        <p:tgtEl>
                                          <p:spTgt spid="75780"/>
                                        </p:tgtEl>
                                        <p:attrNameLst>
                                          <p:attrName>ppt_x</p:attrName>
                                        </p:attrNameLst>
                                      </p:cBhvr>
                                      <p:tavLst>
                                        <p:tav tm="0">
                                          <p:val>
                                            <p:strVal val="0-#ppt_w/2"/>
                                          </p:val>
                                        </p:tav>
                                        <p:tav tm="100000">
                                          <p:val>
                                            <p:strVal val="#ppt_x"/>
                                          </p:val>
                                        </p:tav>
                                      </p:tavLst>
                                    </p:anim>
                                    <p:anim calcmode="lin" valueType="num">
                                      <p:cBhvr additive="base">
                                        <p:cTn id="43" dur="500" fill="hold"/>
                                        <p:tgtEl>
                                          <p:spTgt spid="757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09600" y="381000"/>
            <a:ext cx="7924800" cy="1066800"/>
          </a:xfrm>
          <a:solidFill>
            <a:schemeClr val="hlink"/>
          </a:solidFill>
          <a:ln>
            <a:solidFill>
              <a:schemeClr val="tx1"/>
            </a:solidFill>
            <a:miter lim="800000"/>
            <a:headEnd/>
            <a:tailEnd/>
          </a:ln>
        </p:spPr>
        <p:txBody>
          <a:bodyPr/>
          <a:lstStyle/>
          <a:p>
            <a:r>
              <a:rPr kumimoji="0" lang="fr-CA" sz="3600" b="0">
                <a:solidFill>
                  <a:schemeClr val="bg2"/>
                </a:solidFill>
                <a:latin typeface="Times" pitchFamily="18" charset="0"/>
              </a:rPr>
              <a:t>Transitions vibrationnelles  en  absorption  (à partir de </a:t>
            </a:r>
            <a:r>
              <a:rPr kumimoji="0" lang="fr-CA" sz="3600" b="0">
                <a:solidFill>
                  <a:schemeClr val="bg2"/>
                </a:solidFill>
                <a:latin typeface="Symbol" pitchFamily="18" charset="2"/>
              </a:rPr>
              <a:t>u</a:t>
            </a:r>
            <a:r>
              <a:rPr kumimoji="0" lang="fr-CA" sz="3600" b="0">
                <a:solidFill>
                  <a:schemeClr val="bg2"/>
                </a:solidFill>
                <a:latin typeface="Times" pitchFamily="18" charset="0"/>
              </a:rPr>
              <a:t> = 0)</a:t>
            </a:r>
            <a:endParaRPr kumimoji="0" lang="fr-CA" b="0">
              <a:solidFill>
                <a:schemeClr val="bg2"/>
              </a:solidFill>
              <a:latin typeface="Times" pitchFamily="18" charset="0"/>
            </a:endParaRPr>
          </a:p>
        </p:txBody>
      </p:sp>
      <p:graphicFrame>
        <p:nvGraphicFramePr>
          <p:cNvPr id="79877" name="Object 5"/>
          <p:cNvGraphicFramePr>
            <a:graphicFrameLocks noGrp="1" noChangeAspect="1"/>
          </p:cNvGraphicFramePr>
          <p:nvPr>
            <p:ph type="tbl" idx="1"/>
            <p:extLst>
              <p:ext uri="{D42A27DB-BD31-4B8C-83A1-F6EECF244321}">
                <p14:modId xmlns:p14="http://schemas.microsoft.com/office/powerpoint/2010/main" val="3006817110"/>
              </p:ext>
            </p:extLst>
          </p:nvPr>
        </p:nvGraphicFramePr>
        <p:xfrm>
          <a:off x="946150" y="1546225"/>
          <a:ext cx="8197850" cy="4902200"/>
        </p:xfrm>
        <a:graphic>
          <a:graphicData uri="http://schemas.openxmlformats.org/presentationml/2006/ole">
            <mc:AlternateContent xmlns:mc="http://schemas.openxmlformats.org/markup-compatibility/2006">
              <mc:Choice xmlns:v="urn:schemas-microsoft-com:vml" Requires="v">
                <p:oleObj spid="_x0000_s79885" name="Document" r:id="rId4" imgW="8380476" imgH="5010912" progId="Word.Document.8">
                  <p:embed/>
                </p:oleObj>
              </mc:Choice>
              <mc:Fallback>
                <p:oleObj name="Document" r:id="rId4" imgW="8380476" imgH="5010912" progId="Word.Document.8">
                  <p:embed/>
                  <p:pic>
                    <p:nvPicPr>
                      <p:cNvPr id="0" name="Picture 1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150" y="1546225"/>
                        <a:ext cx="8197850" cy="490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1000"/>
                                  </p:stCondLst>
                                  <p:childTnLst>
                                    <p:set>
                                      <p:cBhvr>
                                        <p:cTn id="6" dur="1" fill="hold">
                                          <p:stCondLst>
                                            <p:cond delay="0"/>
                                          </p:stCondLst>
                                        </p:cTn>
                                        <p:tgtEl>
                                          <p:spTgt spid="79877"/>
                                        </p:tgtEl>
                                        <p:attrNameLst>
                                          <p:attrName>style.visibility</p:attrName>
                                        </p:attrNameLst>
                                      </p:cBhvr>
                                      <p:to>
                                        <p:strVal val="visible"/>
                                      </p:to>
                                    </p:set>
                                    <p:animEffect transition="in" filter="wipe(up)">
                                      <p:cBhvr>
                                        <p:cTn id="7" dur="500"/>
                                        <p:tgtEl>
                                          <p:spTgt spid="79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55588" y="228600"/>
            <a:ext cx="8104187" cy="1592263"/>
          </a:xfrm>
          <a:solidFill>
            <a:schemeClr val="hlink"/>
          </a:solidFill>
          <a:ln>
            <a:solidFill>
              <a:schemeClr val="tx1"/>
            </a:solidFill>
            <a:miter lim="800000"/>
            <a:headEnd/>
            <a:tailEnd/>
          </a:ln>
        </p:spPr>
        <p:txBody>
          <a:bodyPr/>
          <a:lstStyle/>
          <a:p>
            <a:r>
              <a:rPr kumimoji="0" lang="fr-CA" sz="3600" b="0">
                <a:solidFill>
                  <a:schemeClr val="bg2"/>
                </a:solidFill>
                <a:latin typeface="Times" pitchFamily="18" charset="0"/>
              </a:rPr>
              <a:t>Transitions vibrationnelles :</a:t>
            </a:r>
            <a:br>
              <a:rPr kumimoji="0" lang="fr-CA" sz="3600" b="0">
                <a:solidFill>
                  <a:schemeClr val="bg2"/>
                </a:solidFill>
                <a:latin typeface="Times" pitchFamily="18" charset="0"/>
              </a:rPr>
            </a:br>
            <a:r>
              <a:rPr kumimoji="0" lang="fr-FR" sz="3600" b="0">
                <a:solidFill>
                  <a:schemeClr val="bg2"/>
                </a:solidFill>
                <a:latin typeface="Times" pitchFamily="18" charset="0"/>
                <a:cs typeface="Times New Roman" pitchFamily="18" charset="0"/>
              </a:rPr>
              <a:t>bande A – X du système Végard-Kaplan</a:t>
            </a:r>
            <a:r>
              <a:rPr kumimoji="0" lang="fr-CA" sz="3600" b="0">
                <a:solidFill>
                  <a:schemeClr val="bg2"/>
                </a:solidFill>
                <a:latin typeface="Times" pitchFamily="18" charset="0"/>
                <a:cs typeface="Times New Roman" pitchFamily="18" charset="0"/>
              </a:rPr>
              <a:t> de l’azote </a:t>
            </a:r>
            <a:r>
              <a:rPr kumimoji="0" lang="fr-CA" sz="3600" b="0">
                <a:solidFill>
                  <a:schemeClr val="bg2"/>
                </a:solidFill>
                <a:latin typeface="Times" pitchFamily="18" charset="0"/>
              </a:rPr>
              <a:t>(énergie en cm</a:t>
            </a:r>
            <a:r>
              <a:rPr kumimoji="0" lang="fr-CA" sz="3600" b="0" baseline="30000">
                <a:solidFill>
                  <a:schemeClr val="bg2"/>
                </a:solidFill>
                <a:latin typeface="Symbol" pitchFamily="18" charset="2"/>
              </a:rPr>
              <a:t>-</a:t>
            </a:r>
            <a:r>
              <a:rPr kumimoji="0" lang="fr-CA" sz="3600" b="0" baseline="30000">
                <a:solidFill>
                  <a:schemeClr val="bg2"/>
                </a:solidFill>
                <a:latin typeface="Times" pitchFamily="18" charset="0"/>
              </a:rPr>
              <a:t>1</a:t>
            </a:r>
            <a:r>
              <a:rPr kumimoji="0" lang="fr-CA" sz="3600" b="0">
                <a:solidFill>
                  <a:schemeClr val="bg2"/>
                </a:solidFill>
                <a:latin typeface="Times" pitchFamily="18" charset="0"/>
              </a:rPr>
              <a:t>)</a:t>
            </a:r>
          </a:p>
        </p:txBody>
      </p:sp>
      <p:graphicFrame>
        <p:nvGraphicFramePr>
          <p:cNvPr id="56323" name="Object 3"/>
          <p:cNvGraphicFramePr>
            <a:graphicFrameLocks noGrp="1" noChangeAspect="1"/>
          </p:cNvGraphicFramePr>
          <p:nvPr>
            <p:ph type="tbl" idx="1"/>
          </p:nvPr>
        </p:nvGraphicFramePr>
        <p:xfrm>
          <a:off x="827088" y="1906588"/>
          <a:ext cx="7913687" cy="3948112"/>
        </p:xfrm>
        <a:graphic>
          <a:graphicData uri="http://schemas.openxmlformats.org/presentationml/2006/ole">
            <mc:AlternateContent xmlns:mc="http://schemas.openxmlformats.org/markup-compatibility/2006">
              <mc:Choice xmlns:v="urn:schemas-microsoft-com:vml" Requires="v">
                <p:oleObj spid="_x0000_s56333" name="Document" r:id="rId4" imgW="8325576" imgH="4153333" progId="Word.Document.8">
                  <p:embed/>
                </p:oleObj>
              </mc:Choice>
              <mc:Fallback>
                <p:oleObj name="Document" r:id="rId4" imgW="8325576" imgH="4153333" progId="Word.Document.8">
                  <p:embed/>
                  <p:pic>
                    <p:nvPicPr>
                      <p:cNvPr id="0" name="Picture 1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1906588"/>
                        <a:ext cx="7913687" cy="3948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325" name="Text Box 5"/>
          <p:cNvSpPr txBox="1">
            <a:spLocks noChangeArrowheads="1"/>
          </p:cNvSpPr>
          <p:nvPr/>
        </p:nvSpPr>
        <p:spPr bwMode="auto">
          <a:xfrm>
            <a:off x="1600199" y="5762624"/>
            <a:ext cx="7339013" cy="396875"/>
          </a:xfrm>
          <a:prstGeom prst="rect">
            <a:avLst/>
          </a:prstGeom>
          <a:solidFill>
            <a:schemeClr val="tx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ct val="50000"/>
              </a:spcBef>
            </a:pPr>
            <a:r>
              <a:rPr lang="fr-CA" sz="2000" dirty="0">
                <a:latin typeface="Times New Roman" pitchFamily="18" charset="0"/>
              </a:rPr>
              <a:t>Tiré de </a:t>
            </a:r>
            <a:r>
              <a:rPr lang="fr-CA" sz="2000" dirty="0">
                <a:latin typeface="Times New Roman" pitchFamily="18" charset="0"/>
                <a:hlinkClick r:id="rId6"/>
              </a:rPr>
              <a:t>http://spider.ipac.caltech.edu/staff/laher/fluordir/N2_A-X.out</a:t>
            </a:r>
            <a:endParaRPr lang="fr-FR" sz="20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6323"/>
                                        </p:tgtEl>
                                        <p:attrNameLst>
                                          <p:attrName>style.visibility</p:attrName>
                                        </p:attrNameLst>
                                      </p:cBhvr>
                                      <p:to>
                                        <p:strVal val="visible"/>
                                      </p:to>
                                    </p:set>
                                    <p:animEffect transition="in" filter="dissolve">
                                      <p:cBhvr>
                                        <p:cTn id="7" dur="500"/>
                                        <p:tgtEl>
                                          <p:spTgt spid="56323"/>
                                        </p:tgtEl>
                                      </p:cBhvr>
                                    </p:animEffect>
                                  </p:childTnLst>
                                </p:cTn>
                              </p:par>
                            </p:childTnLst>
                          </p:cTn>
                        </p:par>
                        <p:par>
                          <p:cTn id="8" fill="hold" nodeType="afterGroup">
                            <p:stCondLst>
                              <p:cond delay="500"/>
                            </p:stCondLst>
                            <p:childTnLst>
                              <p:par>
                                <p:cTn id="9" presetID="7" presetClass="entr" presetSubtype="4" fill="hold" grpId="0" nodeType="afterEffect">
                                  <p:stCondLst>
                                    <p:cond delay="500"/>
                                  </p:stCondLst>
                                  <p:childTnLst>
                                    <p:set>
                                      <p:cBhvr>
                                        <p:cTn id="10" dur="1" fill="hold">
                                          <p:stCondLst>
                                            <p:cond delay="0"/>
                                          </p:stCondLst>
                                        </p:cTn>
                                        <p:tgtEl>
                                          <p:spTgt spid="56325"/>
                                        </p:tgtEl>
                                        <p:attrNameLst>
                                          <p:attrName>style.visibility</p:attrName>
                                        </p:attrNameLst>
                                      </p:cBhvr>
                                      <p:to>
                                        <p:strVal val="visible"/>
                                      </p:to>
                                    </p:set>
                                    <p:anim calcmode="lin" valueType="num">
                                      <p:cBhvr additive="base">
                                        <p:cTn id="11" dur="5000" fill="hold"/>
                                        <p:tgtEl>
                                          <p:spTgt spid="56325"/>
                                        </p:tgtEl>
                                        <p:attrNameLst>
                                          <p:attrName>ppt_x</p:attrName>
                                        </p:attrNameLst>
                                      </p:cBhvr>
                                      <p:tavLst>
                                        <p:tav tm="0">
                                          <p:val>
                                            <p:strVal val="#ppt_x"/>
                                          </p:val>
                                        </p:tav>
                                        <p:tav tm="100000">
                                          <p:val>
                                            <p:strVal val="#ppt_x"/>
                                          </p:val>
                                        </p:tav>
                                      </p:tavLst>
                                    </p:anim>
                                    <p:anim calcmode="lin" valueType="num">
                                      <p:cBhvr additive="base">
                                        <p:cTn id="12" dur="5000" fill="hold"/>
                                        <p:tgtEl>
                                          <p:spTgt spid="563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5"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0" y="152400"/>
            <a:ext cx="4800600" cy="838200"/>
          </a:xfrm>
          <a:solidFill>
            <a:schemeClr val="bg2"/>
          </a:solidFill>
          <a:ln>
            <a:solidFill>
              <a:schemeClr val="tx1"/>
            </a:solidFill>
            <a:miter lim="800000"/>
            <a:headEnd/>
            <a:tailEnd/>
          </a:ln>
        </p:spPr>
        <p:txBody>
          <a:bodyPr/>
          <a:lstStyle/>
          <a:p>
            <a:r>
              <a:rPr lang="fr-CA" sz="4400" b="0">
                <a:solidFill>
                  <a:srgbClr val="FFFF00"/>
                </a:solidFill>
                <a:latin typeface="Times New Roman" pitchFamily="18" charset="0"/>
              </a:rPr>
              <a:t>En résumé ...</a:t>
            </a:r>
            <a:endParaRPr lang="fr-CA">
              <a:solidFill>
                <a:srgbClr val="FFFF00"/>
              </a:solidFill>
            </a:endParaRPr>
          </a:p>
        </p:txBody>
      </p:sp>
      <p:sp>
        <p:nvSpPr>
          <p:cNvPr id="57347" name="Rectangle 3"/>
          <p:cNvSpPr>
            <a:spLocks noGrp="1" noChangeArrowheads="1"/>
          </p:cNvSpPr>
          <p:nvPr>
            <p:ph type="body" idx="1"/>
          </p:nvPr>
        </p:nvSpPr>
        <p:spPr>
          <a:xfrm>
            <a:off x="457200" y="1143001"/>
            <a:ext cx="8382000" cy="4660900"/>
          </a:xfrm>
          <a:solidFill>
            <a:schemeClr val="accent1"/>
          </a:solidFill>
          <a:ln>
            <a:solidFill>
              <a:srgbClr val="00CCFF"/>
            </a:solidFill>
            <a:miter lim="800000"/>
            <a:headEnd/>
            <a:tailEnd/>
          </a:ln>
        </p:spPr>
        <p:txBody>
          <a:bodyPr/>
          <a:lstStyle/>
          <a:p>
            <a:pPr>
              <a:lnSpc>
                <a:spcPct val="90000"/>
              </a:lnSpc>
            </a:pPr>
            <a:r>
              <a:rPr kumimoji="0" lang="fr-CA" dirty="0">
                <a:solidFill>
                  <a:schemeClr val="bg2"/>
                </a:solidFill>
                <a:latin typeface="Times" pitchFamily="18" charset="0"/>
              </a:rPr>
              <a:t>En émission, la deuxième différence permet de mesurer 2 </a:t>
            </a:r>
            <a:r>
              <a:rPr kumimoji="0" lang="fr-CA" dirty="0">
                <a:solidFill>
                  <a:schemeClr val="bg2"/>
                </a:solidFill>
                <a:latin typeface="Symbol" pitchFamily="18" charset="2"/>
              </a:rPr>
              <a:t>w</a:t>
            </a:r>
            <a:r>
              <a:rPr kumimoji="0" lang="fr-CA" i="1" baseline="-25000" dirty="0">
                <a:solidFill>
                  <a:schemeClr val="bg2"/>
                </a:solidFill>
                <a:latin typeface="Times" pitchFamily="18" charset="0"/>
              </a:rPr>
              <a:t>e</a:t>
            </a:r>
            <a:r>
              <a:rPr kumimoji="0" lang="fr-CA" i="1" dirty="0">
                <a:solidFill>
                  <a:schemeClr val="bg2"/>
                </a:solidFill>
                <a:latin typeface="Times" pitchFamily="18" charset="0"/>
              </a:rPr>
              <a:t> x</a:t>
            </a:r>
            <a:r>
              <a:rPr kumimoji="0" lang="fr-CA" i="1" baseline="-25000" dirty="0">
                <a:solidFill>
                  <a:schemeClr val="bg2"/>
                </a:solidFill>
                <a:latin typeface="Times" pitchFamily="18" charset="0"/>
              </a:rPr>
              <a:t>e</a:t>
            </a:r>
            <a:r>
              <a:rPr kumimoji="0" lang="fr-CA" dirty="0">
                <a:solidFill>
                  <a:schemeClr val="bg2"/>
                </a:solidFill>
                <a:latin typeface="Times" pitchFamily="18" charset="0"/>
              </a:rPr>
              <a:t> et donc </a:t>
            </a:r>
            <a:r>
              <a:rPr kumimoji="0" lang="fr-CA" dirty="0">
                <a:solidFill>
                  <a:schemeClr val="bg2"/>
                </a:solidFill>
                <a:latin typeface="Symbol" pitchFamily="18" charset="2"/>
              </a:rPr>
              <a:t>w</a:t>
            </a:r>
            <a:r>
              <a:rPr kumimoji="0" lang="fr-CA" i="1" baseline="-25000" dirty="0">
                <a:solidFill>
                  <a:schemeClr val="bg2"/>
                </a:solidFill>
                <a:latin typeface="Times" pitchFamily="18" charset="0"/>
              </a:rPr>
              <a:t>e</a:t>
            </a:r>
            <a:r>
              <a:rPr kumimoji="0" lang="fr-CA" dirty="0">
                <a:solidFill>
                  <a:schemeClr val="bg2"/>
                </a:solidFill>
                <a:latin typeface="Times" pitchFamily="18" charset="0"/>
              </a:rPr>
              <a:t>.</a:t>
            </a:r>
          </a:p>
          <a:p>
            <a:pPr>
              <a:lnSpc>
                <a:spcPct val="90000"/>
              </a:lnSpc>
            </a:pPr>
            <a:r>
              <a:rPr kumimoji="0" lang="fr-CA" dirty="0">
                <a:solidFill>
                  <a:schemeClr val="bg2"/>
                </a:solidFill>
                <a:latin typeface="Times" pitchFamily="18" charset="0"/>
              </a:rPr>
              <a:t>En absorption, on obtenait les valeurs </a:t>
            </a:r>
            <a:r>
              <a:rPr kumimoji="0" lang="fr-CA" dirty="0">
                <a:solidFill>
                  <a:schemeClr val="bg2"/>
                </a:solidFill>
                <a:latin typeface="Symbol" pitchFamily="18" charset="2"/>
              </a:rPr>
              <a:t>w</a:t>
            </a:r>
            <a:r>
              <a:rPr kumimoji="0" lang="fr-CA" i="1" baseline="-25000" dirty="0">
                <a:solidFill>
                  <a:schemeClr val="bg2"/>
                </a:solidFill>
                <a:latin typeface="Times" pitchFamily="18" charset="0"/>
              </a:rPr>
              <a:t>e</a:t>
            </a:r>
            <a:r>
              <a:rPr kumimoji="0" lang="fr-CA" dirty="0">
                <a:solidFill>
                  <a:schemeClr val="bg2"/>
                </a:solidFill>
                <a:latin typeface="Times" pitchFamily="18" charset="0"/>
              </a:rPr>
              <a:t>'</a:t>
            </a:r>
            <a:r>
              <a:rPr kumimoji="0" lang="fr-CA" i="1" dirty="0">
                <a:solidFill>
                  <a:schemeClr val="bg2"/>
                </a:solidFill>
                <a:latin typeface="Symbol" pitchFamily="18" charset="2"/>
              </a:rPr>
              <a:t> </a:t>
            </a:r>
            <a:r>
              <a:rPr kumimoji="0" lang="fr-CA" i="1" dirty="0">
                <a:solidFill>
                  <a:schemeClr val="bg2"/>
                </a:solidFill>
                <a:latin typeface="Times" pitchFamily="18" charset="0"/>
              </a:rPr>
              <a:t>x</a:t>
            </a:r>
            <a:r>
              <a:rPr kumimoji="0" lang="fr-CA" i="1" baseline="-25000" dirty="0">
                <a:solidFill>
                  <a:schemeClr val="bg2"/>
                </a:solidFill>
                <a:latin typeface="Times" pitchFamily="18" charset="0"/>
              </a:rPr>
              <a:t>e</a:t>
            </a:r>
            <a:r>
              <a:rPr kumimoji="0" lang="fr-CA" dirty="0">
                <a:solidFill>
                  <a:schemeClr val="bg2"/>
                </a:solidFill>
                <a:latin typeface="Times" pitchFamily="18" charset="0"/>
              </a:rPr>
              <a:t>'</a:t>
            </a:r>
            <a:r>
              <a:rPr kumimoji="0" lang="fr-CA" i="1" dirty="0">
                <a:solidFill>
                  <a:schemeClr val="bg2"/>
                </a:solidFill>
                <a:latin typeface="Times" pitchFamily="18" charset="0"/>
              </a:rPr>
              <a:t> </a:t>
            </a:r>
            <a:r>
              <a:rPr kumimoji="0" lang="fr-CA" dirty="0">
                <a:solidFill>
                  <a:schemeClr val="bg2"/>
                </a:solidFill>
                <a:latin typeface="Times" pitchFamily="18" charset="0"/>
              </a:rPr>
              <a:t>et </a:t>
            </a:r>
            <a:r>
              <a:rPr kumimoji="0" lang="fr-CA" dirty="0">
                <a:solidFill>
                  <a:schemeClr val="bg2"/>
                </a:solidFill>
                <a:latin typeface="Symbol" pitchFamily="18" charset="2"/>
              </a:rPr>
              <a:t>w</a:t>
            </a:r>
            <a:r>
              <a:rPr kumimoji="0" lang="fr-CA" i="1" baseline="-25000" dirty="0">
                <a:solidFill>
                  <a:schemeClr val="bg2"/>
                </a:solidFill>
                <a:latin typeface="Times" pitchFamily="18" charset="0"/>
              </a:rPr>
              <a:t>e</a:t>
            </a:r>
            <a:r>
              <a:rPr kumimoji="0" lang="fr-CA" dirty="0">
                <a:solidFill>
                  <a:schemeClr val="bg2"/>
                </a:solidFill>
                <a:latin typeface="Times" pitchFamily="18" charset="0"/>
              </a:rPr>
              <a:t>'. </a:t>
            </a:r>
          </a:p>
          <a:p>
            <a:pPr>
              <a:lnSpc>
                <a:spcPct val="90000"/>
              </a:lnSpc>
            </a:pPr>
            <a:r>
              <a:rPr kumimoji="0" lang="fr-CA" dirty="0">
                <a:solidFill>
                  <a:schemeClr val="bg2"/>
                </a:solidFill>
                <a:latin typeface="Times" pitchFamily="18" charset="0"/>
              </a:rPr>
              <a:t>On peut observer les niveaux de vibration jusqu'à une valeur élevée de </a:t>
            </a:r>
            <a:r>
              <a:rPr kumimoji="0" lang="fr-CA" dirty="0">
                <a:solidFill>
                  <a:schemeClr val="bg2"/>
                </a:solidFill>
                <a:latin typeface="Symbol" pitchFamily="18" charset="2"/>
              </a:rPr>
              <a:t>u</a:t>
            </a:r>
            <a:r>
              <a:rPr kumimoji="0" lang="fr-CA" i="1" dirty="0">
                <a:solidFill>
                  <a:schemeClr val="bg2"/>
                </a:solidFill>
                <a:latin typeface="Symbol" pitchFamily="18" charset="2"/>
              </a:rPr>
              <a:t> </a:t>
            </a:r>
            <a:r>
              <a:rPr kumimoji="0" lang="fr-CA" dirty="0">
                <a:solidFill>
                  <a:schemeClr val="bg2"/>
                </a:solidFill>
                <a:latin typeface="Times" pitchFamily="18" charset="0"/>
              </a:rPr>
              <a:t>(</a:t>
            </a:r>
            <a:r>
              <a:rPr kumimoji="0" lang="fr-CA" dirty="0">
                <a:solidFill>
                  <a:schemeClr val="bg2"/>
                </a:solidFill>
                <a:latin typeface="Symbol" pitchFamily="18" charset="2"/>
              </a:rPr>
              <a:t>u</a:t>
            </a:r>
            <a:r>
              <a:rPr kumimoji="0" lang="fr-CA" dirty="0">
                <a:solidFill>
                  <a:schemeClr val="bg2"/>
                </a:solidFill>
                <a:latin typeface="Times" pitchFamily="18" charset="0"/>
              </a:rPr>
              <a:t>   =   25 dans certains cas), donc obtenir une valeur précise de </a:t>
            </a:r>
            <a:r>
              <a:rPr kumimoji="0" lang="fr-CA" dirty="0">
                <a:solidFill>
                  <a:schemeClr val="bg2"/>
                </a:solidFill>
                <a:latin typeface="Symbol" pitchFamily="18" charset="2"/>
              </a:rPr>
              <a:t>w</a:t>
            </a:r>
            <a:r>
              <a:rPr kumimoji="0" lang="fr-CA" i="1" baseline="-25000" dirty="0">
                <a:solidFill>
                  <a:schemeClr val="bg2"/>
                </a:solidFill>
                <a:latin typeface="Times" pitchFamily="18" charset="0"/>
              </a:rPr>
              <a:t>e</a:t>
            </a:r>
            <a:r>
              <a:rPr kumimoji="0" lang="fr-CA" i="1" dirty="0">
                <a:solidFill>
                  <a:schemeClr val="bg2"/>
                </a:solidFill>
                <a:latin typeface="Times" pitchFamily="18" charset="0"/>
              </a:rPr>
              <a:t>, </a:t>
            </a:r>
            <a:r>
              <a:rPr kumimoji="0" lang="fr-CA" dirty="0">
                <a:solidFill>
                  <a:schemeClr val="bg2"/>
                </a:solidFill>
                <a:latin typeface="Symbol" pitchFamily="18" charset="2"/>
              </a:rPr>
              <a:t>w</a:t>
            </a:r>
            <a:r>
              <a:rPr kumimoji="0" lang="fr-CA" i="1" baseline="-25000" dirty="0">
                <a:solidFill>
                  <a:schemeClr val="bg2"/>
                </a:solidFill>
                <a:latin typeface="Times" pitchFamily="18" charset="0"/>
              </a:rPr>
              <a:t>e</a:t>
            </a:r>
            <a:r>
              <a:rPr kumimoji="0" lang="fr-CA" i="1" dirty="0">
                <a:solidFill>
                  <a:schemeClr val="bg2"/>
                </a:solidFill>
                <a:latin typeface="Times" pitchFamily="18" charset="0"/>
              </a:rPr>
              <a:t> x</a:t>
            </a:r>
            <a:r>
              <a:rPr kumimoji="0" lang="fr-CA" i="1" baseline="-25000" dirty="0">
                <a:solidFill>
                  <a:schemeClr val="bg2"/>
                </a:solidFill>
                <a:latin typeface="Times" pitchFamily="18" charset="0"/>
              </a:rPr>
              <a:t>e</a:t>
            </a:r>
            <a:r>
              <a:rPr kumimoji="0" lang="fr-CA" dirty="0">
                <a:solidFill>
                  <a:schemeClr val="bg2"/>
                </a:solidFill>
                <a:latin typeface="Times" pitchFamily="18" charset="0"/>
              </a:rPr>
              <a:t> et </a:t>
            </a:r>
            <a:r>
              <a:rPr kumimoji="0" lang="fr-CA" i="1" dirty="0">
                <a:solidFill>
                  <a:schemeClr val="bg2"/>
                </a:solidFill>
                <a:latin typeface="Times" pitchFamily="18" charset="0"/>
              </a:rPr>
              <a:t>D</a:t>
            </a:r>
            <a:r>
              <a:rPr kumimoji="0" lang="fr-CA" i="1" baseline="-25000" dirty="0">
                <a:solidFill>
                  <a:schemeClr val="bg2"/>
                </a:solidFill>
                <a:latin typeface="Times" pitchFamily="18" charset="0"/>
              </a:rPr>
              <a:t>e </a:t>
            </a:r>
            <a:r>
              <a:rPr kumimoji="0" lang="fr-CA" dirty="0">
                <a:solidFill>
                  <a:schemeClr val="bg2"/>
                </a:solidFill>
                <a:latin typeface="Times" pitchFamily="18" charset="0"/>
              </a:rPr>
              <a:t>pour chaque état électronique.</a:t>
            </a:r>
          </a:p>
          <a:p>
            <a:pPr>
              <a:lnSpc>
                <a:spcPct val="90000"/>
              </a:lnSpc>
            </a:pPr>
            <a:r>
              <a:rPr kumimoji="0" lang="fr-CA" dirty="0">
                <a:solidFill>
                  <a:schemeClr val="bg2"/>
                </a:solidFill>
                <a:latin typeface="Times" pitchFamily="18" charset="0"/>
              </a:rPr>
              <a:t>On peut observer les niveaux de rotation jusqu'à une valeur élevée de </a:t>
            </a:r>
            <a:r>
              <a:rPr kumimoji="0" lang="fr-CA" i="1" dirty="0">
                <a:solidFill>
                  <a:schemeClr val="bg2"/>
                </a:solidFill>
                <a:latin typeface="Times" pitchFamily="18" charset="0"/>
              </a:rPr>
              <a:t>J</a:t>
            </a:r>
            <a:r>
              <a:rPr kumimoji="0" lang="fr-CA" dirty="0">
                <a:solidFill>
                  <a:schemeClr val="bg2"/>
                </a:solidFill>
                <a:latin typeface="Times" pitchFamily="18" charset="0"/>
              </a:rPr>
              <a:t> , donc obtenir les moments d'inertie et la distance internucléaire moyenne avec une grande précision.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57347">
                                            <p:bg/>
                                          </p:spTgt>
                                        </p:tgtEl>
                                        <p:attrNameLst>
                                          <p:attrName>style.visibility</p:attrName>
                                        </p:attrNameLst>
                                      </p:cBhvr>
                                      <p:to>
                                        <p:strVal val="visible"/>
                                      </p:to>
                                    </p:set>
                                    <p:anim calcmode="lin" valueType="num">
                                      <p:cBhvr>
                                        <p:cTn id="7" dur="500" fill="hold"/>
                                        <p:tgtEl>
                                          <p:spTgt spid="57347">
                                            <p:bg/>
                                          </p:spTgt>
                                        </p:tgtEl>
                                        <p:attrNameLst>
                                          <p:attrName>ppt_w</p:attrName>
                                        </p:attrNameLst>
                                      </p:cBhvr>
                                      <p:tavLst>
                                        <p:tav tm="0">
                                          <p:val>
                                            <p:fltVal val="0"/>
                                          </p:val>
                                        </p:tav>
                                        <p:tav tm="100000">
                                          <p:val>
                                            <p:strVal val="#ppt_w"/>
                                          </p:val>
                                        </p:tav>
                                      </p:tavLst>
                                    </p:anim>
                                    <p:anim calcmode="lin" valueType="num">
                                      <p:cBhvr>
                                        <p:cTn id="8" dur="500" fill="hold"/>
                                        <p:tgtEl>
                                          <p:spTgt spid="57347">
                                            <p:bg/>
                                          </p:spTgt>
                                        </p:tgtEl>
                                        <p:attrNameLst>
                                          <p:attrName>ppt_h</p:attrName>
                                        </p:attrNameLst>
                                      </p:cBhvr>
                                      <p:tavLst>
                                        <p:tav tm="0">
                                          <p:val>
                                            <p:fltVal val="0"/>
                                          </p:val>
                                        </p:tav>
                                        <p:tav tm="100000">
                                          <p:val>
                                            <p:strVal val="#ppt_h"/>
                                          </p:val>
                                        </p:tav>
                                      </p:tavLst>
                                    </p:anim>
                                    <p:anim calcmode="lin" valueType="num">
                                      <p:cBhvr>
                                        <p:cTn id="9" dur="500" fill="hold"/>
                                        <p:tgtEl>
                                          <p:spTgt spid="57347">
                                            <p:bg/>
                                          </p:spTgt>
                                        </p:tgtEl>
                                        <p:attrNameLst>
                                          <p:attrName>ppt_x</p:attrName>
                                        </p:attrNameLst>
                                      </p:cBhvr>
                                      <p:tavLst>
                                        <p:tav tm="0">
                                          <p:val>
                                            <p:fltVal val="0.5"/>
                                          </p:val>
                                        </p:tav>
                                        <p:tav tm="100000">
                                          <p:val>
                                            <p:strVal val="#ppt_x"/>
                                          </p:val>
                                        </p:tav>
                                      </p:tavLst>
                                    </p:anim>
                                    <p:anim calcmode="lin" valueType="num">
                                      <p:cBhvr>
                                        <p:cTn id="10" dur="500" fill="hold"/>
                                        <p:tgtEl>
                                          <p:spTgt spid="57347">
                                            <p:bg/>
                                          </p:spTgt>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57347">
                                            <p:txEl>
                                              <p:pRg st="0" end="0"/>
                                            </p:txEl>
                                          </p:spTgt>
                                        </p:tgtEl>
                                        <p:attrNameLst>
                                          <p:attrName>style.visibility</p:attrName>
                                        </p:attrNameLst>
                                      </p:cBhvr>
                                      <p:to>
                                        <p:strVal val="visible"/>
                                      </p:to>
                                    </p:set>
                                    <p:anim calcmode="lin" valueType="num">
                                      <p:cBhvr>
                                        <p:cTn id="13" dur="500" fill="hold"/>
                                        <p:tgtEl>
                                          <p:spTgt spid="5734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7347">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57347">
                                            <p:txEl>
                                              <p:pRg st="0" end="0"/>
                                            </p:txEl>
                                          </p:spTgt>
                                        </p:tgtEl>
                                        <p:attrNameLst>
                                          <p:attrName>ppt_x</p:attrName>
                                        </p:attrNameLst>
                                      </p:cBhvr>
                                      <p:tavLst>
                                        <p:tav tm="0">
                                          <p:val>
                                            <p:fltVal val="0.5"/>
                                          </p:val>
                                        </p:tav>
                                        <p:tav tm="100000">
                                          <p:val>
                                            <p:strVal val="#ppt_x"/>
                                          </p:val>
                                        </p:tav>
                                      </p:tavLst>
                                    </p:anim>
                                    <p:anim calcmode="lin" valueType="num">
                                      <p:cBhvr>
                                        <p:cTn id="16" dur="500" fill="hold"/>
                                        <p:tgtEl>
                                          <p:spTgt spid="57347">
                                            <p:txEl>
                                              <p:pRg st="0" end="0"/>
                                            </p:txEl>
                                          </p:spTgt>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0"/>
                                  </p:stCondLst>
                                  <p:childTnLst>
                                    <p:set>
                                      <p:cBhvr>
                                        <p:cTn id="18" dur="1" fill="hold">
                                          <p:stCondLst>
                                            <p:cond delay="0"/>
                                          </p:stCondLst>
                                        </p:cTn>
                                        <p:tgtEl>
                                          <p:spTgt spid="57347">
                                            <p:txEl>
                                              <p:pRg st="1" end="1"/>
                                            </p:txEl>
                                          </p:spTgt>
                                        </p:tgtEl>
                                        <p:attrNameLst>
                                          <p:attrName>style.visibility</p:attrName>
                                        </p:attrNameLst>
                                      </p:cBhvr>
                                      <p:to>
                                        <p:strVal val="visible"/>
                                      </p:to>
                                    </p:set>
                                    <p:anim calcmode="lin" valueType="num">
                                      <p:cBhvr>
                                        <p:cTn id="19" dur="500" fill="hold"/>
                                        <p:tgtEl>
                                          <p:spTgt spid="5734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7347">
                                            <p:txEl>
                                              <p:pRg st="1" end="1"/>
                                            </p:txEl>
                                          </p:spTgt>
                                        </p:tgtEl>
                                        <p:attrNameLst>
                                          <p:attrName>ppt_h</p:attrName>
                                        </p:attrNameLst>
                                      </p:cBhvr>
                                      <p:tavLst>
                                        <p:tav tm="0">
                                          <p:val>
                                            <p:fltVal val="0"/>
                                          </p:val>
                                        </p:tav>
                                        <p:tav tm="100000">
                                          <p:val>
                                            <p:strVal val="#ppt_h"/>
                                          </p:val>
                                        </p:tav>
                                      </p:tavLst>
                                    </p:anim>
                                    <p:anim calcmode="lin" valueType="num">
                                      <p:cBhvr>
                                        <p:cTn id="21" dur="500" fill="hold"/>
                                        <p:tgtEl>
                                          <p:spTgt spid="57347">
                                            <p:txEl>
                                              <p:pRg st="1" end="1"/>
                                            </p:txEl>
                                          </p:spTgt>
                                        </p:tgtEl>
                                        <p:attrNameLst>
                                          <p:attrName>ppt_x</p:attrName>
                                        </p:attrNameLst>
                                      </p:cBhvr>
                                      <p:tavLst>
                                        <p:tav tm="0">
                                          <p:val>
                                            <p:fltVal val="0.5"/>
                                          </p:val>
                                        </p:tav>
                                        <p:tav tm="100000">
                                          <p:val>
                                            <p:strVal val="#ppt_x"/>
                                          </p:val>
                                        </p:tav>
                                      </p:tavLst>
                                    </p:anim>
                                    <p:anim calcmode="lin" valueType="num">
                                      <p:cBhvr>
                                        <p:cTn id="22" dur="500" fill="hold"/>
                                        <p:tgtEl>
                                          <p:spTgt spid="57347">
                                            <p:txEl>
                                              <p:pRg st="1" end="1"/>
                                            </p:txEl>
                                          </p:spTgt>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0"/>
                                  </p:stCondLst>
                                  <p:childTnLst>
                                    <p:set>
                                      <p:cBhvr>
                                        <p:cTn id="24" dur="1" fill="hold">
                                          <p:stCondLst>
                                            <p:cond delay="0"/>
                                          </p:stCondLst>
                                        </p:cTn>
                                        <p:tgtEl>
                                          <p:spTgt spid="57347">
                                            <p:txEl>
                                              <p:pRg st="2" end="2"/>
                                            </p:txEl>
                                          </p:spTgt>
                                        </p:tgtEl>
                                        <p:attrNameLst>
                                          <p:attrName>style.visibility</p:attrName>
                                        </p:attrNameLst>
                                      </p:cBhvr>
                                      <p:to>
                                        <p:strVal val="visible"/>
                                      </p:to>
                                    </p:set>
                                    <p:anim calcmode="lin" valueType="num">
                                      <p:cBhvr>
                                        <p:cTn id="25" dur="500" fill="hold"/>
                                        <p:tgtEl>
                                          <p:spTgt spid="5734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7347">
                                            <p:txEl>
                                              <p:pRg st="2" end="2"/>
                                            </p:txEl>
                                          </p:spTgt>
                                        </p:tgtEl>
                                        <p:attrNameLst>
                                          <p:attrName>ppt_h</p:attrName>
                                        </p:attrNameLst>
                                      </p:cBhvr>
                                      <p:tavLst>
                                        <p:tav tm="0">
                                          <p:val>
                                            <p:fltVal val="0"/>
                                          </p:val>
                                        </p:tav>
                                        <p:tav tm="100000">
                                          <p:val>
                                            <p:strVal val="#ppt_h"/>
                                          </p:val>
                                        </p:tav>
                                      </p:tavLst>
                                    </p:anim>
                                    <p:anim calcmode="lin" valueType="num">
                                      <p:cBhvr>
                                        <p:cTn id="27" dur="500" fill="hold"/>
                                        <p:tgtEl>
                                          <p:spTgt spid="57347">
                                            <p:txEl>
                                              <p:pRg st="2" end="2"/>
                                            </p:txEl>
                                          </p:spTgt>
                                        </p:tgtEl>
                                        <p:attrNameLst>
                                          <p:attrName>ppt_x</p:attrName>
                                        </p:attrNameLst>
                                      </p:cBhvr>
                                      <p:tavLst>
                                        <p:tav tm="0">
                                          <p:val>
                                            <p:fltVal val="0.5"/>
                                          </p:val>
                                        </p:tav>
                                        <p:tav tm="100000">
                                          <p:val>
                                            <p:strVal val="#ppt_x"/>
                                          </p:val>
                                        </p:tav>
                                      </p:tavLst>
                                    </p:anim>
                                    <p:anim calcmode="lin" valueType="num">
                                      <p:cBhvr>
                                        <p:cTn id="28" dur="500" fill="hold"/>
                                        <p:tgtEl>
                                          <p:spTgt spid="57347">
                                            <p:txEl>
                                              <p:pRg st="2" end="2"/>
                                            </p:txEl>
                                          </p:spTgt>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57347">
                                            <p:txEl>
                                              <p:pRg st="3" end="3"/>
                                            </p:txEl>
                                          </p:spTgt>
                                        </p:tgtEl>
                                        <p:attrNameLst>
                                          <p:attrName>style.visibility</p:attrName>
                                        </p:attrNameLst>
                                      </p:cBhvr>
                                      <p:to>
                                        <p:strVal val="visible"/>
                                      </p:to>
                                    </p:set>
                                    <p:anim calcmode="lin" valueType="num">
                                      <p:cBhvr>
                                        <p:cTn id="31" dur="500" fill="hold"/>
                                        <p:tgtEl>
                                          <p:spTgt spid="5734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7347">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7347">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57347">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uiExpand="1" build="p"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762000"/>
            <a:ext cx="7772400" cy="1447800"/>
          </a:xfrm>
          <a:solidFill>
            <a:schemeClr val="bg2"/>
          </a:solidFill>
          <a:ln>
            <a:solidFill>
              <a:schemeClr val="tx1"/>
            </a:solidFill>
            <a:miter lim="800000"/>
            <a:headEnd/>
            <a:tailEnd/>
          </a:ln>
        </p:spPr>
        <p:txBody>
          <a:bodyPr/>
          <a:lstStyle/>
          <a:p>
            <a:r>
              <a:rPr lang="fr-CA" sz="4400" b="0">
                <a:solidFill>
                  <a:srgbClr val="FFFF00"/>
                </a:solidFill>
                <a:latin typeface="Times New Roman" pitchFamily="18" charset="0"/>
              </a:rPr>
              <a:t>Détermination </a:t>
            </a:r>
            <a:br>
              <a:rPr lang="fr-CA" sz="4400" b="0">
                <a:solidFill>
                  <a:srgbClr val="FFFF00"/>
                </a:solidFill>
                <a:latin typeface="Times New Roman" pitchFamily="18" charset="0"/>
              </a:rPr>
            </a:br>
            <a:r>
              <a:rPr lang="fr-CA" sz="4400" b="0">
                <a:solidFill>
                  <a:srgbClr val="FFFF00"/>
                </a:solidFill>
                <a:latin typeface="Times New Roman" pitchFamily="18" charset="0"/>
              </a:rPr>
              <a:t>des constantes moléculaires</a:t>
            </a:r>
            <a:endParaRPr lang="fr-CA">
              <a:solidFill>
                <a:srgbClr val="FFFF00"/>
              </a:solidFill>
              <a:latin typeface="Times New Roman" pitchFamily="18" charset="0"/>
            </a:endParaRPr>
          </a:p>
        </p:txBody>
      </p:sp>
      <p:sp>
        <p:nvSpPr>
          <p:cNvPr id="58371" name="Rectangle 3"/>
          <p:cNvSpPr>
            <a:spLocks noGrp="1" noChangeArrowheads="1"/>
          </p:cNvSpPr>
          <p:nvPr>
            <p:ph type="body" idx="1"/>
          </p:nvPr>
        </p:nvSpPr>
        <p:spPr>
          <a:xfrm>
            <a:off x="609600" y="2819400"/>
            <a:ext cx="7924800" cy="2819400"/>
          </a:xfrm>
          <a:solidFill>
            <a:schemeClr val="accent1"/>
          </a:solidFill>
          <a:ln>
            <a:solidFill>
              <a:srgbClr val="00CCFF"/>
            </a:solidFill>
            <a:miter lim="800000"/>
            <a:headEnd/>
            <a:tailEnd/>
          </a:ln>
        </p:spPr>
        <p:txBody>
          <a:bodyPr/>
          <a:lstStyle/>
          <a:p>
            <a:r>
              <a:rPr kumimoji="0" lang="fr-CA" dirty="0">
                <a:solidFill>
                  <a:schemeClr val="bg2"/>
                </a:solidFill>
                <a:latin typeface="Times" pitchFamily="18" charset="0"/>
              </a:rPr>
              <a:t>On peut faire ces déterminations pour chaque état électronique.</a:t>
            </a:r>
          </a:p>
          <a:p>
            <a:r>
              <a:rPr kumimoji="0" lang="fr-CA" dirty="0">
                <a:solidFill>
                  <a:schemeClr val="bg2"/>
                </a:solidFill>
                <a:latin typeface="Times" pitchFamily="18" charset="0"/>
              </a:rPr>
              <a:t>Un des succès de la théorie a été de relier l'énergie de dissociation de la molécule et l'énergie des fragments obtenus (voir </a:t>
            </a:r>
            <a:r>
              <a:rPr kumimoji="0" lang="fr-CA" dirty="0" smtClean="0">
                <a:solidFill>
                  <a:schemeClr val="bg2"/>
                </a:solidFill>
                <a:latin typeface="Times" pitchFamily="18" charset="0"/>
              </a:rPr>
              <a:t>Fig. </a:t>
            </a:r>
            <a:r>
              <a:rPr kumimoji="0" lang="fr-CA" dirty="0">
                <a:solidFill>
                  <a:schemeClr val="bg2"/>
                </a:solidFill>
                <a:latin typeface="Times" pitchFamily="18" charset="0"/>
              </a:rPr>
              <a:t>8.3 ou la page 12 de ce diaporama).</a:t>
            </a:r>
            <a:endParaRPr kumimoji="0" lang="fr-CA" dirty="0">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1">
                                            <p:bg/>
                                          </p:spTgt>
                                        </p:tgtEl>
                                        <p:attrNameLst>
                                          <p:attrName>style.visibility</p:attrName>
                                        </p:attrNameLst>
                                      </p:cBhvr>
                                      <p:to>
                                        <p:strVal val="visible"/>
                                      </p:to>
                                    </p:set>
                                    <p:animEffect transition="in" filter="wipe(left)">
                                      <p:cBhvr>
                                        <p:cTn id="7" dur="500"/>
                                        <p:tgtEl>
                                          <p:spTgt spid="58371">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8371">
                                            <p:txEl>
                                              <p:pRg st="0" end="0"/>
                                            </p:txEl>
                                          </p:spTgt>
                                        </p:tgtEl>
                                        <p:attrNameLst>
                                          <p:attrName>style.visibility</p:attrName>
                                        </p:attrNameLst>
                                      </p:cBhvr>
                                      <p:to>
                                        <p:strVal val="visible"/>
                                      </p:to>
                                    </p:set>
                                    <p:animEffect transition="in" filter="wipe(left)">
                                      <p:cBhvr>
                                        <p:cTn id="10" dur="500"/>
                                        <p:tgtEl>
                                          <p:spTgt spid="5837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8371">
                                            <p:txEl>
                                              <p:pRg st="1" end="1"/>
                                            </p:txEl>
                                          </p:spTgt>
                                        </p:tgtEl>
                                        <p:attrNameLst>
                                          <p:attrName>style.visibility</p:attrName>
                                        </p:attrNameLst>
                                      </p:cBhvr>
                                      <p:to>
                                        <p:strVal val="visible"/>
                                      </p:to>
                                    </p:set>
                                    <p:animEffect transition="in" filter="wipe(left)">
                                      <p:cBhvr>
                                        <p:cTn id="15" dur="500"/>
                                        <p:tgtEl>
                                          <p:spTgt spid="583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uiExpand="1"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304800"/>
            <a:ext cx="8077200" cy="1600200"/>
          </a:xfrm>
          <a:solidFill>
            <a:schemeClr val="bg2"/>
          </a:solidFill>
          <a:ln>
            <a:solidFill>
              <a:schemeClr val="tx1"/>
            </a:solidFill>
            <a:miter lim="800000"/>
            <a:headEnd/>
            <a:tailEnd/>
          </a:ln>
        </p:spPr>
        <p:txBody>
          <a:bodyPr/>
          <a:lstStyle/>
          <a:p>
            <a:r>
              <a:rPr kumimoji="0" lang="fr-CA" sz="4400" b="0">
                <a:solidFill>
                  <a:srgbClr val="FFFF00"/>
                </a:solidFill>
                <a:latin typeface="Times" pitchFamily="18" charset="0"/>
              </a:rPr>
              <a:t>Courbes de potentiel correspondant à des états instables</a:t>
            </a:r>
            <a:endParaRPr lang="fr-FR" altLang="fr-FR">
              <a:solidFill>
                <a:srgbClr val="FFFF00"/>
              </a:solidFill>
            </a:endParaRPr>
          </a:p>
        </p:txBody>
      </p:sp>
      <p:sp>
        <p:nvSpPr>
          <p:cNvPr id="20483" name="Rectangle 3"/>
          <p:cNvSpPr>
            <a:spLocks noGrp="1" noChangeArrowheads="1"/>
          </p:cNvSpPr>
          <p:nvPr>
            <p:ph type="body" idx="1"/>
          </p:nvPr>
        </p:nvSpPr>
        <p:spPr>
          <a:xfrm>
            <a:off x="304800" y="1981200"/>
            <a:ext cx="5283200" cy="2070100"/>
          </a:xfrm>
          <a:solidFill>
            <a:srgbClr val="CCECFF"/>
          </a:solidFill>
          <a:ln>
            <a:solidFill>
              <a:srgbClr val="00CCFF"/>
            </a:solidFill>
            <a:miter lim="800000"/>
            <a:headEnd/>
            <a:tailEnd/>
          </a:ln>
        </p:spPr>
        <p:txBody>
          <a:bodyPr/>
          <a:lstStyle/>
          <a:p>
            <a:r>
              <a:rPr kumimoji="0" lang="fr-CA" sz="2400">
                <a:solidFill>
                  <a:schemeClr val="bg2"/>
                </a:solidFill>
                <a:latin typeface="Times" pitchFamily="18" charset="0"/>
                <a:sym typeface="Symbol" pitchFamily="18" charset="2"/>
              </a:rPr>
              <a:t></a:t>
            </a:r>
            <a:r>
              <a:rPr kumimoji="0" lang="fr-CA" sz="2400">
                <a:solidFill>
                  <a:schemeClr val="bg2"/>
                </a:solidFill>
                <a:latin typeface="Times" pitchFamily="18" charset="0"/>
              </a:rPr>
              <a:t> État électronique instable.</a:t>
            </a:r>
          </a:p>
          <a:p>
            <a:r>
              <a:rPr kumimoji="0" lang="fr-CA" sz="2400">
                <a:solidFill>
                  <a:schemeClr val="bg2"/>
                </a:solidFill>
                <a:latin typeface="Times" pitchFamily="18" charset="0"/>
              </a:rPr>
              <a:t>Dans ce cas, la molécule formée est instable et les atomes se séparent au bout d'un temps plus ou moins long, mais non négligeable.</a:t>
            </a:r>
            <a:endParaRPr kumimoji="0" lang="fr-FR" altLang="fr-FR">
              <a:solidFill>
                <a:schemeClr val="bg2"/>
              </a:solidFill>
              <a:latin typeface="Times" pitchFamily="18" charset="0"/>
            </a:endParaRPr>
          </a:p>
        </p:txBody>
      </p:sp>
      <p:sp>
        <p:nvSpPr>
          <p:cNvPr id="20489" name="Rectangle 9"/>
          <p:cNvSpPr>
            <a:spLocks noChangeArrowheads="1"/>
          </p:cNvSpPr>
          <p:nvPr/>
        </p:nvSpPr>
        <p:spPr bwMode="auto">
          <a:xfrm>
            <a:off x="5791200" y="2438400"/>
            <a:ext cx="3124200" cy="3462338"/>
          </a:xfrm>
          <a:prstGeom prst="rect">
            <a:avLst/>
          </a:prstGeom>
          <a:solidFill>
            <a:srgbClr val="99CCFF"/>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nvGrpSpPr>
          <p:cNvPr id="20506" name="Group 26"/>
          <p:cNvGrpSpPr>
            <a:grpSpLocks/>
          </p:cNvGrpSpPr>
          <p:nvPr/>
        </p:nvGrpSpPr>
        <p:grpSpPr bwMode="auto">
          <a:xfrm>
            <a:off x="6413500" y="2286000"/>
            <a:ext cx="2425700" cy="3124200"/>
            <a:chOff x="4040" y="1440"/>
            <a:chExt cx="1528" cy="1968"/>
          </a:xfrm>
        </p:grpSpPr>
        <p:sp>
          <p:nvSpPr>
            <p:cNvPr id="20492" name="Arc 12"/>
            <p:cNvSpPr>
              <a:spLocks/>
            </p:cNvSpPr>
            <p:nvPr/>
          </p:nvSpPr>
          <p:spPr bwMode="auto">
            <a:xfrm flipH="1" flipV="1">
              <a:off x="4040" y="1440"/>
              <a:ext cx="601" cy="1872"/>
            </a:xfrm>
            <a:custGeom>
              <a:avLst/>
              <a:gdLst>
                <a:gd name="G0" fmla="+- 12676 0 0"/>
                <a:gd name="G1" fmla="+- 21600 0 0"/>
                <a:gd name="G2" fmla="+- 21600 0 0"/>
                <a:gd name="T0" fmla="*/ 0 w 33845"/>
                <a:gd name="T1" fmla="*/ 4110 h 21600"/>
                <a:gd name="T2" fmla="*/ 33845 w 33845"/>
                <a:gd name="T3" fmla="*/ 17305 h 21600"/>
                <a:gd name="T4" fmla="*/ 12676 w 33845"/>
                <a:gd name="T5" fmla="*/ 21600 h 21600"/>
              </a:gdLst>
              <a:ahLst/>
              <a:cxnLst>
                <a:cxn ang="0">
                  <a:pos x="T0" y="T1"/>
                </a:cxn>
                <a:cxn ang="0">
                  <a:pos x="T2" y="T3"/>
                </a:cxn>
                <a:cxn ang="0">
                  <a:pos x="T4" y="T5"/>
                </a:cxn>
              </a:cxnLst>
              <a:rect l="0" t="0" r="r" b="b"/>
              <a:pathLst>
                <a:path w="33845" h="21600" fill="none" extrusionOk="0">
                  <a:moveTo>
                    <a:pt x="0" y="4110"/>
                  </a:moveTo>
                  <a:cubicBezTo>
                    <a:pt x="3686" y="1438"/>
                    <a:pt x="8123" y="-1"/>
                    <a:pt x="12676" y="0"/>
                  </a:cubicBezTo>
                  <a:cubicBezTo>
                    <a:pt x="22949" y="0"/>
                    <a:pt x="31801" y="7236"/>
                    <a:pt x="33844" y="17305"/>
                  </a:cubicBezTo>
                </a:path>
                <a:path w="33845" h="21600" stroke="0" extrusionOk="0">
                  <a:moveTo>
                    <a:pt x="0" y="4110"/>
                  </a:moveTo>
                  <a:cubicBezTo>
                    <a:pt x="3686" y="1438"/>
                    <a:pt x="8123" y="-1"/>
                    <a:pt x="12676" y="0"/>
                  </a:cubicBezTo>
                  <a:cubicBezTo>
                    <a:pt x="22949" y="0"/>
                    <a:pt x="31801" y="7236"/>
                    <a:pt x="33844" y="17305"/>
                  </a:cubicBezTo>
                  <a:lnTo>
                    <a:pt x="12676" y="21600"/>
                  </a:lnTo>
                  <a:close/>
                </a:path>
              </a:pathLst>
            </a:custGeom>
            <a:noFill/>
            <a:ln w="38100">
              <a:solidFill>
                <a:srgbClr val="FF33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20493" name="Arc 13"/>
            <p:cNvSpPr>
              <a:spLocks/>
            </p:cNvSpPr>
            <p:nvPr/>
          </p:nvSpPr>
          <p:spPr bwMode="auto">
            <a:xfrm flipH="1">
              <a:off x="4636" y="2304"/>
              <a:ext cx="932" cy="1104"/>
            </a:xfrm>
            <a:custGeom>
              <a:avLst/>
              <a:gdLst>
                <a:gd name="G0" fmla="+- 0 0 0"/>
                <a:gd name="G1" fmla="+- 21600 0 0"/>
                <a:gd name="G2" fmla="+- 21600 0 0"/>
                <a:gd name="T0" fmla="*/ 0 w 19966"/>
                <a:gd name="T1" fmla="*/ 0 h 21600"/>
                <a:gd name="T2" fmla="*/ 19966 w 19966"/>
                <a:gd name="T3" fmla="*/ 13359 h 21600"/>
                <a:gd name="T4" fmla="*/ 0 w 19966"/>
                <a:gd name="T5" fmla="*/ 21600 h 21600"/>
              </a:gdLst>
              <a:ahLst/>
              <a:cxnLst>
                <a:cxn ang="0">
                  <a:pos x="T0" y="T1"/>
                </a:cxn>
                <a:cxn ang="0">
                  <a:pos x="T2" y="T3"/>
                </a:cxn>
                <a:cxn ang="0">
                  <a:pos x="T4" y="T5"/>
                </a:cxn>
              </a:cxnLst>
              <a:rect l="0" t="0" r="r" b="b"/>
              <a:pathLst>
                <a:path w="19966" h="21600" fill="none" extrusionOk="0">
                  <a:moveTo>
                    <a:pt x="-1" y="0"/>
                  </a:moveTo>
                  <a:cubicBezTo>
                    <a:pt x="8746" y="0"/>
                    <a:pt x="16629" y="5274"/>
                    <a:pt x="19966" y="13358"/>
                  </a:cubicBezTo>
                </a:path>
                <a:path w="19966" h="21600" stroke="0" extrusionOk="0">
                  <a:moveTo>
                    <a:pt x="-1" y="0"/>
                  </a:moveTo>
                  <a:cubicBezTo>
                    <a:pt x="8746" y="0"/>
                    <a:pt x="16629" y="5274"/>
                    <a:pt x="19966" y="13358"/>
                  </a:cubicBezTo>
                  <a:lnTo>
                    <a:pt x="0" y="21600"/>
                  </a:lnTo>
                  <a:close/>
                </a:path>
              </a:pathLst>
            </a:custGeom>
            <a:noFill/>
            <a:ln w="38100">
              <a:solidFill>
                <a:srgbClr val="FF33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sp>
        <p:nvSpPr>
          <p:cNvPr id="20495" name="Arc 15"/>
          <p:cNvSpPr>
            <a:spLocks/>
          </p:cNvSpPr>
          <p:nvPr/>
        </p:nvSpPr>
        <p:spPr bwMode="auto">
          <a:xfrm flipH="1" flipV="1">
            <a:off x="6248400" y="2819400"/>
            <a:ext cx="2514600" cy="762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3333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nvGrpSpPr>
          <p:cNvPr id="20507" name="Group 27"/>
          <p:cNvGrpSpPr>
            <a:grpSpLocks/>
          </p:cNvGrpSpPr>
          <p:nvPr/>
        </p:nvGrpSpPr>
        <p:grpSpPr bwMode="auto">
          <a:xfrm>
            <a:off x="247650" y="4191000"/>
            <a:ext cx="6629400" cy="1676400"/>
            <a:chOff x="192" y="2748"/>
            <a:chExt cx="4176" cy="1056"/>
          </a:xfrm>
        </p:grpSpPr>
        <p:sp>
          <p:nvSpPr>
            <p:cNvPr id="20499" name="Rectangle 19"/>
            <p:cNvSpPr>
              <a:spLocks noChangeArrowheads="1"/>
            </p:cNvSpPr>
            <p:nvPr/>
          </p:nvSpPr>
          <p:spPr bwMode="auto">
            <a:xfrm>
              <a:off x="192" y="2748"/>
              <a:ext cx="3312" cy="1056"/>
            </a:xfrm>
            <a:prstGeom prst="rect">
              <a:avLst/>
            </a:prstGeom>
            <a:solidFill>
              <a:srgbClr val="CCECFF"/>
            </a:solidFill>
            <a:ln w="9525">
              <a:solidFill>
                <a:srgbClr val="00CC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sz="2400" dirty="0">
                  <a:latin typeface="Times" pitchFamily="18" charset="0"/>
                </a:rPr>
                <a:t>La formation d'une molécule à partir de deux atomes, dans un état quelconque, ne conduit pas toujours à une courbe de potentiel à minimum.</a:t>
              </a:r>
              <a:endParaRPr kumimoji="0" lang="fr-FR" altLang="fr-FR" dirty="0">
                <a:latin typeface="Times" pitchFamily="18" charset="0"/>
              </a:endParaRPr>
            </a:p>
          </p:txBody>
        </p:sp>
        <p:sp>
          <p:nvSpPr>
            <p:cNvPr id="20503" name="AutoShape 23"/>
            <p:cNvSpPr>
              <a:spLocks noChangeArrowheads="1"/>
            </p:cNvSpPr>
            <p:nvPr/>
          </p:nvSpPr>
          <p:spPr bwMode="auto">
            <a:xfrm rot="-757912">
              <a:off x="3312" y="3408"/>
              <a:ext cx="1056" cy="123"/>
            </a:xfrm>
            <a:prstGeom prst="rightArrow">
              <a:avLst>
                <a:gd name="adj1" fmla="val 50000"/>
                <a:gd name="adj2" fmla="val 214634"/>
              </a:avLst>
            </a:prstGeom>
            <a:solidFill>
              <a:srgbClr val="33CC33"/>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20505" name="Group 25"/>
          <p:cNvGrpSpPr>
            <a:grpSpLocks/>
          </p:cNvGrpSpPr>
          <p:nvPr/>
        </p:nvGrpSpPr>
        <p:grpSpPr bwMode="auto">
          <a:xfrm>
            <a:off x="5675313" y="2481263"/>
            <a:ext cx="3221037" cy="3227387"/>
            <a:chOff x="3575" y="1563"/>
            <a:chExt cx="2029" cy="2033"/>
          </a:xfrm>
        </p:grpSpPr>
        <p:sp>
          <p:nvSpPr>
            <p:cNvPr id="20490" name="Line 10"/>
            <p:cNvSpPr>
              <a:spLocks noChangeShapeType="1"/>
            </p:cNvSpPr>
            <p:nvPr/>
          </p:nvSpPr>
          <p:spPr bwMode="auto">
            <a:xfrm>
              <a:off x="3792" y="3312"/>
              <a:ext cx="1728" cy="0"/>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20491" name="Line 11"/>
            <p:cNvSpPr>
              <a:spLocks noChangeShapeType="1"/>
            </p:cNvSpPr>
            <p:nvPr/>
          </p:nvSpPr>
          <p:spPr bwMode="auto">
            <a:xfrm flipV="1">
              <a:off x="3888" y="1632"/>
              <a:ext cx="0" cy="1872"/>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20502" name="Text Box 22"/>
            <p:cNvSpPr txBox="1">
              <a:spLocks noChangeArrowheads="1"/>
            </p:cNvSpPr>
            <p:nvPr/>
          </p:nvSpPr>
          <p:spPr bwMode="auto">
            <a:xfrm>
              <a:off x="3867" y="3346"/>
              <a:ext cx="17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Distance internucléaire, </a:t>
              </a:r>
              <a:r>
                <a:rPr lang="fr-CA" sz="2000" i="1">
                  <a:latin typeface="Times New Roman" pitchFamily="18" charset="0"/>
                </a:rPr>
                <a:t>r</a:t>
              </a:r>
              <a:endParaRPr lang="fr-FR" sz="2000" i="1">
                <a:latin typeface="Times New Roman" pitchFamily="18" charset="0"/>
              </a:endParaRPr>
            </a:p>
          </p:txBody>
        </p:sp>
        <p:sp>
          <p:nvSpPr>
            <p:cNvPr id="20504" name="Text Box 24"/>
            <p:cNvSpPr txBox="1">
              <a:spLocks noChangeArrowheads="1"/>
            </p:cNvSpPr>
            <p:nvPr/>
          </p:nvSpPr>
          <p:spPr bwMode="auto">
            <a:xfrm>
              <a:off x="3575" y="1563"/>
              <a:ext cx="38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i="1">
                  <a:latin typeface="Times New Roman" pitchFamily="18" charset="0"/>
                </a:rPr>
                <a:t>É</a:t>
              </a:r>
              <a:endParaRPr lang="fr-FR" sz="2000" i="1">
                <a:latin typeface="Times New Roman" pitchFamily="18" charset="0"/>
              </a:endParaRPr>
            </a:p>
          </p:txBody>
        </p:sp>
      </p:grpSp>
      <p:sp>
        <p:nvSpPr>
          <p:cNvPr id="20508" name="Oval 28"/>
          <p:cNvSpPr>
            <a:spLocks noChangeArrowheads="1"/>
          </p:cNvSpPr>
          <p:nvPr/>
        </p:nvSpPr>
        <p:spPr bwMode="auto">
          <a:xfrm>
            <a:off x="6743700" y="5029200"/>
            <a:ext cx="127000" cy="114300"/>
          </a:xfrm>
          <a:prstGeom prst="ellipse">
            <a:avLst/>
          </a:prstGeom>
          <a:solidFill>
            <a:schemeClr val="accent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20509" name="Line 29"/>
          <p:cNvSpPr>
            <a:spLocks noChangeShapeType="1"/>
          </p:cNvSpPr>
          <p:nvPr/>
        </p:nvSpPr>
        <p:spPr bwMode="auto">
          <a:xfrm flipV="1">
            <a:off x="7086600" y="3390900"/>
            <a:ext cx="0" cy="167640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20510" name="Oval 30"/>
          <p:cNvSpPr>
            <a:spLocks noChangeArrowheads="1"/>
          </p:cNvSpPr>
          <p:nvPr/>
        </p:nvSpPr>
        <p:spPr bwMode="auto">
          <a:xfrm>
            <a:off x="6997700" y="3295650"/>
            <a:ext cx="139700" cy="152400"/>
          </a:xfrm>
          <a:prstGeom prst="ellipse">
            <a:avLst/>
          </a:prstGeom>
          <a:solidFill>
            <a:schemeClr val="accent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nvGrpSpPr>
          <p:cNvPr id="20515" name="Group 35"/>
          <p:cNvGrpSpPr>
            <a:grpSpLocks/>
          </p:cNvGrpSpPr>
          <p:nvPr/>
        </p:nvGrpSpPr>
        <p:grpSpPr bwMode="auto">
          <a:xfrm>
            <a:off x="4559300" y="2247900"/>
            <a:ext cx="2857500" cy="1168400"/>
            <a:chOff x="2872" y="1416"/>
            <a:chExt cx="1800" cy="736"/>
          </a:xfrm>
        </p:grpSpPr>
        <p:sp>
          <p:nvSpPr>
            <p:cNvPr id="20513" name="Arc 33"/>
            <p:cNvSpPr>
              <a:spLocks/>
            </p:cNvSpPr>
            <p:nvPr/>
          </p:nvSpPr>
          <p:spPr bwMode="auto">
            <a:xfrm>
              <a:off x="3368" y="1416"/>
              <a:ext cx="1304" cy="7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mpd="dbl">
              <a:solidFill>
                <a:srgbClr val="006699"/>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20514" name="Line 34"/>
            <p:cNvSpPr>
              <a:spLocks noChangeShapeType="1"/>
            </p:cNvSpPr>
            <p:nvPr/>
          </p:nvSpPr>
          <p:spPr bwMode="auto">
            <a:xfrm flipH="1">
              <a:off x="2872" y="1416"/>
              <a:ext cx="496" cy="0"/>
            </a:xfrm>
            <a:prstGeom prst="line">
              <a:avLst/>
            </a:prstGeom>
            <a:noFill/>
            <a:ln w="38100" cmpd="dbl">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20489"/>
                                        </p:tgtEl>
                                        <p:attrNameLst>
                                          <p:attrName>style.visibility</p:attrName>
                                        </p:attrNameLst>
                                      </p:cBhvr>
                                      <p:to>
                                        <p:strVal val="visible"/>
                                      </p:to>
                                    </p:set>
                                    <p:animEffect transition="in" filter="strips(upRight)">
                                      <p:cBhvr>
                                        <p:cTn id="7" dur="500"/>
                                        <p:tgtEl>
                                          <p:spTgt spid="20489"/>
                                        </p:tgtEl>
                                      </p:cBhvr>
                                    </p:animEffect>
                                  </p:childTnLst>
                                </p:cTn>
                              </p:par>
                              <p:par>
                                <p:cTn id="8" presetID="18" presetClass="entr" presetSubtype="3" fill="hold" nodeType="withEffect">
                                  <p:stCondLst>
                                    <p:cond delay="0"/>
                                  </p:stCondLst>
                                  <p:childTnLst>
                                    <p:set>
                                      <p:cBhvr>
                                        <p:cTn id="9" dur="1" fill="hold">
                                          <p:stCondLst>
                                            <p:cond delay="0"/>
                                          </p:stCondLst>
                                        </p:cTn>
                                        <p:tgtEl>
                                          <p:spTgt spid="20505"/>
                                        </p:tgtEl>
                                        <p:attrNameLst>
                                          <p:attrName>style.visibility</p:attrName>
                                        </p:attrNameLst>
                                      </p:cBhvr>
                                      <p:to>
                                        <p:strVal val="visible"/>
                                      </p:to>
                                    </p:set>
                                    <p:animEffect transition="in" filter="strips(upRight)">
                                      <p:cBhvr>
                                        <p:cTn id="10" dur="500"/>
                                        <p:tgtEl>
                                          <p:spTgt spid="2050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20506"/>
                                        </p:tgtEl>
                                        <p:attrNameLst>
                                          <p:attrName>style.visibility</p:attrName>
                                        </p:attrNameLst>
                                      </p:cBhvr>
                                      <p:to>
                                        <p:strVal val="visible"/>
                                      </p:to>
                                    </p:set>
                                    <p:animEffect transition="in" filter="wipe(down)">
                                      <p:cBhvr>
                                        <p:cTn id="15" dur="500"/>
                                        <p:tgtEl>
                                          <p:spTgt spid="20506"/>
                                        </p:tgtEl>
                                      </p:cBhvr>
                                    </p:animEffect>
                                  </p:childTnLst>
                                </p:cTn>
                              </p:par>
                            </p:childTnLst>
                          </p:cTn>
                        </p:par>
                        <p:par>
                          <p:cTn id="16" fill="hold" nodeType="afterGroup">
                            <p:stCondLst>
                              <p:cond delay="500"/>
                            </p:stCondLst>
                            <p:childTnLst>
                              <p:par>
                                <p:cTn id="17" presetID="18" presetClass="entr" presetSubtype="6" fill="hold" grpId="0" nodeType="afterEffect">
                                  <p:stCondLst>
                                    <p:cond delay="0"/>
                                  </p:stCondLst>
                                  <p:childTnLst>
                                    <p:set>
                                      <p:cBhvr>
                                        <p:cTn id="18" dur="1" fill="hold">
                                          <p:stCondLst>
                                            <p:cond delay="0"/>
                                          </p:stCondLst>
                                        </p:cTn>
                                        <p:tgtEl>
                                          <p:spTgt spid="20495"/>
                                        </p:tgtEl>
                                        <p:attrNameLst>
                                          <p:attrName>style.visibility</p:attrName>
                                        </p:attrNameLst>
                                      </p:cBhvr>
                                      <p:to>
                                        <p:strVal val="visible"/>
                                      </p:to>
                                    </p:set>
                                    <p:animEffect transition="in" filter="strips(downRight)">
                                      <p:cBhvr>
                                        <p:cTn id="19" dur="500"/>
                                        <p:tgtEl>
                                          <p:spTgt spid="2049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0507"/>
                                        </p:tgtEl>
                                        <p:attrNameLst>
                                          <p:attrName>style.visibility</p:attrName>
                                        </p:attrNameLst>
                                      </p:cBhvr>
                                      <p:to>
                                        <p:strVal val="visible"/>
                                      </p:to>
                                    </p:set>
                                    <p:animEffect transition="in" filter="wipe(left)">
                                      <p:cBhvr>
                                        <p:cTn id="24" dur="500"/>
                                        <p:tgtEl>
                                          <p:spTgt spid="2050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20483">
                                            <p:bg/>
                                          </p:spTgt>
                                        </p:tgtEl>
                                        <p:attrNameLst>
                                          <p:attrName>style.visibility</p:attrName>
                                        </p:attrNameLst>
                                      </p:cBhvr>
                                      <p:to>
                                        <p:strVal val="visible"/>
                                      </p:to>
                                    </p:set>
                                    <p:animEffect transition="in" filter="wipe(right)">
                                      <p:cBhvr>
                                        <p:cTn id="29" dur="500"/>
                                        <p:tgtEl>
                                          <p:spTgt spid="20483">
                                            <p:bg/>
                                          </p:spTgt>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20483">
                                            <p:txEl>
                                              <p:pRg st="0" end="0"/>
                                            </p:txEl>
                                          </p:spTgt>
                                        </p:tgtEl>
                                        <p:attrNameLst>
                                          <p:attrName>style.visibility</p:attrName>
                                        </p:attrNameLst>
                                      </p:cBhvr>
                                      <p:to>
                                        <p:strVal val="visible"/>
                                      </p:to>
                                    </p:set>
                                    <p:animEffect transition="in" filter="wipe(right)">
                                      <p:cBhvr>
                                        <p:cTn id="32" dur="500"/>
                                        <p:tgtEl>
                                          <p:spTgt spid="20483">
                                            <p:txEl>
                                              <p:pRg st="0" end="0"/>
                                            </p:txEl>
                                          </p:spTgt>
                                        </p:tgtEl>
                                      </p:cBhvr>
                                    </p:animEffect>
                                  </p:childTnLst>
                                </p:cTn>
                              </p:par>
                            </p:childTnLst>
                          </p:cTn>
                        </p:par>
                        <p:par>
                          <p:cTn id="33" fill="hold" nodeType="afterGroup">
                            <p:stCondLst>
                              <p:cond delay="500"/>
                            </p:stCondLst>
                            <p:childTnLst>
                              <p:par>
                                <p:cTn id="34" presetID="22" presetClass="entr" presetSubtype="4" fill="hold" nodeType="afterEffect">
                                  <p:stCondLst>
                                    <p:cond delay="0"/>
                                  </p:stCondLst>
                                  <p:childTnLst>
                                    <p:set>
                                      <p:cBhvr>
                                        <p:cTn id="35" dur="1" fill="hold">
                                          <p:stCondLst>
                                            <p:cond delay="0"/>
                                          </p:stCondLst>
                                        </p:cTn>
                                        <p:tgtEl>
                                          <p:spTgt spid="20515"/>
                                        </p:tgtEl>
                                        <p:attrNameLst>
                                          <p:attrName>style.visibility</p:attrName>
                                        </p:attrNameLst>
                                      </p:cBhvr>
                                      <p:to>
                                        <p:strVal val="visible"/>
                                      </p:to>
                                    </p:set>
                                    <p:animEffect transition="in" filter="wipe(down)">
                                      <p:cBhvr>
                                        <p:cTn id="36" dur="500"/>
                                        <p:tgtEl>
                                          <p:spTgt spid="20515"/>
                                        </p:tgtEl>
                                      </p:cBhvr>
                                    </p:animEffect>
                                  </p:childTnLst>
                                </p:cTn>
                              </p:par>
                            </p:childTnLst>
                          </p:cTn>
                        </p:par>
                        <p:par>
                          <p:cTn id="37" fill="hold" nodeType="afterGroup">
                            <p:stCondLst>
                              <p:cond delay="1000"/>
                            </p:stCondLst>
                            <p:childTnLst>
                              <p:par>
                                <p:cTn id="38" presetID="35" presetClass="emph" presetSubtype="0" repeatCount="indefinite" fill="hold" nodeType="afterEffect">
                                  <p:stCondLst>
                                    <p:cond delay="0"/>
                                  </p:stCondLst>
                                  <p:endCondLst>
                                    <p:cond evt="onNext" delay="0">
                                      <p:tgtEl>
                                        <p:sldTgt/>
                                      </p:tgtEl>
                                    </p:cond>
                                  </p:endCondLst>
                                  <p:childTnLst>
                                    <p:anim calcmode="discrete" valueType="str">
                                      <p:cBhvr>
                                        <p:cTn id="39" dur="1000" fill="hold"/>
                                        <p:tgtEl>
                                          <p:spTgt spid="20515"/>
                                        </p:tgtEl>
                                        <p:attrNameLst>
                                          <p:attrName>style.visibility</p:attrName>
                                        </p:attrNameLst>
                                      </p:cBhvr>
                                      <p:tavLst>
                                        <p:tav tm="0">
                                          <p:val>
                                            <p:strVal val="hidden"/>
                                          </p:val>
                                        </p:tav>
                                        <p:tav tm="50000">
                                          <p:val>
                                            <p:strVal val="visible"/>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0508"/>
                                        </p:tgtEl>
                                        <p:attrNameLst>
                                          <p:attrName>style.visibility</p:attrName>
                                        </p:attrNameLst>
                                      </p:cBhvr>
                                      <p:to>
                                        <p:strVal val="visible"/>
                                      </p:to>
                                    </p:set>
                                  </p:childTnLst>
                                </p:cTn>
                              </p:par>
                            </p:childTnLst>
                          </p:cTn>
                        </p:par>
                        <p:par>
                          <p:cTn id="44" fill="hold" nodeType="afterGroup">
                            <p:stCondLst>
                              <p:cond delay="0"/>
                            </p:stCondLst>
                            <p:childTnLst>
                              <p:par>
                                <p:cTn id="45" presetID="63" presetClass="path" presetSubtype="0" repeatCount="indefinite" autoRev="1" fill="hold" grpId="1" nodeType="afterEffect">
                                  <p:stCondLst>
                                    <p:cond delay="0"/>
                                  </p:stCondLst>
                                  <p:childTnLst>
                                    <p:animMotion origin="layout" path="M -4.44444E-6 3.33333E-6 L 0.04028 -0.00186 " pathEditMode="relative" rAng="0" ptsTypes="AA">
                                      <p:cBhvr>
                                        <p:cTn id="46" dur="1000" fill="hold"/>
                                        <p:tgtEl>
                                          <p:spTgt spid="20508"/>
                                        </p:tgtEl>
                                        <p:attrNameLst>
                                          <p:attrName>ppt_x</p:attrName>
                                          <p:attrName>ppt_y</p:attrName>
                                        </p:attrNameLst>
                                      </p:cBhvr>
                                      <p:rCtr x="2014" y="-93"/>
                                    </p:animMotion>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grpId="2" nodeType="clickEffect">
                                  <p:stCondLst>
                                    <p:cond delay="0"/>
                                  </p:stCondLst>
                                  <p:childTnLst>
                                    <p:set>
                                      <p:cBhvr>
                                        <p:cTn id="50" dur="1" fill="hold">
                                          <p:stCondLst>
                                            <p:cond delay="0"/>
                                          </p:stCondLst>
                                        </p:cTn>
                                        <p:tgtEl>
                                          <p:spTgt spid="20508"/>
                                        </p:tgtEl>
                                        <p:attrNameLst>
                                          <p:attrName>style.visibility</p:attrName>
                                        </p:attrNameLst>
                                      </p:cBhvr>
                                      <p:to>
                                        <p:strVal val="hidden"/>
                                      </p:to>
                                    </p:set>
                                  </p:childTnLst>
                                </p:cTn>
                              </p:par>
                            </p:childTnLst>
                          </p:cTn>
                        </p:par>
                        <p:par>
                          <p:cTn id="51" fill="hold" nodeType="afterGroup">
                            <p:stCondLst>
                              <p:cond delay="0"/>
                            </p:stCondLst>
                            <p:childTnLst>
                              <p:par>
                                <p:cTn id="52" presetID="22" presetClass="entr" presetSubtype="4" fill="hold" grpId="0" nodeType="afterEffect">
                                  <p:stCondLst>
                                    <p:cond delay="0"/>
                                  </p:stCondLst>
                                  <p:childTnLst>
                                    <p:set>
                                      <p:cBhvr>
                                        <p:cTn id="53" dur="1" fill="hold">
                                          <p:stCondLst>
                                            <p:cond delay="0"/>
                                          </p:stCondLst>
                                        </p:cTn>
                                        <p:tgtEl>
                                          <p:spTgt spid="20509"/>
                                        </p:tgtEl>
                                        <p:attrNameLst>
                                          <p:attrName>style.visibility</p:attrName>
                                        </p:attrNameLst>
                                      </p:cBhvr>
                                      <p:to>
                                        <p:strVal val="visible"/>
                                      </p:to>
                                    </p:set>
                                    <p:animEffect transition="in" filter="wipe(down)">
                                      <p:cBhvr>
                                        <p:cTn id="54" dur="500"/>
                                        <p:tgtEl>
                                          <p:spTgt spid="20509"/>
                                        </p:tgtEl>
                                      </p:cBhvr>
                                    </p:animEffect>
                                  </p:childTnLst>
                                </p:cTn>
                              </p:par>
                            </p:childTnLst>
                          </p:cTn>
                        </p:par>
                        <p:par>
                          <p:cTn id="55" fill="hold" nodeType="afterGroup">
                            <p:stCondLst>
                              <p:cond delay="500"/>
                            </p:stCondLst>
                            <p:childTnLst>
                              <p:par>
                                <p:cTn id="56" presetID="22" presetClass="exit" presetSubtype="4" fill="hold" grpId="1" nodeType="afterEffect">
                                  <p:stCondLst>
                                    <p:cond delay="500"/>
                                  </p:stCondLst>
                                  <p:childTnLst>
                                    <p:animEffect transition="out" filter="wipe(down)">
                                      <p:cBhvr>
                                        <p:cTn id="57" dur="500"/>
                                        <p:tgtEl>
                                          <p:spTgt spid="20509"/>
                                        </p:tgtEl>
                                      </p:cBhvr>
                                    </p:animEffect>
                                    <p:set>
                                      <p:cBhvr>
                                        <p:cTn id="58" dur="1" fill="hold">
                                          <p:stCondLst>
                                            <p:cond delay="499"/>
                                          </p:stCondLst>
                                        </p:cTn>
                                        <p:tgtEl>
                                          <p:spTgt spid="20509"/>
                                        </p:tgtEl>
                                        <p:attrNameLst>
                                          <p:attrName>style.visibility</p:attrName>
                                        </p:attrNameLst>
                                      </p:cBhvr>
                                      <p:to>
                                        <p:strVal val="hidden"/>
                                      </p:to>
                                    </p:set>
                                  </p:childTnLst>
                                </p:cTn>
                              </p:par>
                            </p:childTnLst>
                          </p:cTn>
                        </p:par>
                        <p:par>
                          <p:cTn id="59" fill="hold" nodeType="afterGroup">
                            <p:stCondLst>
                              <p:cond delay="1500"/>
                            </p:stCondLst>
                            <p:childTnLst>
                              <p:par>
                                <p:cTn id="60" presetID="1" presetClass="entr" presetSubtype="0" fill="hold" grpId="0" nodeType="afterEffect">
                                  <p:stCondLst>
                                    <p:cond delay="0"/>
                                  </p:stCondLst>
                                  <p:childTnLst>
                                    <p:set>
                                      <p:cBhvr>
                                        <p:cTn id="61" dur="1" fill="hold">
                                          <p:stCondLst>
                                            <p:cond delay="0"/>
                                          </p:stCondLst>
                                        </p:cTn>
                                        <p:tgtEl>
                                          <p:spTgt spid="20510"/>
                                        </p:tgtEl>
                                        <p:attrNameLst>
                                          <p:attrName>style.visibility</p:attrName>
                                        </p:attrNameLst>
                                      </p:cBhvr>
                                      <p:to>
                                        <p:strVal val="visible"/>
                                      </p:to>
                                    </p:set>
                                  </p:childTnLst>
                                </p:cTn>
                              </p:par>
                            </p:childTnLst>
                          </p:cTn>
                        </p:par>
                        <p:par>
                          <p:cTn id="62" fill="hold" nodeType="afterGroup">
                            <p:stCondLst>
                              <p:cond delay="1500"/>
                            </p:stCondLst>
                            <p:childTnLst>
                              <p:par>
                                <p:cTn id="63" presetID="35" presetClass="emph" presetSubtype="0" repeatCount="4000" fill="hold" grpId="1" nodeType="afterEffect">
                                  <p:stCondLst>
                                    <p:cond delay="0"/>
                                  </p:stCondLst>
                                  <p:childTnLst>
                                    <p:anim calcmode="discrete" valueType="str">
                                      <p:cBhvr>
                                        <p:cTn id="64" dur="1000" fill="hold"/>
                                        <p:tgtEl>
                                          <p:spTgt spid="20510"/>
                                        </p:tgtEl>
                                        <p:attrNameLst>
                                          <p:attrName>style.visibility</p:attrName>
                                        </p:attrNameLst>
                                      </p:cBhvr>
                                      <p:tavLst>
                                        <p:tav tm="0">
                                          <p:val>
                                            <p:strVal val="hidden"/>
                                          </p:val>
                                        </p:tav>
                                        <p:tav tm="50000">
                                          <p:val>
                                            <p:strVal val="visible"/>
                                          </p:val>
                                        </p:tav>
                                      </p:tavLst>
                                    </p:anim>
                                  </p:childTnLst>
                                </p:cTn>
                              </p:par>
                            </p:childTnLst>
                          </p:cTn>
                        </p:par>
                        <p:par>
                          <p:cTn id="65" fill="hold" nodeType="afterGroup">
                            <p:stCondLst>
                              <p:cond delay="5500"/>
                            </p:stCondLst>
                            <p:childTnLst>
                              <p:par>
                                <p:cTn id="66" presetID="0" presetClass="path" presetSubtype="0" accel="50000" decel="50000" fill="hold" grpId="2" nodeType="afterEffect">
                                  <p:stCondLst>
                                    <p:cond delay="0"/>
                                  </p:stCondLst>
                                  <p:childTnLst>
                                    <p:animMotion origin="layout" path="M 3.33333E-6 1.11111E-6 C 0.0033 0.00069 0.01215 0.00579 0.01875 0.00833 C 0.02534 0.01088 0.03142 0.0125 0.04027 0.01481 C 0.0493 0.01991 0.06284 0.0213 0.07222 0.02222 C 0.08472 0.02361 0.10972 0.02592 0.10972 0.02616 C 0.12534 0.03287 0.14253 0.02639 0.15833 0.03333 C 0.18715 0.02986 0.18264 0.02986 0.22361 0.03148 C 0.23177 0.03518 0.22639 0.03333 0.24027 0.03333 " pathEditMode="relative" rAng="0" ptsTypes="faffffff">
                                      <p:cBhvr>
                                        <p:cTn id="67" dur="2000" fill="hold"/>
                                        <p:tgtEl>
                                          <p:spTgt spid="20510"/>
                                        </p:tgtEl>
                                        <p:attrNameLst>
                                          <p:attrName>ppt_x</p:attrName>
                                          <p:attrName>ppt_y</p:attrName>
                                        </p:attrNameLst>
                                      </p:cBhvr>
                                      <p:rCtr x="12014" y="1759"/>
                                    </p:animMotion>
                                  </p:childTnLst>
                                </p:cTn>
                              </p:par>
                            </p:childTnLst>
                          </p:cTn>
                        </p:par>
                        <p:par>
                          <p:cTn id="68" fill="hold" nodeType="afterGroup">
                            <p:stCondLst>
                              <p:cond delay="7500"/>
                            </p:stCondLst>
                            <p:childTnLst>
                              <p:par>
                                <p:cTn id="69" presetID="22" presetClass="entr" presetSubtype="2" fill="hold" grpId="0" nodeType="afterEffect">
                                  <p:stCondLst>
                                    <p:cond delay="0"/>
                                  </p:stCondLst>
                                  <p:childTnLst>
                                    <p:set>
                                      <p:cBhvr>
                                        <p:cTn id="70" dur="1" fill="hold">
                                          <p:stCondLst>
                                            <p:cond delay="0"/>
                                          </p:stCondLst>
                                        </p:cTn>
                                        <p:tgtEl>
                                          <p:spTgt spid="20483">
                                            <p:txEl>
                                              <p:pRg st="1" end="1"/>
                                            </p:txEl>
                                          </p:spTgt>
                                        </p:tgtEl>
                                        <p:attrNameLst>
                                          <p:attrName>style.visibility</p:attrName>
                                        </p:attrNameLst>
                                      </p:cBhvr>
                                      <p:to>
                                        <p:strVal val="visible"/>
                                      </p:to>
                                    </p:set>
                                    <p:animEffect transition="in" filter="wipe(right)">
                                      <p:cBhvr>
                                        <p:cTn id="71" dur="5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animBg="1" autoUpdateAnimBg="0"/>
      <p:bldP spid="20489" grpId="0" animBg="1"/>
      <p:bldP spid="20495" grpId="0" animBg="1"/>
      <p:bldP spid="20508" grpId="0" animBg="1"/>
      <p:bldP spid="20508" grpId="1" animBg="1"/>
      <p:bldP spid="20508" grpId="2" animBg="1"/>
      <p:bldP spid="20509" grpId="0" animBg="1"/>
      <p:bldP spid="20509" grpId="1" animBg="1"/>
      <p:bldP spid="20510" grpId="0" animBg="1"/>
      <p:bldP spid="20510" grpId="1" animBg="1"/>
      <p:bldP spid="20510" grpId="2"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304800"/>
            <a:ext cx="8077200" cy="1600200"/>
          </a:xfrm>
          <a:solidFill>
            <a:schemeClr val="bg2"/>
          </a:solidFill>
          <a:ln>
            <a:solidFill>
              <a:schemeClr val="tx1"/>
            </a:solidFill>
            <a:miter lim="800000"/>
            <a:headEnd/>
            <a:tailEnd/>
          </a:ln>
        </p:spPr>
        <p:txBody>
          <a:bodyPr/>
          <a:lstStyle/>
          <a:p>
            <a:r>
              <a:rPr kumimoji="0" lang="fr-CA" sz="4400" b="0">
                <a:solidFill>
                  <a:srgbClr val="FFFF00"/>
                </a:solidFill>
                <a:latin typeface="Times" pitchFamily="18" charset="0"/>
              </a:rPr>
              <a:t>Courbes de potentiel correspondant à des états instables</a:t>
            </a:r>
            <a:endParaRPr lang="fr-FR" altLang="fr-FR">
              <a:solidFill>
                <a:srgbClr val="FFFF00"/>
              </a:solidFill>
            </a:endParaRPr>
          </a:p>
        </p:txBody>
      </p:sp>
      <p:sp>
        <p:nvSpPr>
          <p:cNvPr id="84995" name="Rectangle 3"/>
          <p:cNvSpPr>
            <a:spLocks noGrp="1" noChangeArrowheads="1"/>
          </p:cNvSpPr>
          <p:nvPr>
            <p:ph type="body" idx="1"/>
          </p:nvPr>
        </p:nvSpPr>
        <p:spPr>
          <a:xfrm>
            <a:off x="234950" y="4314825"/>
            <a:ext cx="5162550" cy="1504950"/>
          </a:xfrm>
          <a:solidFill>
            <a:srgbClr val="CCECFF"/>
          </a:solidFill>
          <a:ln>
            <a:solidFill>
              <a:srgbClr val="00CCFF"/>
            </a:solidFill>
            <a:miter lim="800000"/>
            <a:headEnd/>
            <a:tailEnd/>
          </a:ln>
        </p:spPr>
        <p:txBody>
          <a:bodyPr/>
          <a:lstStyle/>
          <a:p>
            <a:r>
              <a:rPr kumimoji="0" lang="fr-CA">
                <a:solidFill>
                  <a:schemeClr val="bg2"/>
                </a:solidFill>
                <a:latin typeface="Times" pitchFamily="18" charset="0"/>
              </a:rPr>
              <a:t>Dans le cas des gaz rares, la molécule formée X</a:t>
            </a:r>
            <a:r>
              <a:rPr kumimoji="0" lang="fr-CA" baseline="-25000">
                <a:solidFill>
                  <a:schemeClr val="bg2"/>
                </a:solidFill>
                <a:latin typeface="Times" pitchFamily="18" charset="0"/>
              </a:rPr>
              <a:t>2</a:t>
            </a:r>
            <a:r>
              <a:rPr kumimoji="0" lang="fr-CA">
                <a:solidFill>
                  <a:schemeClr val="bg2"/>
                </a:solidFill>
                <a:latin typeface="Times" pitchFamily="18" charset="0"/>
              </a:rPr>
              <a:t> est instable dans son état fondamental.</a:t>
            </a:r>
            <a:endParaRPr kumimoji="0" lang="fr-FR" altLang="fr-FR">
              <a:solidFill>
                <a:schemeClr val="bg2"/>
              </a:solidFill>
              <a:latin typeface="Times" pitchFamily="18" charset="0"/>
            </a:endParaRPr>
          </a:p>
        </p:txBody>
      </p:sp>
      <p:sp>
        <p:nvSpPr>
          <p:cNvPr id="84996" name="Rectangle 4"/>
          <p:cNvSpPr>
            <a:spLocks noChangeArrowheads="1"/>
          </p:cNvSpPr>
          <p:nvPr/>
        </p:nvSpPr>
        <p:spPr bwMode="auto">
          <a:xfrm>
            <a:off x="5791200" y="2438400"/>
            <a:ext cx="3124200" cy="3678238"/>
          </a:xfrm>
          <a:prstGeom prst="rect">
            <a:avLst/>
          </a:prstGeom>
          <a:solidFill>
            <a:srgbClr val="99CCFF"/>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5004" name="Rectangle 12"/>
          <p:cNvSpPr>
            <a:spLocks noChangeArrowheads="1"/>
          </p:cNvSpPr>
          <p:nvPr/>
        </p:nvSpPr>
        <p:spPr bwMode="auto">
          <a:xfrm>
            <a:off x="361950" y="2152650"/>
            <a:ext cx="5162550" cy="2076450"/>
          </a:xfrm>
          <a:prstGeom prst="rect">
            <a:avLst/>
          </a:prstGeom>
          <a:solidFill>
            <a:srgbClr val="CCECFF"/>
          </a:solidFill>
          <a:ln w="9525">
            <a:solidFill>
              <a:srgbClr val="00CC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sz="2400">
                <a:latin typeface="Times" pitchFamily="18" charset="0"/>
              </a:rPr>
              <a:t>La formation d'une molécule stable à partir de deux atomes, dont l’un est dans un état électronique excité peut  conduire à une courbe de potentiel à minimum.</a:t>
            </a:r>
            <a:endParaRPr kumimoji="0" lang="fr-FR" altLang="fr-FR" sz="2400">
              <a:latin typeface="Times" pitchFamily="18" charset="0"/>
            </a:endParaRPr>
          </a:p>
        </p:txBody>
      </p:sp>
      <p:grpSp>
        <p:nvGrpSpPr>
          <p:cNvPr id="85011" name="Group 19"/>
          <p:cNvGrpSpPr>
            <a:grpSpLocks/>
          </p:cNvGrpSpPr>
          <p:nvPr/>
        </p:nvGrpSpPr>
        <p:grpSpPr bwMode="auto">
          <a:xfrm>
            <a:off x="5211763" y="3048000"/>
            <a:ext cx="3587750" cy="2019300"/>
            <a:chOff x="3283" y="1920"/>
            <a:chExt cx="2260" cy="1272"/>
          </a:xfrm>
        </p:grpSpPr>
        <p:sp>
          <p:nvSpPr>
            <p:cNvPr id="85005" name="AutoShape 13"/>
            <p:cNvSpPr>
              <a:spLocks noChangeArrowheads="1"/>
            </p:cNvSpPr>
            <p:nvPr/>
          </p:nvSpPr>
          <p:spPr bwMode="auto">
            <a:xfrm rot="-757912">
              <a:off x="3283" y="3078"/>
              <a:ext cx="1119" cy="111"/>
            </a:xfrm>
            <a:prstGeom prst="rightArrow">
              <a:avLst>
                <a:gd name="adj1" fmla="val 50000"/>
                <a:gd name="adj2" fmla="val 252027"/>
              </a:avLst>
            </a:prstGeom>
            <a:solidFill>
              <a:srgbClr val="33CC33"/>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5007" name="Arc 15"/>
            <p:cNvSpPr>
              <a:spLocks/>
            </p:cNvSpPr>
            <p:nvPr/>
          </p:nvSpPr>
          <p:spPr bwMode="auto">
            <a:xfrm flipH="1" flipV="1">
              <a:off x="4178" y="2796"/>
              <a:ext cx="1365" cy="396"/>
            </a:xfrm>
            <a:custGeom>
              <a:avLst/>
              <a:gdLst>
                <a:gd name="G0" fmla="+- 0 0 0"/>
                <a:gd name="G1" fmla="+- 21600 0 0"/>
                <a:gd name="G2" fmla="+- 21600 0 0"/>
                <a:gd name="T0" fmla="*/ 0 w 21548"/>
                <a:gd name="T1" fmla="*/ 0 h 21600"/>
                <a:gd name="T2" fmla="*/ 21548 w 21548"/>
                <a:gd name="T3" fmla="*/ 20100 h 21600"/>
                <a:gd name="T4" fmla="*/ 0 w 21548"/>
                <a:gd name="T5" fmla="*/ 21600 h 21600"/>
              </a:gdLst>
              <a:ahLst/>
              <a:cxnLst>
                <a:cxn ang="0">
                  <a:pos x="T0" y="T1"/>
                </a:cxn>
                <a:cxn ang="0">
                  <a:pos x="T2" y="T3"/>
                </a:cxn>
                <a:cxn ang="0">
                  <a:pos x="T4" y="T5"/>
                </a:cxn>
              </a:cxnLst>
              <a:rect l="0" t="0" r="r" b="b"/>
              <a:pathLst>
                <a:path w="21548" h="21600" fill="none" extrusionOk="0">
                  <a:moveTo>
                    <a:pt x="-1" y="0"/>
                  </a:moveTo>
                  <a:cubicBezTo>
                    <a:pt x="11347" y="0"/>
                    <a:pt x="20759" y="8780"/>
                    <a:pt x="21547" y="20100"/>
                  </a:cubicBezTo>
                </a:path>
                <a:path w="21548" h="21600" stroke="0" extrusionOk="0">
                  <a:moveTo>
                    <a:pt x="-1" y="0"/>
                  </a:moveTo>
                  <a:cubicBezTo>
                    <a:pt x="11347" y="0"/>
                    <a:pt x="20759" y="8780"/>
                    <a:pt x="21547" y="20100"/>
                  </a:cubicBezTo>
                  <a:lnTo>
                    <a:pt x="0" y="21600"/>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5009" name="Arc 17"/>
            <p:cNvSpPr>
              <a:spLocks/>
            </p:cNvSpPr>
            <p:nvPr/>
          </p:nvSpPr>
          <p:spPr bwMode="auto">
            <a:xfrm flipH="1" flipV="1">
              <a:off x="3996" y="1920"/>
              <a:ext cx="360" cy="994"/>
            </a:xfrm>
            <a:custGeom>
              <a:avLst/>
              <a:gdLst>
                <a:gd name="G0" fmla="+- 0 0 0"/>
                <a:gd name="G1" fmla="+- 20559 0 0"/>
                <a:gd name="G2" fmla="+- 21600 0 0"/>
                <a:gd name="T0" fmla="*/ 6624 w 21600"/>
                <a:gd name="T1" fmla="*/ 0 h 20559"/>
                <a:gd name="T2" fmla="*/ 21600 w 21600"/>
                <a:gd name="T3" fmla="*/ 20559 h 20559"/>
                <a:gd name="T4" fmla="*/ 0 w 21600"/>
                <a:gd name="T5" fmla="*/ 20559 h 20559"/>
              </a:gdLst>
              <a:ahLst/>
              <a:cxnLst>
                <a:cxn ang="0">
                  <a:pos x="T0" y="T1"/>
                </a:cxn>
                <a:cxn ang="0">
                  <a:pos x="T2" y="T3"/>
                </a:cxn>
                <a:cxn ang="0">
                  <a:pos x="T4" y="T5"/>
                </a:cxn>
              </a:cxnLst>
              <a:rect l="0" t="0" r="r" b="b"/>
              <a:pathLst>
                <a:path w="21600" h="20559" fill="none" extrusionOk="0">
                  <a:moveTo>
                    <a:pt x="6624" y="-1"/>
                  </a:moveTo>
                  <a:cubicBezTo>
                    <a:pt x="15549" y="2875"/>
                    <a:pt x="21600" y="11181"/>
                    <a:pt x="21600" y="20559"/>
                  </a:cubicBezTo>
                </a:path>
                <a:path w="21600" h="20559" stroke="0" extrusionOk="0">
                  <a:moveTo>
                    <a:pt x="6624" y="-1"/>
                  </a:moveTo>
                  <a:cubicBezTo>
                    <a:pt x="15549" y="2875"/>
                    <a:pt x="21600" y="11181"/>
                    <a:pt x="21600" y="20559"/>
                  </a:cubicBezTo>
                  <a:lnTo>
                    <a:pt x="0" y="20559"/>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85012" name="Group 20"/>
          <p:cNvGrpSpPr>
            <a:grpSpLocks/>
          </p:cNvGrpSpPr>
          <p:nvPr/>
        </p:nvGrpSpPr>
        <p:grpSpPr bwMode="auto">
          <a:xfrm>
            <a:off x="5259388" y="1200150"/>
            <a:ext cx="3271837" cy="3095625"/>
            <a:chOff x="3313" y="756"/>
            <a:chExt cx="2061" cy="1950"/>
          </a:xfrm>
        </p:grpSpPr>
        <p:sp>
          <p:nvSpPr>
            <p:cNvPr id="85000" name="Arc 8"/>
            <p:cNvSpPr>
              <a:spLocks/>
            </p:cNvSpPr>
            <p:nvPr/>
          </p:nvSpPr>
          <p:spPr bwMode="auto">
            <a:xfrm flipH="1" flipV="1">
              <a:off x="4003" y="756"/>
              <a:ext cx="258" cy="1872"/>
            </a:xfrm>
            <a:custGeom>
              <a:avLst/>
              <a:gdLst>
                <a:gd name="G0" fmla="+- 3451 0 0"/>
                <a:gd name="G1" fmla="+- 21600 0 0"/>
                <a:gd name="G2" fmla="+- 21600 0 0"/>
                <a:gd name="T0" fmla="*/ 0 w 22630"/>
                <a:gd name="T1" fmla="*/ 277 h 21600"/>
                <a:gd name="T2" fmla="*/ 22630 w 22630"/>
                <a:gd name="T3" fmla="*/ 11663 h 21600"/>
                <a:gd name="T4" fmla="*/ 3451 w 22630"/>
                <a:gd name="T5" fmla="*/ 21600 h 21600"/>
              </a:gdLst>
              <a:ahLst/>
              <a:cxnLst>
                <a:cxn ang="0">
                  <a:pos x="T0" y="T1"/>
                </a:cxn>
                <a:cxn ang="0">
                  <a:pos x="T2" y="T3"/>
                </a:cxn>
                <a:cxn ang="0">
                  <a:pos x="T4" y="T5"/>
                </a:cxn>
              </a:cxnLst>
              <a:rect l="0" t="0" r="r" b="b"/>
              <a:pathLst>
                <a:path w="22630" h="21600" fill="none" extrusionOk="0">
                  <a:moveTo>
                    <a:pt x="0" y="277"/>
                  </a:moveTo>
                  <a:cubicBezTo>
                    <a:pt x="1141" y="92"/>
                    <a:pt x="2295" y="-1"/>
                    <a:pt x="3451" y="0"/>
                  </a:cubicBezTo>
                  <a:cubicBezTo>
                    <a:pt x="11520" y="0"/>
                    <a:pt x="18917" y="4498"/>
                    <a:pt x="22629" y="11663"/>
                  </a:cubicBezTo>
                </a:path>
                <a:path w="22630" h="21600" stroke="0" extrusionOk="0">
                  <a:moveTo>
                    <a:pt x="0" y="277"/>
                  </a:moveTo>
                  <a:cubicBezTo>
                    <a:pt x="1141" y="92"/>
                    <a:pt x="2295" y="-1"/>
                    <a:pt x="3451" y="0"/>
                  </a:cubicBezTo>
                  <a:cubicBezTo>
                    <a:pt x="11520" y="0"/>
                    <a:pt x="18917" y="4498"/>
                    <a:pt x="22629" y="11663"/>
                  </a:cubicBezTo>
                  <a:lnTo>
                    <a:pt x="3451" y="21600"/>
                  </a:lnTo>
                  <a:close/>
                </a:path>
              </a:pathLst>
            </a:custGeom>
            <a:noFill/>
            <a:ln w="38100">
              <a:solidFill>
                <a:srgbClr val="003399"/>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5006" name="AutoShape 14"/>
            <p:cNvSpPr>
              <a:spLocks noChangeArrowheads="1"/>
            </p:cNvSpPr>
            <p:nvPr/>
          </p:nvSpPr>
          <p:spPr bwMode="auto">
            <a:xfrm rot="-380638">
              <a:off x="3313" y="2242"/>
              <a:ext cx="753" cy="65"/>
            </a:xfrm>
            <a:prstGeom prst="rightArrow">
              <a:avLst>
                <a:gd name="adj1" fmla="val 50000"/>
                <a:gd name="adj2" fmla="val 289615"/>
              </a:avLst>
            </a:prstGeom>
            <a:solidFill>
              <a:srgbClr val="33CC33"/>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5010" name="Arc 18"/>
            <p:cNvSpPr>
              <a:spLocks/>
            </p:cNvSpPr>
            <p:nvPr/>
          </p:nvSpPr>
          <p:spPr bwMode="auto">
            <a:xfrm flipH="1">
              <a:off x="4231" y="2515"/>
              <a:ext cx="1143" cy="191"/>
            </a:xfrm>
            <a:custGeom>
              <a:avLst/>
              <a:gdLst>
                <a:gd name="G0" fmla="+- 0 0 0"/>
                <a:gd name="G1" fmla="+- 21600 0 0"/>
                <a:gd name="G2" fmla="+- 21600 0 0"/>
                <a:gd name="T0" fmla="*/ 0 w 19174"/>
                <a:gd name="T1" fmla="*/ 0 h 21600"/>
                <a:gd name="T2" fmla="*/ 19174 w 19174"/>
                <a:gd name="T3" fmla="*/ 11654 h 21600"/>
                <a:gd name="T4" fmla="*/ 0 w 19174"/>
                <a:gd name="T5" fmla="*/ 21600 h 21600"/>
              </a:gdLst>
              <a:ahLst/>
              <a:cxnLst>
                <a:cxn ang="0">
                  <a:pos x="T0" y="T1"/>
                </a:cxn>
                <a:cxn ang="0">
                  <a:pos x="T2" y="T3"/>
                </a:cxn>
                <a:cxn ang="0">
                  <a:pos x="T4" y="T5"/>
                </a:cxn>
              </a:cxnLst>
              <a:rect l="0" t="0" r="r" b="b"/>
              <a:pathLst>
                <a:path w="19174" h="21600" fill="none" extrusionOk="0">
                  <a:moveTo>
                    <a:pt x="-1" y="0"/>
                  </a:moveTo>
                  <a:cubicBezTo>
                    <a:pt x="8065" y="0"/>
                    <a:pt x="15459" y="4494"/>
                    <a:pt x="19173" y="11654"/>
                  </a:cubicBezTo>
                </a:path>
                <a:path w="19174" h="21600" stroke="0" extrusionOk="0">
                  <a:moveTo>
                    <a:pt x="-1" y="0"/>
                  </a:moveTo>
                  <a:cubicBezTo>
                    <a:pt x="8065" y="0"/>
                    <a:pt x="15459" y="4494"/>
                    <a:pt x="19173" y="11654"/>
                  </a:cubicBezTo>
                  <a:lnTo>
                    <a:pt x="0" y="21600"/>
                  </a:lnTo>
                  <a:close/>
                </a:path>
              </a:pathLst>
            </a:custGeom>
            <a:noFill/>
            <a:ln w="28575">
              <a:solidFill>
                <a:srgbClr val="00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85016" name="Group 24"/>
          <p:cNvGrpSpPr>
            <a:grpSpLocks/>
          </p:cNvGrpSpPr>
          <p:nvPr/>
        </p:nvGrpSpPr>
        <p:grpSpPr bwMode="auto">
          <a:xfrm>
            <a:off x="5675313" y="2481263"/>
            <a:ext cx="3222625" cy="3316287"/>
            <a:chOff x="3575" y="1563"/>
            <a:chExt cx="2030" cy="2089"/>
          </a:xfrm>
        </p:grpSpPr>
        <p:sp>
          <p:nvSpPr>
            <p:cNvPr id="84998" name="Line 6"/>
            <p:cNvSpPr>
              <a:spLocks noChangeShapeType="1"/>
            </p:cNvSpPr>
            <p:nvPr/>
          </p:nvSpPr>
          <p:spPr bwMode="auto">
            <a:xfrm>
              <a:off x="3792" y="3312"/>
              <a:ext cx="1728" cy="0"/>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4999" name="Line 7"/>
            <p:cNvSpPr>
              <a:spLocks noChangeShapeType="1"/>
            </p:cNvSpPr>
            <p:nvPr/>
          </p:nvSpPr>
          <p:spPr bwMode="auto">
            <a:xfrm flipV="1">
              <a:off x="3888" y="1632"/>
              <a:ext cx="0" cy="1872"/>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5014" name="Text Box 22"/>
            <p:cNvSpPr txBox="1">
              <a:spLocks noChangeArrowheads="1"/>
            </p:cNvSpPr>
            <p:nvPr/>
          </p:nvSpPr>
          <p:spPr bwMode="auto">
            <a:xfrm>
              <a:off x="3822" y="3402"/>
              <a:ext cx="178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Distance internucléaire, </a:t>
              </a:r>
              <a:r>
                <a:rPr lang="fr-CA" sz="2000" i="1">
                  <a:latin typeface="Times New Roman" pitchFamily="18" charset="0"/>
                </a:rPr>
                <a:t>r</a:t>
              </a:r>
              <a:endParaRPr lang="fr-FR"/>
            </a:p>
          </p:txBody>
        </p:sp>
        <p:sp>
          <p:nvSpPr>
            <p:cNvPr id="85015" name="Text Box 23"/>
            <p:cNvSpPr txBox="1">
              <a:spLocks noChangeArrowheads="1"/>
            </p:cNvSpPr>
            <p:nvPr/>
          </p:nvSpPr>
          <p:spPr bwMode="auto">
            <a:xfrm>
              <a:off x="3575" y="1563"/>
              <a:ext cx="41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i="1">
                  <a:latin typeface="Times New Roman" pitchFamily="18" charset="0"/>
                </a:rPr>
                <a:t>É</a:t>
              </a:r>
              <a:endParaRPr lang="fr-FR" sz="2000" i="1">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85016"/>
                                        </p:tgtEl>
                                        <p:attrNameLst>
                                          <p:attrName>style.visibility</p:attrName>
                                        </p:attrNameLst>
                                      </p:cBhvr>
                                      <p:to>
                                        <p:strVal val="visible"/>
                                      </p:to>
                                    </p:set>
                                    <p:animEffect transition="in" filter="strips(upRight)">
                                      <p:cBhvr>
                                        <p:cTn id="7" dur="500"/>
                                        <p:tgtEl>
                                          <p:spTgt spid="850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4995"/>
                                        </p:tgtEl>
                                        <p:attrNameLst>
                                          <p:attrName>style.visibility</p:attrName>
                                        </p:attrNameLst>
                                      </p:cBhvr>
                                      <p:to>
                                        <p:strVal val="visible"/>
                                      </p:to>
                                    </p:set>
                                    <p:animEffect transition="in" filter="wipe(right)">
                                      <p:cBhvr>
                                        <p:cTn id="12" dur="500"/>
                                        <p:tgtEl>
                                          <p:spTgt spid="849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5011"/>
                                        </p:tgtEl>
                                        <p:attrNameLst>
                                          <p:attrName>style.visibility</p:attrName>
                                        </p:attrNameLst>
                                      </p:cBhvr>
                                      <p:to>
                                        <p:strVal val="visible"/>
                                      </p:to>
                                    </p:set>
                                    <p:animEffect transition="in" filter="wipe(left)">
                                      <p:cBhvr>
                                        <p:cTn id="17" dur="500"/>
                                        <p:tgtEl>
                                          <p:spTgt spid="850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5004"/>
                                        </p:tgtEl>
                                        <p:attrNameLst>
                                          <p:attrName>style.visibility</p:attrName>
                                        </p:attrNameLst>
                                      </p:cBhvr>
                                      <p:to>
                                        <p:strVal val="visible"/>
                                      </p:to>
                                    </p:set>
                                    <p:animEffect transition="in" filter="wipe(left)">
                                      <p:cBhvr>
                                        <p:cTn id="22" dur="500"/>
                                        <p:tgtEl>
                                          <p:spTgt spid="850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85012"/>
                                        </p:tgtEl>
                                        <p:attrNameLst>
                                          <p:attrName>style.visibility</p:attrName>
                                        </p:attrNameLst>
                                      </p:cBhvr>
                                      <p:to>
                                        <p:strVal val="visible"/>
                                      </p:to>
                                    </p:set>
                                    <p:animEffect transition="in" filter="wipe(left)">
                                      <p:cBhvr>
                                        <p:cTn id="27" dur="500"/>
                                        <p:tgtEl>
                                          <p:spTgt spid="85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nimBg="1" autoUpdateAnimBg="0" rev="1"/>
      <p:bldP spid="85004" grpId="0" animBg="1" autoUpdateAnimBg="0" rev="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304800"/>
            <a:ext cx="7772400" cy="1295400"/>
          </a:xfrm>
          <a:solidFill>
            <a:schemeClr val="bg2"/>
          </a:solidFill>
          <a:ln>
            <a:solidFill>
              <a:schemeClr val="tx1"/>
            </a:solidFill>
            <a:miter lim="800000"/>
            <a:headEnd/>
            <a:tailEnd/>
          </a:ln>
        </p:spPr>
        <p:txBody>
          <a:bodyPr/>
          <a:lstStyle/>
          <a:p>
            <a:r>
              <a:rPr kumimoji="0" lang="fr-CA" sz="4000" b="0" dirty="0">
                <a:solidFill>
                  <a:srgbClr val="FFFF00"/>
                </a:solidFill>
                <a:latin typeface="Times" pitchFamily="18" charset="0"/>
              </a:rPr>
              <a:t>Le principe de FRANCK-CONDON</a:t>
            </a:r>
            <a:endParaRPr lang="fr-FR" altLang="fr-FR" dirty="0">
              <a:solidFill>
                <a:srgbClr val="FFFF00"/>
              </a:solidFill>
            </a:endParaRPr>
          </a:p>
        </p:txBody>
      </p:sp>
      <p:sp>
        <p:nvSpPr>
          <p:cNvPr id="30724" name="Rectangle 4"/>
          <p:cNvSpPr>
            <a:spLocks noGrp="1" noChangeArrowheads="1"/>
          </p:cNvSpPr>
          <p:nvPr>
            <p:ph type="body" sz="half" idx="2"/>
          </p:nvPr>
        </p:nvSpPr>
        <p:spPr>
          <a:xfrm>
            <a:off x="533400" y="1905000"/>
            <a:ext cx="8153400" cy="2209800"/>
          </a:xfrm>
          <a:solidFill>
            <a:schemeClr val="accent1"/>
          </a:solidFill>
          <a:ln>
            <a:solidFill>
              <a:srgbClr val="00CCFF"/>
            </a:solidFill>
            <a:miter lim="800000"/>
            <a:headEnd/>
            <a:tailEnd/>
          </a:ln>
        </p:spPr>
        <p:txBody>
          <a:bodyPr/>
          <a:lstStyle/>
          <a:p>
            <a:r>
              <a:rPr kumimoji="0" lang="fr-CA" sz="2400">
                <a:solidFill>
                  <a:schemeClr val="bg2"/>
                </a:solidFill>
                <a:latin typeface="Times" pitchFamily="18" charset="0"/>
              </a:rPr>
              <a:t>Le passage d'une molécule d'un niveau électronique à un autre est très rapide, peut-être de l’ordre de 10</a:t>
            </a:r>
            <a:r>
              <a:rPr kumimoji="0" lang="fr-CA" sz="2400" b="1" baseline="30000">
                <a:solidFill>
                  <a:schemeClr val="bg2"/>
                </a:solidFill>
                <a:latin typeface="Symbol" pitchFamily="18" charset="2"/>
              </a:rPr>
              <a:t>-</a:t>
            </a:r>
            <a:r>
              <a:rPr kumimoji="0" lang="fr-CA" sz="2400" b="1" baseline="30000">
                <a:solidFill>
                  <a:schemeClr val="bg2"/>
                </a:solidFill>
                <a:latin typeface="Times" pitchFamily="18" charset="0"/>
              </a:rPr>
              <a:t>15</a:t>
            </a:r>
            <a:r>
              <a:rPr kumimoji="0" lang="fr-CA" sz="2400">
                <a:solidFill>
                  <a:schemeClr val="bg2"/>
                </a:solidFill>
                <a:latin typeface="Times" pitchFamily="18" charset="0"/>
              </a:rPr>
              <a:t> secondes.</a:t>
            </a:r>
          </a:p>
          <a:p>
            <a:r>
              <a:rPr kumimoji="0" lang="fr-CA" sz="2400">
                <a:solidFill>
                  <a:schemeClr val="bg2"/>
                </a:solidFill>
                <a:latin typeface="Times" pitchFamily="18" charset="0"/>
              </a:rPr>
              <a:t>Les vibrations les plus rapides s'effectuent en quelque 10</a:t>
            </a:r>
            <a:r>
              <a:rPr kumimoji="0" lang="fr-CA" sz="2400" b="1" baseline="30000">
                <a:solidFill>
                  <a:schemeClr val="bg2"/>
                </a:solidFill>
                <a:latin typeface="Symbol" pitchFamily="18" charset="2"/>
              </a:rPr>
              <a:t>-</a:t>
            </a:r>
            <a:r>
              <a:rPr kumimoji="0" lang="fr-CA" sz="2400" b="1" baseline="30000">
                <a:solidFill>
                  <a:schemeClr val="bg2"/>
                </a:solidFill>
                <a:latin typeface="Times" pitchFamily="18" charset="0"/>
              </a:rPr>
              <a:t>13</a:t>
            </a:r>
            <a:r>
              <a:rPr kumimoji="0" lang="fr-CA" sz="2400">
                <a:solidFill>
                  <a:schemeClr val="bg2"/>
                </a:solidFill>
                <a:latin typeface="Times" pitchFamily="18" charset="0"/>
              </a:rPr>
              <a:t> s.</a:t>
            </a:r>
            <a:endParaRPr kumimoji="0" lang="fr-CA" sz="2400">
              <a:latin typeface="Times" pitchFamily="18" charset="0"/>
            </a:endParaRPr>
          </a:p>
          <a:p>
            <a:r>
              <a:rPr kumimoji="0" lang="fr-CA">
                <a:solidFill>
                  <a:srgbClr val="FF3300"/>
                </a:solidFill>
                <a:latin typeface="Times" pitchFamily="18" charset="0"/>
              </a:rPr>
              <a:t>La géométrie de la molécule demeure inchangée pendant un saut électronique.</a:t>
            </a:r>
            <a:endParaRPr kumimoji="0" lang="fr-FR" altLang="fr-FR" sz="2400">
              <a:latin typeface="Times" pitchFamily="18" charset="0"/>
            </a:endParaRPr>
          </a:p>
        </p:txBody>
      </p:sp>
      <p:sp>
        <p:nvSpPr>
          <p:cNvPr id="30773" name="Rectangle 53"/>
          <p:cNvSpPr>
            <a:spLocks noChangeArrowheads="1"/>
          </p:cNvSpPr>
          <p:nvPr/>
        </p:nvSpPr>
        <p:spPr bwMode="auto">
          <a:xfrm>
            <a:off x="1600200" y="4506913"/>
            <a:ext cx="6781800" cy="1524000"/>
          </a:xfrm>
          <a:prstGeom prst="rect">
            <a:avLst/>
          </a:prstGeom>
          <a:solidFill>
            <a:srgbClr val="99CC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0774" name="Line 54"/>
          <p:cNvSpPr>
            <a:spLocks noChangeShapeType="1"/>
          </p:cNvSpPr>
          <p:nvPr/>
        </p:nvSpPr>
        <p:spPr bwMode="auto">
          <a:xfrm>
            <a:off x="2438400" y="5268913"/>
            <a:ext cx="525780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0775" name="Line 55"/>
          <p:cNvSpPr>
            <a:spLocks noChangeShapeType="1"/>
          </p:cNvSpPr>
          <p:nvPr/>
        </p:nvSpPr>
        <p:spPr bwMode="auto">
          <a:xfrm>
            <a:off x="7696200" y="5116513"/>
            <a:ext cx="0" cy="1524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0776" name="Line 56"/>
          <p:cNvSpPr>
            <a:spLocks noChangeShapeType="1"/>
          </p:cNvSpPr>
          <p:nvPr/>
        </p:nvSpPr>
        <p:spPr bwMode="auto">
          <a:xfrm>
            <a:off x="6019800" y="5116513"/>
            <a:ext cx="0" cy="1524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0777" name="Oval 57"/>
          <p:cNvSpPr>
            <a:spLocks noChangeArrowheads="1"/>
          </p:cNvSpPr>
          <p:nvPr/>
        </p:nvSpPr>
        <p:spPr bwMode="auto">
          <a:xfrm>
            <a:off x="2190750" y="5116513"/>
            <a:ext cx="400050" cy="419100"/>
          </a:xfrm>
          <a:prstGeom prst="ellipse">
            <a:avLst/>
          </a:prstGeom>
          <a:solidFill>
            <a:srgbClr val="FF0000"/>
          </a:solidFill>
          <a:ln>
            <a:noFill/>
          </a:ln>
          <a:effectLst/>
          <a:extLst>
            <a:ext uri="{91240B29-F687-4F45-9708-019B960494DF}">
              <a14:hiddenLine xmlns:a14="http://schemas.microsoft.com/office/drawing/2010/main" w="9525">
                <a:solidFill>
                  <a:schemeClr val="bg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0778" name="Oval 58"/>
          <p:cNvSpPr>
            <a:spLocks noChangeArrowheads="1"/>
          </p:cNvSpPr>
          <p:nvPr/>
        </p:nvSpPr>
        <p:spPr bwMode="auto">
          <a:xfrm>
            <a:off x="6819900" y="5135563"/>
            <a:ext cx="209550" cy="266700"/>
          </a:xfrm>
          <a:prstGeom prst="ellipse">
            <a:avLst/>
          </a:prstGeom>
          <a:solidFill>
            <a:srgbClr val="33CC33"/>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30779" name="Text Box 59"/>
          <p:cNvSpPr txBox="1">
            <a:spLocks noChangeArrowheads="1"/>
          </p:cNvSpPr>
          <p:nvPr/>
        </p:nvSpPr>
        <p:spPr bwMode="auto">
          <a:xfrm>
            <a:off x="2286000" y="4506913"/>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lang="fr-CH" sz="2400" b="1">
                <a:latin typeface="Times New Roman" pitchFamily="18" charset="0"/>
              </a:rPr>
              <a:t>A</a:t>
            </a:r>
          </a:p>
        </p:txBody>
      </p:sp>
      <p:sp>
        <p:nvSpPr>
          <p:cNvPr id="30780" name="Text Box 60"/>
          <p:cNvSpPr txBox="1">
            <a:spLocks noChangeArrowheads="1"/>
          </p:cNvSpPr>
          <p:nvPr/>
        </p:nvSpPr>
        <p:spPr bwMode="auto">
          <a:xfrm>
            <a:off x="6713538" y="4506913"/>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lang="fr-CH" sz="2400" b="1">
                <a:latin typeface="Times New Roman" pitchFamily="18" charset="0"/>
              </a:rPr>
              <a:t>B</a:t>
            </a:r>
          </a:p>
        </p:txBody>
      </p:sp>
      <p:sp>
        <p:nvSpPr>
          <p:cNvPr id="30781" name="Text Box 61"/>
          <p:cNvSpPr txBox="1">
            <a:spLocks noChangeArrowheads="1"/>
          </p:cNvSpPr>
          <p:nvPr/>
        </p:nvSpPr>
        <p:spPr bwMode="auto">
          <a:xfrm>
            <a:off x="5638800" y="5192713"/>
            <a:ext cx="642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lang="fr-CH" sz="2400" b="1" i="1">
                <a:latin typeface="Times New Roman" pitchFamily="18" charset="0"/>
              </a:rPr>
              <a:t>r</a:t>
            </a:r>
            <a:r>
              <a:rPr lang="fr-CH" sz="2400" b="1" baseline="-25000">
                <a:latin typeface="Times New Roman" pitchFamily="18" charset="0"/>
              </a:rPr>
              <a:t>min</a:t>
            </a:r>
            <a:endParaRPr lang="fr-CH" sz="2400" b="1">
              <a:latin typeface="Times New Roman" pitchFamily="18" charset="0"/>
            </a:endParaRPr>
          </a:p>
        </p:txBody>
      </p:sp>
      <p:sp>
        <p:nvSpPr>
          <p:cNvPr id="30782" name="Text Box 62"/>
          <p:cNvSpPr txBox="1">
            <a:spLocks noChangeArrowheads="1"/>
          </p:cNvSpPr>
          <p:nvPr/>
        </p:nvSpPr>
        <p:spPr bwMode="auto">
          <a:xfrm>
            <a:off x="7543800" y="5192713"/>
            <a:ext cx="676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lang="fr-CH" sz="2400" b="1" i="1">
                <a:latin typeface="Times New Roman" pitchFamily="18" charset="0"/>
              </a:rPr>
              <a:t>r</a:t>
            </a:r>
            <a:r>
              <a:rPr lang="fr-CH" sz="2400" b="1" baseline="-25000">
                <a:latin typeface="Times New Roman" pitchFamily="18" charset="0"/>
              </a:rPr>
              <a:t>max</a:t>
            </a:r>
            <a:endParaRPr lang="fr-CH" sz="2400" b="1">
              <a:latin typeface="Times New Roman" pitchFamily="18" charset="0"/>
            </a:endParaRPr>
          </a:p>
        </p:txBody>
      </p:sp>
      <p:sp>
        <p:nvSpPr>
          <p:cNvPr id="30783" name="Text Box 63"/>
          <p:cNvSpPr txBox="1">
            <a:spLocks noChangeArrowheads="1"/>
          </p:cNvSpPr>
          <p:nvPr/>
        </p:nvSpPr>
        <p:spPr bwMode="auto">
          <a:xfrm>
            <a:off x="6832600" y="5421313"/>
            <a:ext cx="303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lang="fr-CH" sz="2400" b="1" i="1">
                <a:latin typeface="Times New Roman" pitchFamily="18" charset="0"/>
              </a:rPr>
              <a:t>r</a:t>
            </a:r>
            <a:endParaRPr lang="fr-CH"/>
          </a:p>
        </p:txBody>
      </p:sp>
      <p:sp>
        <p:nvSpPr>
          <p:cNvPr id="30784" name="Text Box 64"/>
          <p:cNvSpPr txBox="1">
            <a:spLocks noChangeArrowheads="1"/>
          </p:cNvSpPr>
          <p:nvPr/>
        </p:nvSpPr>
        <p:spPr bwMode="auto">
          <a:xfrm>
            <a:off x="7007225" y="4633913"/>
            <a:ext cx="8032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lang="fr-CH" b="1"/>
              <a:t> </a:t>
            </a:r>
            <a:r>
              <a:rPr lang="fr-CH" sz="2400" b="1">
                <a:sym typeface="Symbol" pitchFamily="18" charset="2"/>
              </a:rPr>
              <a:t> </a:t>
            </a:r>
            <a:r>
              <a:rPr lang="fr-CH" sz="2400" b="1" i="1">
                <a:latin typeface="Times New Roman" pitchFamily="18" charset="0"/>
              </a:rPr>
              <a:t>v</a:t>
            </a:r>
            <a:endParaRPr lang="fr-CH" b="1" i="1">
              <a:latin typeface="Times New Roman" pitchFamily="18" charset="0"/>
            </a:endParaRPr>
          </a:p>
        </p:txBody>
      </p:sp>
      <p:sp>
        <p:nvSpPr>
          <p:cNvPr id="30785" name="Line 65"/>
          <p:cNvSpPr>
            <a:spLocks noChangeShapeType="1"/>
          </p:cNvSpPr>
          <p:nvPr/>
        </p:nvSpPr>
        <p:spPr bwMode="auto">
          <a:xfrm>
            <a:off x="6934200" y="5116513"/>
            <a:ext cx="0" cy="3048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strips(upLeft)">
                                      <p:cBhvr>
                                        <p:cTn id="7" dur="500"/>
                                        <p:tgtEl>
                                          <p:spTgt spid="307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grpId="0" nodeType="clickEffect">
                                  <p:stCondLst>
                                    <p:cond delay="0"/>
                                  </p:stCondLst>
                                  <p:childTnLst>
                                    <p:set>
                                      <p:cBhvr>
                                        <p:cTn id="11" dur="1" fill="hold">
                                          <p:stCondLst>
                                            <p:cond delay="0"/>
                                          </p:stCondLst>
                                        </p:cTn>
                                        <p:tgtEl>
                                          <p:spTgt spid="30724">
                                            <p:txEl>
                                              <p:pRg st="1" end="1"/>
                                            </p:txEl>
                                          </p:spTgt>
                                        </p:tgtEl>
                                        <p:attrNameLst>
                                          <p:attrName>style.visibility</p:attrName>
                                        </p:attrNameLst>
                                      </p:cBhvr>
                                      <p:to>
                                        <p:strVal val="visible"/>
                                      </p:to>
                                    </p:set>
                                    <p:animEffect transition="in" filter="strips(upLeft)">
                                      <p:cBhvr>
                                        <p:cTn id="12" dur="500"/>
                                        <p:tgtEl>
                                          <p:spTgt spid="3072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9" fill="hold" grpId="0" nodeType="clickEffect">
                                  <p:stCondLst>
                                    <p:cond delay="0"/>
                                  </p:stCondLst>
                                  <p:childTnLst>
                                    <p:set>
                                      <p:cBhvr>
                                        <p:cTn id="16" dur="1" fill="hold">
                                          <p:stCondLst>
                                            <p:cond delay="0"/>
                                          </p:stCondLst>
                                        </p:cTn>
                                        <p:tgtEl>
                                          <p:spTgt spid="30724">
                                            <p:txEl>
                                              <p:pRg st="2" end="2"/>
                                            </p:txEl>
                                          </p:spTgt>
                                        </p:tgtEl>
                                        <p:attrNameLst>
                                          <p:attrName>style.visibility</p:attrName>
                                        </p:attrNameLst>
                                      </p:cBhvr>
                                      <p:to>
                                        <p:strVal val="visible"/>
                                      </p:to>
                                    </p:set>
                                    <p:animEffect transition="in" filter="strips(upLeft)">
                                      <p:cBhvr>
                                        <p:cTn id="17" dur="500"/>
                                        <p:tgtEl>
                                          <p:spTgt spid="307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ChangeArrowheads="1"/>
          </p:cNvSpPr>
          <p:nvPr/>
        </p:nvSpPr>
        <p:spPr bwMode="auto">
          <a:xfrm>
            <a:off x="1231900" y="5105400"/>
            <a:ext cx="7620000" cy="901700"/>
          </a:xfrm>
          <a:prstGeom prst="rect">
            <a:avLst/>
          </a:prstGeom>
          <a:solidFill>
            <a:schemeClr val="accent1"/>
          </a:solidFill>
          <a:ln w="9525">
            <a:solidFill>
              <a:srgbClr val="00CC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sz="2400">
                <a:latin typeface="Times" pitchFamily="18" charset="0"/>
              </a:rPr>
              <a:t>La molécule doit donc trouver un niveau d'arrivée tel que les caractéristiques vibrationnelles sont gardées intactes.</a:t>
            </a:r>
            <a:endParaRPr kumimoji="0" lang="fr-FR" altLang="fr-FR" sz="2400">
              <a:latin typeface="Times" pitchFamily="18" charset="0"/>
            </a:endParaRPr>
          </a:p>
        </p:txBody>
      </p:sp>
      <p:grpSp>
        <p:nvGrpSpPr>
          <p:cNvPr id="89092" name="Group 4"/>
          <p:cNvGrpSpPr>
            <a:grpSpLocks/>
          </p:cNvGrpSpPr>
          <p:nvPr/>
        </p:nvGrpSpPr>
        <p:grpSpPr bwMode="auto">
          <a:xfrm>
            <a:off x="425450" y="1747838"/>
            <a:ext cx="2895600" cy="3200400"/>
            <a:chOff x="268" y="1101"/>
            <a:chExt cx="1824" cy="2016"/>
          </a:xfrm>
        </p:grpSpPr>
        <p:sp>
          <p:nvSpPr>
            <p:cNvPr id="89093" name="Rectangle 5"/>
            <p:cNvSpPr>
              <a:spLocks noChangeArrowheads="1"/>
            </p:cNvSpPr>
            <p:nvPr/>
          </p:nvSpPr>
          <p:spPr bwMode="auto">
            <a:xfrm>
              <a:off x="268" y="1101"/>
              <a:ext cx="1824" cy="2016"/>
            </a:xfrm>
            <a:prstGeom prst="rect">
              <a:avLst/>
            </a:prstGeom>
            <a:solidFill>
              <a:srgbClr val="99CCFF"/>
            </a:solidFill>
            <a:ln w="9525">
              <a:solidFill>
                <a:schemeClr val="tx1"/>
              </a:solidFill>
              <a:miter lim="800000"/>
              <a:headEnd/>
              <a:tailEnd/>
            </a:ln>
          </p:spPr>
          <p:txBody>
            <a:bodyPr wrap="none" anchor="ctr"/>
            <a:lstStyle/>
            <a:p>
              <a:endParaRPr lang="fr-CA"/>
            </a:p>
          </p:txBody>
        </p:sp>
        <p:sp>
          <p:nvSpPr>
            <p:cNvPr id="89094" name="Arc 6"/>
            <p:cNvSpPr>
              <a:spLocks/>
            </p:cNvSpPr>
            <p:nvPr/>
          </p:nvSpPr>
          <p:spPr bwMode="auto">
            <a:xfrm>
              <a:off x="1255" y="1224"/>
              <a:ext cx="714" cy="1156"/>
            </a:xfrm>
            <a:custGeom>
              <a:avLst/>
              <a:gdLst>
                <a:gd name="G0" fmla="+- 20242 0 0"/>
                <a:gd name="G1" fmla="+- 0 0 0"/>
                <a:gd name="G2" fmla="+- 21600 0 0"/>
                <a:gd name="T0" fmla="*/ 40484 w 40484"/>
                <a:gd name="T1" fmla="*/ 7539 h 21600"/>
                <a:gd name="T2" fmla="*/ 0 w 40484"/>
                <a:gd name="T3" fmla="*/ 7539 h 21600"/>
                <a:gd name="T4" fmla="*/ 20242 w 40484"/>
                <a:gd name="T5" fmla="*/ 0 h 21600"/>
              </a:gdLst>
              <a:ahLst/>
              <a:cxnLst>
                <a:cxn ang="0">
                  <a:pos x="T0" y="T1"/>
                </a:cxn>
                <a:cxn ang="0">
                  <a:pos x="T2" y="T3"/>
                </a:cxn>
                <a:cxn ang="0">
                  <a:pos x="T4" y="T5"/>
                </a:cxn>
              </a:cxnLst>
              <a:rect l="0" t="0" r="r" b="b"/>
              <a:pathLst>
                <a:path w="40484" h="21600" fill="none" extrusionOk="0">
                  <a:moveTo>
                    <a:pt x="40483" y="7538"/>
                  </a:moveTo>
                  <a:cubicBezTo>
                    <a:pt x="37334" y="15993"/>
                    <a:pt x="29263" y="21599"/>
                    <a:pt x="20242" y="21600"/>
                  </a:cubicBezTo>
                  <a:cubicBezTo>
                    <a:pt x="11220" y="21600"/>
                    <a:pt x="3149" y="15993"/>
                    <a:pt x="0" y="7538"/>
                  </a:cubicBezTo>
                </a:path>
                <a:path w="40484" h="21600" stroke="0" extrusionOk="0">
                  <a:moveTo>
                    <a:pt x="40483" y="7538"/>
                  </a:moveTo>
                  <a:cubicBezTo>
                    <a:pt x="37334" y="15993"/>
                    <a:pt x="29263" y="21599"/>
                    <a:pt x="20242" y="21600"/>
                  </a:cubicBezTo>
                  <a:cubicBezTo>
                    <a:pt x="11220" y="21600"/>
                    <a:pt x="3149" y="15993"/>
                    <a:pt x="0" y="7538"/>
                  </a:cubicBezTo>
                  <a:lnTo>
                    <a:pt x="20242" y="0"/>
                  </a:lnTo>
                  <a:close/>
                </a:path>
              </a:pathLst>
            </a:custGeom>
            <a:solidFill>
              <a:srgbClr val="99CCFF"/>
            </a:solidFill>
            <a:ln w="28575">
              <a:solidFill>
                <a:srgbClr val="003399"/>
              </a:solidFill>
              <a:round/>
              <a:headEnd/>
              <a:tailEnd/>
            </a:ln>
          </p:spPr>
          <p:txBody>
            <a:bodyPr/>
            <a:lstStyle/>
            <a:p>
              <a:endParaRPr lang="fr-CA"/>
            </a:p>
          </p:txBody>
        </p:sp>
        <p:pic>
          <p:nvPicPr>
            <p:cNvPr id="89095"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8" y="2205"/>
              <a:ext cx="929" cy="891"/>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9096" name="Arc 8"/>
            <p:cNvSpPr>
              <a:spLocks/>
            </p:cNvSpPr>
            <p:nvPr/>
          </p:nvSpPr>
          <p:spPr bwMode="auto">
            <a:xfrm>
              <a:off x="678" y="1857"/>
              <a:ext cx="714" cy="1156"/>
            </a:xfrm>
            <a:custGeom>
              <a:avLst/>
              <a:gdLst>
                <a:gd name="G0" fmla="+- 20247 0 0"/>
                <a:gd name="G1" fmla="+- 0 0 0"/>
                <a:gd name="G2" fmla="+- 21600 0 0"/>
                <a:gd name="T0" fmla="*/ 40494 w 40494"/>
                <a:gd name="T1" fmla="*/ 7524 h 21600"/>
                <a:gd name="T2" fmla="*/ 0 w 40494"/>
                <a:gd name="T3" fmla="*/ 7524 h 21600"/>
                <a:gd name="T4" fmla="*/ 20247 w 40494"/>
                <a:gd name="T5" fmla="*/ 0 h 21600"/>
              </a:gdLst>
              <a:ahLst/>
              <a:cxnLst>
                <a:cxn ang="0">
                  <a:pos x="T0" y="T1"/>
                </a:cxn>
                <a:cxn ang="0">
                  <a:pos x="T2" y="T3"/>
                </a:cxn>
                <a:cxn ang="0">
                  <a:pos x="T4" y="T5"/>
                </a:cxn>
              </a:cxnLst>
              <a:rect l="0" t="0" r="r" b="b"/>
              <a:pathLst>
                <a:path w="40494" h="21600" fill="none" extrusionOk="0">
                  <a:moveTo>
                    <a:pt x="40494" y="7524"/>
                  </a:moveTo>
                  <a:cubicBezTo>
                    <a:pt x="37349" y="15986"/>
                    <a:pt x="29274" y="21599"/>
                    <a:pt x="20247" y="21600"/>
                  </a:cubicBezTo>
                  <a:cubicBezTo>
                    <a:pt x="11219" y="21600"/>
                    <a:pt x="3144" y="15986"/>
                    <a:pt x="-1" y="7524"/>
                  </a:cubicBezTo>
                </a:path>
                <a:path w="40494" h="21600" stroke="0" extrusionOk="0">
                  <a:moveTo>
                    <a:pt x="40494" y="7524"/>
                  </a:moveTo>
                  <a:cubicBezTo>
                    <a:pt x="37349" y="15986"/>
                    <a:pt x="29274" y="21599"/>
                    <a:pt x="20247" y="21600"/>
                  </a:cubicBezTo>
                  <a:cubicBezTo>
                    <a:pt x="11219" y="21600"/>
                    <a:pt x="3144" y="15986"/>
                    <a:pt x="-1" y="7524"/>
                  </a:cubicBezTo>
                  <a:lnTo>
                    <a:pt x="20247" y="0"/>
                  </a:lnTo>
                  <a:close/>
                </a:path>
              </a:pathLst>
            </a:custGeom>
            <a:solidFill>
              <a:srgbClr val="99CCFF"/>
            </a:solidFill>
            <a:ln w="28575">
              <a:solidFill>
                <a:srgbClr val="FF0000"/>
              </a:solidFill>
              <a:round/>
              <a:headEnd/>
              <a:tailEnd/>
            </a:ln>
          </p:spPr>
          <p:txBody>
            <a:bodyPr/>
            <a:lstStyle/>
            <a:p>
              <a:endParaRPr lang="fr-CA"/>
            </a:p>
          </p:txBody>
        </p:sp>
        <p:sp>
          <p:nvSpPr>
            <p:cNvPr id="89097" name="Line 9"/>
            <p:cNvSpPr>
              <a:spLocks noChangeShapeType="1"/>
            </p:cNvSpPr>
            <p:nvPr/>
          </p:nvSpPr>
          <p:spPr bwMode="auto">
            <a:xfrm>
              <a:off x="854" y="2877"/>
              <a:ext cx="348"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9098" name="Line 10"/>
            <p:cNvSpPr>
              <a:spLocks noChangeShapeType="1"/>
            </p:cNvSpPr>
            <p:nvPr/>
          </p:nvSpPr>
          <p:spPr bwMode="auto">
            <a:xfrm>
              <a:off x="1431" y="2231"/>
              <a:ext cx="336"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9099" name="Rectangle 11"/>
            <p:cNvSpPr>
              <a:spLocks noChangeArrowheads="1"/>
            </p:cNvSpPr>
            <p:nvPr/>
          </p:nvSpPr>
          <p:spPr bwMode="auto">
            <a:xfrm>
              <a:off x="344" y="2824"/>
              <a:ext cx="110" cy="182"/>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1900" b="1">
                  <a:solidFill>
                    <a:srgbClr val="000000"/>
                  </a:solidFill>
                  <a:latin typeface="Times New Roman" pitchFamily="18" charset="0"/>
                </a:rPr>
                <a:t>A</a:t>
              </a:r>
              <a:endParaRPr kumimoji="0" lang="fr-CA"/>
            </a:p>
          </p:txBody>
        </p:sp>
        <p:sp>
          <p:nvSpPr>
            <p:cNvPr id="89100" name="Line 12"/>
            <p:cNvSpPr>
              <a:spLocks noChangeShapeType="1"/>
            </p:cNvSpPr>
            <p:nvPr/>
          </p:nvSpPr>
          <p:spPr bwMode="auto">
            <a:xfrm flipV="1">
              <a:off x="1151" y="2024"/>
              <a:ext cx="1" cy="853"/>
            </a:xfrm>
            <a:prstGeom prst="line">
              <a:avLst/>
            </a:prstGeom>
            <a:noFill/>
            <a:ln w="20638">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89101" name="Text Box 13"/>
            <p:cNvSpPr txBox="1">
              <a:spLocks noChangeArrowheads="1"/>
            </p:cNvSpPr>
            <p:nvPr/>
          </p:nvSpPr>
          <p:spPr bwMode="auto">
            <a:xfrm>
              <a:off x="1175" y="1160"/>
              <a:ext cx="116" cy="288"/>
            </a:xfrm>
            <a:prstGeom prst="rect">
              <a:avLst/>
            </a:prstGeom>
            <a:solidFill>
              <a:srgbClr val="99CCFF"/>
            </a:solidFill>
            <a:ln>
              <a:noFill/>
            </a:ln>
            <a:effectLst/>
            <a:extLs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endParaRPr kumimoji="0" lang="fr-CA" sz="2400">
                <a:latin typeface="Times New Roman" pitchFamily="18" charset="0"/>
              </a:endParaRPr>
            </a:p>
          </p:txBody>
        </p:sp>
        <p:sp>
          <p:nvSpPr>
            <p:cNvPr id="89102" name="Line 14"/>
            <p:cNvSpPr>
              <a:spLocks noChangeShapeType="1"/>
            </p:cNvSpPr>
            <p:nvPr/>
          </p:nvSpPr>
          <p:spPr bwMode="auto">
            <a:xfrm flipV="1">
              <a:off x="503" y="1479"/>
              <a:ext cx="1" cy="148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9103" name="Text Box 15"/>
            <p:cNvSpPr txBox="1">
              <a:spLocks noChangeArrowheads="1"/>
            </p:cNvSpPr>
            <p:nvPr/>
          </p:nvSpPr>
          <p:spPr bwMode="auto">
            <a:xfrm rot="-5400000">
              <a:off x="37" y="1780"/>
              <a:ext cx="7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Énergie</a:t>
              </a:r>
              <a:endParaRPr lang="fr-FR" sz="2000">
                <a:latin typeface="Times New Roman" pitchFamily="18" charset="0"/>
              </a:endParaRPr>
            </a:p>
          </p:txBody>
        </p:sp>
      </p:grpSp>
      <p:grpSp>
        <p:nvGrpSpPr>
          <p:cNvPr id="89136" name="Group 48"/>
          <p:cNvGrpSpPr>
            <a:grpSpLocks/>
          </p:cNvGrpSpPr>
          <p:nvPr/>
        </p:nvGrpSpPr>
        <p:grpSpPr bwMode="auto">
          <a:xfrm>
            <a:off x="6192838" y="1752600"/>
            <a:ext cx="2590800" cy="3200400"/>
            <a:chOff x="3901" y="1104"/>
            <a:chExt cx="1632" cy="2016"/>
          </a:xfrm>
        </p:grpSpPr>
        <p:sp>
          <p:nvSpPr>
            <p:cNvPr id="89105" name="Rectangle 17"/>
            <p:cNvSpPr>
              <a:spLocks noChangeArrowheads="1"/>
            </p:cNvSpPr>
            <p:nvPr/>
          </p:nvSpPr>
          <p:spPr bwMode="auto">
            <a:xfrm>
              <a:off x="3901" y="1104"/>
              <a:ext cx="1632" cy="2016"/>
            </a:xfrm>
            <a:prstGeom prst="rect">
              <a:avLst/>
            </a:prstGeom>
            <a:solidFill>
              <a:srgbClr val="99CCFF"/>
            </a:solidFill>
            <a:ln w="9525">
              <a:solidFill>
                <a:schemeClr val="tx1"/>
              </a:solidFill>
              <a:miter lim="800000"/>
              <a:headEnd/>
              <a:tailEnd/>
            </a:ln>
          </p:spPr>
          <p:txBody>
            <a:bodyPr wrap="none" anchor="ctr"/>
            <a:lstStyle/>
            <a:p>
              <a:endParaRPr lang="fr-CA"/>
            </a:p>
          </p:txBody>
        </p:sp>
        <p:sp>
          <p:nvSpPr>
            <p:cNvPr id="89106" name="Arc 18"/>
            <p:cNvSpPr>
              <a:spLocks/>
            </p:cNvSpPr>
            <p:nvPr/>
          </p:nvSpPr>
          <p:spPr bwMode="auto">
            <a:xfrm>
              <a:off x="4520" y="1104"/>
              <a:ext cx="920" cy="884"/>
            </a:xfrm>
            <a:custGeom>
              <a:avLst/>
              <a:gdLst>
                <a:gd name="G0" fmla="+- 21346 0 0"/>
                <a:gd name="G1" fmla="+- 0 0 0"/>
                <a:gd name="G2" fmla="+- 21600 0 0"/>
                <a:gd name="T0" fmla="*/ 42788 w 42788"/>
                <a:gd name="T1" fmla="*/ 2608 h 21600"/>
                <a:gd name="T2" fmla="*/ 0 w 42788"/>
                <a:gd name="T3" fmla="*/ 3301 h 21600"/>
                <a:gd name="T4" fmla="*/ 21346 w 42788"/>
                <a:gd name="T5" fmla="*/ 0 h 21600"/>
              </a:gdLst>
              <a:ahLst/>
              <a:cxnLst>
                <a:cxn ang="0">
                  <a:pos x="T0" y="T1"/>
                </a:cxn>
                <a:cxn ang="0">
                  <a:pos x="T2" y="T3"/>
                </a:cxn>
                <a:cxn ang="0">
                  <a:pos x="T4" y="T5"/>
                </a:cxn>
              </a:cxnLst>
              <a:rect l="0" t="0" r="r" b="b"/>
              <a:pathLst>
                <a:path w="42788" h="21600" fill="none" extrusionOk="0">
                  <a:moveTo>
                    <a:pt x="42787" y="2607"/>
                  </a:moveTo>
                  <a:cubicBezTo>
                    <a:pt x="41469" y="13448"/>
                    <a:pt x="32266" y="21599"/>
                    <a:pt x="21346" y="21600"/>
                  </a:cubicBezTo>
                  <a:cubicBezTo>
                    <a:pt x="10691" y="21600"/>
                    <a:pt x="1628" y="13830"/>
                    <a:pt x="-1" y="3301"/>
                  </a:cubicBezTo>
                </a:path>
                <a:path w="42788" h="21600" stroke="0" extrusionOk="0">
                  <a:moveTo>
                    <a:pt x="42787" y="2607"/>
                  </a:moveTo>
                  <a:cubicBezTo>
                    <a:pt x="41469" y="13448"/>
                    <a:pt x="32266" y="21599"/>
                    <a:pt x="21346" y="21600"/>
                  </a:cubicBezTo>
                  <a:cubicBezTo>
                    <a:pt x="10691" y="21600"/>
                    <a:pt x="1628" y="13830"/>
                    <a:pt x="-1" y="3301"/>
                  </a:cubicBezTo>
                  <a:lnTo>
                    <a:pt x="21346" y="0"/>
                  </a:lnTo>
                  <a:close/>
                </a:path>
              </a:pathLst>
            </a:custGeom>
            <a:solidFill>
              <a:srgbClr val="99CCFF"/>
            </a:solidFill>
            <a:ln w="28575">
              <a:solidFill>
                <a:srgbClr val="003399"/>
              </a:solidFill>
              <a:round/>
              <a:headEnd/>
              <a:tailEnd/>
            </a:ln>
          </p:spPr>
          <p:txBody>
            <a:bodyPr/>
            <a:lstStyle/>
            <a:p>
              <a:endParaRPr lang="fr-CA"/>
            </a:p>
          </p:txBody>
        </p:sp>
        <p:sp>
          <p:nvSpPr>
            <p:cNvPr id="89107" name="Arc 19"/>
            <p:cNvSpPr>
              <a:spLocks/>
            </p:cNvSpPr>
            <p:nvPr/>
          </p:nvSpPr>
          <p:spPr bwMode="auto">
            <a:xfrm>
              <a:off x="4024" y="2096"/>
              <a:ext cx="907" cy="897"/>
            </a:xfrm>
            <a:custGeom>
              <a:avLst/>
              <a:gdLst>
                <a:gd name="G0" fmla="+- 21355 0 0"/>
                <a:gd name="G1" fmla="+- 0 0 0"/>
                <a:gd name="G2" fmla="+- 21600 0 0"/>
                <a:gd name="T0" fmla="*/ 42792 w 42792"/>
                <a:gd name="T1" fmla="*/ 2645 h 21600"/>
                <a:gd name="T2" fmla="*/ 0 w 42792"/>
                <a:gd name="T3" fmla="*/ 3244 h 21600"/>
                <a:gd name="T4" fmla="*/ 21355 w 42792"/>
                <a:gd name="T5" fmla="*/ 0 h 21600"/>
              </a:gdLst>
              <a:ahLst/>
              <a:cxnLst>
                <a:cxn ang="0">
                  <a:pos x="T0" y="T1"/>
                </a:cxn>
                <a:cxn ang="0">
                  <a:pos x="T2" y="T3"/>
                </a:cxn>
                <a:cxn ang="0">
                  <a:pos x="T4" y="T5"/>
                </a:cxn>
              </a:cxnLst>
              <a:rect l="0" t="0" r="r" b="b"/>
              <a:pathLst>
                <a:path w="42792" h="21600" fill="none" extrusionOk="0">
                  <a:moveTo>
                    <a:pt x="42792" y="2645"/>
                  </a:moveTo>
                  <a:cubicBezTo>
                    <a:pt x="41456" y="13469"/>
                    <a:pt x="32261" y="21599"/>
                    <a:pt x="21355" y="21600"/>
                  </a:cubicBezTo>
                  <a:cubicBezTo>
                    <a:pt x="10678" y="21600"/>
                    <a:pt x="1603" y="13799"/>
                    <a:pt x="-1" y="3244"/>
                  </a:cubicBezTo>
                </a:path>
                <a:path w="42792" h="21600" stroke="0" extrusionOk="0">
                  <a:moveTo>
                    <a:pt x="42792" y="2645"/>
                  </a:moveTo>
                  <a:cubicBezTo>
                    <a:pt x="41456" y="13469"/>
                    <a:pt x="32261" y="21599"/>
                    <a:pt x="21355" y="21600"/>
                  </a:cubicBezTo>
                  <a:cubicBezTo>
                    <a:pt x="10678" y="21600"/>
                    <a:pt x="1603" y="13799"/>
                    <a:pt x="-1" y="3244"/>
                  </a:cubicBezTo>
                  <a:lnTo>
                    <a:pt x="21355" y="0"/>
                  </a:lnTo>
                  <a:close/>
                </a:path>
              </a:pathLst>
            </a:custGeom>
            <a:solidFill>
              <a:srgbClr val="99CCFF"/>
            </a:solidFill>
            <a:ln w="28575">
              <a:solidFill>
                <a:srgbClr val="FF0000"/>
              </a:solidFill>
              <a:round/>
              <a:headEnd/>
              <a:tailEnd/>
            </a:ln>
          </p:spPr>
          <p:txBody>
            <a:bodyPr/>
            <a:lstStyle/>
            <a:p>
              <a:endParaRPr lang="fr-CA"/>
            </a:p>
          </p:txBody>
        </p:sp>
        <p:sp>
          <p:nvSpPr>
            <p:cNvPr id="89108" name="Line 20"/>
            <p:cNvSpPr>
              <a:spLocks noChangeShapeType="1"/>
            </p:cNvSpPr>
            <p:nvPr/>
          </p:nvSpPr>
          <p:spPr bwMode="auto">
            <a:xfrm>
              <a:off x="4229" y="2846"/>
              <a:ext cx="470"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9109" name="Line 21"/>
            <p:cNvSpPr>
              <a:spLocks noChangeShapeType="1"/>
            </p:cNvSpPr>
            <p:nvPr/>
          </p:nvSpPr>
          <p:spPr bwMode="auto">
            <a:xfrm>
              <a:off x="4712" y="1829"/>
              <a:ext cx="521"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9111" name="Line 23"/>
            <p:cNvSpPr>
              <a:spLocks noChangeShapeType="1"/>
            </p:cNvSpPr>
            <p:nvPr/>
          </p:nvSpPr>
          <p:spPr bwMode="auto">
            <a:xfrm>
              <a:off x="4699" y="1829"/>
              <a:ext cx="1"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9112" name="Rectangle 24"/>
            <p:cNvSpPr>
              <a:spLocks noChangeArrowheads="1"/>
            </p:cNvSpPr>
            <p:nvPr/>
          </p:nvSpPr>
          <p:spPr bwMode="auto">
            <a:xfrm>
              <a:off x="4006" y="2826"/>
              <a:ext cx="110" cy="182"/>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1900" b="1">
                  <a:solidFill>
                    <a:srgbClr val="000000"/>
                  </a:solidFill>
                  <a:latin typeface="Times New Roman" pitchFamily="18" charset="0"/>
                </a:rPr>
                <a:t>C</a:t>
              </a:r>
              <a:endParaRPr kumimoji="0" lang="fr-CA"/>
            </a:p>
          </p:txBody>
        </p:sp>
        <p:sp>
          <p:nvSpPr>
            <p:cNvPr id="89113" name="Text Box 25"/>
            <p:cNvSpPr txBox="1">
              <a:spLocks noChangeArrowheads="1"/>
            </p:cNvSpPr>
            <p:nvPr/>
          </p:nvSpPr>
          <p:spPr bwMode="auto">
            <a:xfrm>
              <a:off x="4625" y="2696"/>
              <a:ext cx="5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kumimoji="0" lang="fr-CA" sz="2400" i="1">
                  <a:solidFill>
                    <a:srgbClr val="000000"/>
                  </a:solidFill>
                  <a:latin typeface="Times New Roman" pitchFamily="18" charset="0"/>
                </a:rPr>
                <a:t>r</a:t>
              </a:r>
              <a:r>
                <a:rPr kumimoji="0" lang="fr-CA" sz="2400" baseline="-25000">
                  <a:solidFill>
                    <a:srgbClr val="000000"/>
                  </a:solidFill>
                  <a:latin typeface="Times New Roman" pitchFamily="18" charset="0"/>
                </a:rPr>
                <a:t>max</a:t>
              </a:r>
              <a:endParaRPr kumimoji="0" lang="fr-FR" sz="2400" baseline="-25000">
                <a:solidFill>
                  <a:srgbClr val="000000"/>
                </a:solidFill>
                <a:latin typeface="Times New Roman" pitchFamily="18" charset="0"/>
              </a:endParaRPr>
            </a:p>
          </p:txBody>
        </p:sp>
        <p:sp>
          <p:nvSpPr>
            <p:cNvPr id="89114" name="Text Box 26"/>
            <p:cNvSpPr txBox="1">
              <a:spLocks noChangeArrowheads="1"/>
            </p:cNvSpPr>
            <p:nvPr/>
          </p:nvSpPr>
          <p:spPr bwMode="auto">
            <a:xfrm>
              <a:off x="4214" y="1710"/>
              <a:ext cx="57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kumimoji="0" lang="fr-CA" sz="2400" i="1">
                  <a:solidFill>
                    <a:srgbClr val="000000"/>
                  </a:solidFill>
                  <a:latin typeface="Times New Roman" pitchFamily="18" charset="0"/>
                </a:rPr>
                <a:t>r</a:t>
              </a:r>
              <a:r>
                <a:rPr kumimoji="0" lang="fr-CA" sz="2400">
                  <a:solidFill>
                    <a:srgbClr val="000000"/>
                  </a:solidFill>
                  <a:latin typeface="Times New Roman" pitchFamily="18" charset="0"/>
                  <a:cs typeface="Times New Roman" pitchFamily="18" charset="0"/>
                </a:rPr>
                <a:t>'</a:t>
              </a:r>
              <a:r>
                <a:rPr kumimoji="0" lang="fr-CA" sz="2400" baseline="-25000">
                  <a:solidFill>
                    <a:srgbClr val="000000"/>
                  </a:solidFill>
                  <a:latin typeface="Times New Roman" pitchFamily="18" charset="0"/>
                </a:rPr>
                <a:t>min</a:t>
              </a:r>
              <a:endParaRPr kumimoji="0" lang="fr-FR" sz="2400" baseline="-25000">
                <a:solidFill>
                  <a:srgbClr val="000000"/>
                </a:solidFill>
                <a:latin typeface="Times New Roman" pitchFamily="18" charset="0"/>
              </a:endParaRPr>
            </a:p>
          </p:txBody>
        </p:sp>
      </p:grpSp>
      <p:grpSp>
        <p:nvGrpSpPr>
          <p:cNvPr id="89130" name="Group 42"/>
          <p:cNvGrpSpPr>
            <a:grpSpLocks/>
          </p:cNvGrpSpPr>
          <p:nvPr/>
        </p:nvGrpSpPr>
        <p:grpSpPr bwMode="auto">
          <a:xfrm>
            <a:off x="3427413" y="1752600"/>
            <a:ext cx="2590800" cy="3200400"/>
            <a:chOff x="2159" y="1104"/>
            <a:chExt cx="1632" cy="2016"/>
          </a:xfrm>
        </p:grpSpPr>
        <p:sp>
          <p:nvSpPr>
            <p:cNvPr id="89116" name="Rectangle 28"/>
            <p:cNvSpPr>
              <a:spLocks noChangeArrowheads="1"/>
            </p:cNvSpPr>
            <p:nvPr/>
          </p:nvSpPr>
          <p:spPr bwMode="auto">
            <a:xfrm>
              <a:off x="2159" y="1104"/>
              <a:ext cx="1632" cy="2016"/>
            </a:xfrm>
            <a:prstGeom prst="rect">
              <a:avLst/>
            </a:prstGeom>
            <a:solidFill>
              <a:srgbClr val="99CCFF"/>
            </a:solidFill>
            <a:ln w="9525">
              <a:solidFill>
                <a:schemeClr val="tx1"/>
              </a:solidFill>
              <a:miter lim="800000"/>
              <a:headEnd/>
              <a:tailEnd/>
            </a:ln>
          </p:spPr>
          <p:txBody>
            <a:bodyPr wrap="none" anchor="ctr"/>
            <a:lstStyle/>
            <a:p>
              <a:endParaRPr lang="fr-CA"/>
            </a:p>
          </p:txBody>
        </p:sp>
        <p:grpSp>
          <p:nvGrpSpPr>
            <p:cNvPr id="89117" name="Group 29"/>
            <p:cNvGrpSpPr>
              <a:grpSpLocks/>
            </p:cNvGrpSpPr>
            <p:nvPr/>
          </p:nvGrpSpPr>
          <p:grpSpPr bwMode="auto">
            <a:xfrm>
              <a:off x="2496" y="1104"/>
              <a:ext cx="913" cy="878"/>
              <a:chOff x="2496" y="1104"/>
              <a:chExt cx="913" cy="878"/>
            </a:xfrm>
          </p:grpSpPr>
          <p:sp>
            <p:nvSpPr>
              <p:cNvPr id="89118" name="Arc 30"/>
              <p:cNvSpPr>
                <a:spLocks/>
              </p:cNvSpPr>
              <p:nvPr/>
            </p:nvSpPr>
            <p:spPr bwMode="auto">
              <a:xfrm>
                <a:off x="2496" y="1104"/>
                <a:ext cx="913" cy="878"/>
              </a:xfrm>
              <a:custGeom>
                <a:avLst/>
                <a:gdLst>
                  <a:gd name="G0" fmla="+- 21348 0 0"/>
                  <a:gd name="G1" fmla="+- 0 0 0"/>
                  <a:gd name="G2" fmla="+- 21600 0 0"/>
                  <a:gd name="T0" fmla="*/ 42790 w 42790"/>
                  <a:gd name="T1" fmla="*/ 2609 h 21600"/>
                  <a:gd name="T2" fmla="*/ 0 w 42790"/>
                  <a:gd name="T3" fmla="*/ 3290 h 21600"/>
                  <a:gd name="T4" fmla="*/ 21348 w 42790"/>
                  <a:gd name="T5" fmla="*/ 0 h 21600"/>
                </a:gdLst>
                <a:ahLst/>
                <a:cxnLst>
                  <a:cxn ang="0">
                    <a:pos x="T0" y="T1"/>
                  </a:cxn>
                  <a:cxn ang="0">
                    <a:pos x="T2" y="T3"/>
                  </a:cxn>
                  <a:cxn ang="0">
                    <a:pos x="T4" y="T5"/>
                  </a:cxn>
                </a:cxnLst>
                <a:rect l="0" t="0" r="r" b="b"/>
                <a:pathLst>
                  <a:path w="42790" h="21600" fill="none" extrusionOk="0">
                    <a:moveTo>
                      <a:pt x="42789" y="2608"/>
                    </a:moveTo>
                    <a:cubicBezTo>
                      <a:pt x="41470" y="13449"/>
                      <a:pt x="32268" y="21599"/>
                      <a:pt x="21348" y="21600"/>
                    </a:cubicBezTo>
                    <a:cubicBezTo>
                      <a:pt x="10688" y="21600"/>
                      <a:pt x="1623" y="13824"/>
                      <a:pt x="0" y="3289"/>
                    </a:cubicBezTo>
                  </a:path>
                  <a:path w="42790" h="21600" stroke="0" extrusionOk="0">
                    <a:moveTo>
                      <a:pt x="42789" y="2608"/>
                    </a:moveTo>
                    <a:cubicBezTo>
                      <a:pt x="41470" y="13449"/>
                      <a:pt x="32268" y="21599"/>
                      <a:pt x="21348" y="21600"/>
                    </a:cubicBezTo>
                    <a:cubicBezTo>
                      <a:pt x="10688" y="21600"/>
                      <a:pt x="1623" y="13824"/>
                      <a:pt x="0" y="3289"/>
                    </a:cubicBezTo>
                    <a:lnTo>
                      <a:pt x="21348" y="0"/>
                    </a:lnTo>
                    <a:close/>
                  </a:path>
                </a:pathLst>
              </a:custGeom>
              <a:solidFill>
                <a:srgbClr val="99CCFF"/>
              </a:solidFill>
              <a:ln w="28575">
                <a:solidFill>
                  <a:srgbClr val="006699"/>
                </a:solidFill>
                <a:round/>
                <a:headEnd/>
                <a:tailEnd/>
              </a:ln>
            </p:spPr>
            <p:txBody>
              <a:bodyPr/>
              <a:lstStyle/>
              <a:p>
                <a:endParaRPr lang="fr-CA"/>
              </a:p>
            </p:txBody>
          </p:sp>
          <p:sp>
            <p:nvSpPr>
              <p:cNvPr id="89119" name="Line 31"/>
              <p:cNvSpPr>
                <a:spLocks noChangeShapeType="1"/>
              </p:cNvSpPr>
              <p:nvPr/>
            </p:nvSpPr>
            <p:spPr bwMode="auto">
              <a:xfrm>
                <a:off x="2687" y="1824"/>
                <a:ext cx="517"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89120" name="Group 32"/>
            <p:cNvGrpSpPr>
              <a:grpSpLocks/>
            </p:cNvGrpSpPr>
            <p:nvPr/>
          </p:nvGrpSpPr>
          <p:grpSpPr bwMode="auto">
            <a:xfrm>
              <a:off x="2447" y="2089"/>
              <a:ext cx="972" cy="935"/>
              <a:chOff x="2447" y="2089"/>
              <a:chExt cx="972" cy="935"/>
            </a:xfrm>
          </p:grpSpPr>
          <p:pic>
            <p:nvPicPr>
              <p:cNvPr id="89121" name="Picture 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47" y="2203"/>
                <a:ext cx="972" cy="821"/>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9122" name="Arc 34"/>
              <p:cNvSpPr>
                <a:spLocks/>
              </p:cNvSpPr>
              <p:nvPr/>
            </p:nvSpPr>
            <p:spPr bwMode="auto">
              <a:xfrm>
                <a:off x="2472" y="2089"/>
                <a:ext cx="912" cy="878"/>
              </a:xfrm>
              <a:custGeom>
                <a:avLst/>
                <a:gdLst>
                  <a:gd name="G0" fmla="+- 21346 0 0"/>
                  <a:gd name="G1" fmla="+- 0 0 0"/>
                  <a:gd name="G2" fmla="+- 21600 0 0"/>
                  <a:gd name="T0" fmla="*/ 42788 w 42788"/>
                  <a:gd name="T1" fmla="*/ 2606 h 21600"/>
                  <a:gd name="T2" fmla="*/ 0 w 42788"/>
                  <a:gd name="T3" fmla="*/ 3303 h 21600"/>
                  <a:gd name="T4" fmla="*/ 21346 w 42788"/>
                  <a:gd name="T5" fmla="*/ 0 h 21600"/>
                </a:gdLst>
                <a:ahLst/>
                <a:cxnLst>
                  <a:cxn ang="0">
                    <a:pos x="T0" y="T1"/>
                  </a:cxn>
                  <a:cxn ang="0">
                    <a:pos x="T2" y="T3"/>
                  </a:cxn>
                  <a:cxn ang="0">
                    <a:pos x="T4" y="T5"/>
                  </a:cxn>
                </a:cxnLst>
                <a:rect l="0" t="0" r="r" b="b"/>
                <a:pathLst>
                  <a:path w="42788" h="21600" fill="none" extrusionOk="0">
                    <a:moveTo>
                      <a:pt x="42788" y="2606"/>
                    </a:moveTo>
                    <a:cubicBezTo>
                      <a:pt x="41470" y="13447"/>
                      <a:pt x="32267" y="21599"/>
                      <a:pt x="21346" y="21600"/>
                    </a:cubicBezTo>
                    <a:cubicBezTo>
                      <a:pt x="10691" y="21600"/>
                      <a:pt x="1629" y="13831"/>
                      <a:pt x="0" y="3302"/>
                    </a:cubicBezTo>
                  </a:path>
                  <a:path w="42788" h="21600" stroke="0" extrusionOk="0">
                    <a:moveTo>
                      <a:pt x="42788" y="2606"/>
                    </a:moveTo>
                    <a:cubicBezTo>
                      <a:pt x="41470" y="13447"/>
                      <a:pt x="32267" y="21599"/>
                      <a:pt x="21346" y="21600"/>
                    </a:cubicBezTo>
                    <a:cubicBezTo>
                      <a:pt x="10691" y="21600"/>
                      <a:pt x="1629" y="13831"/>
                      <a:pt x="0" y="3302"/>
                    </a:cubicBezTo>
                    <a:lnTo>
                      <a:pt x="21346" y="0"/>
                    </a:lnTo>
                    <a:close/>
                  </a:path>
                </a:pathLst>
              </a:custGeom>
              <a:solidFill>
                <a:srgbClr val="99CCFF"/>
              </a:solidFill>
              <a:ln w="28575">
                <a:solidFill>
                  <a:srgbClr val="FF0000"/>
                </a:solidFill>
                <a:round/>
                <a:headEnd/>
                <a:tailEnd/>
              </a:ln>
            </p:spPr>
            <p:txBody>
              <a:bodyPr/>
              <a:lstStyle/>
              <a:p>
                <a:endParaRPr lang="fr-CA"/>
              </a:p>
            </p:txBody>
          </p:sp>
          <p:sp>
            <p:nvSpPr>
              <p:cNvPr id="89123" name="Line 35"/>
              <p:cNvSpPr>
                <a:spLocks noChangeShapeType="1"/>
              </p:cNvSpPr>
              <p:nvPr/>
            </p:nvSpPr>
            <p:spPr bwMode="auto">
              <a:xfrm>
                <a:off x="2687" y="2835"/>
                <a:ext cx="467"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9124" name="Rectangle 36"/>
              <p:cNvSpPr>
                <a:spLocks noChangeArrowheads="1"/>
              </p:cNvSpPr>
              <p:nvPr/>
            </p:nvSpPr>
            <p:spPr bwMode="auto">
              <a:xfrm>
                <a:off x="2879" y="2592"/>
                <a:ext cx="256" cy="230"/>
              </a:xfrm>
              <a:prstGeom prst="rect">
                <a:avLst/>
              </a:prstGeom>
              <a:noFill/>
              <a:ln>
                <a:noFill/>
              </a:ln>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kumimoji="0" lang="fr-CA" sz="2400" i="1">
                    <a:solidFill>
                      <a:srgbClr val="000000"/>
                    </a:solidFill>
                    <a:latin typeface="Times New Roman" pitchFamily="18" charset="0"/>
                  </a:rPr>
                  <a:t>r</a:t>
                </a:r>
                <a:r>
                  <a:rPr kumimoji="0" lang="fr-CA" sz="2400" i="1" baseline="-25000">
                    <a:solidFill>
                      <a:srgbClr val="000000"/>
                    </a:solidFill>
                    <a:latin typeface="Times New Roman" pitchFamily="18" charset="0"/>
                  </a:rPr>
                  <a:t>e</a:t>
                </a:r>
              </a:p>
            </p:txBody>
          </p:sp>
        </p:grpSp>
        <p:sp>
          <p:nvSpPr>
            <p:cNvPr id="89125" name="Rectangle 37"/>
            <p:cNvSpPr>
              <a:spLocks noChangeArrowheads="1"/>
            </p:cNvSpPr>
            <p:nvPr/>
          </p:nvSpPr>
          <p:spPr bwMode="auto">
            <a:xfrm>
              <a:off x="2246" y="2854"/>
              <a:ext cx="101" cy="182"/>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1900" b="1">
                  <a:solidFill>
                    <a:srgbClr val="000000"/>
                  </a:solidFill>
                  <a:latin typeface="Times New Roman" pitchFamily="18" charset="0"/>
                </a:rPr>
                <a:t>B</a:t>
              </a:r>
              <a:endParaRPr kumimoji="0" lang="fr-CA"/>
            </a:p>
          </p:txBody>
        </p:sp>
        <p:sp>
          <p:nvSpPr>
            <p:cNvPr id="89127" name="Line 39"/>
            <p:cNvSpPr>
              <a:spLocks noChangeShapeType="1"/>
            </p:cNvSpPr>
            <p:nvPr/>
          </p:nvSpPr>
          <p:spPr bwMode="auto">
            <a:xfrm>
              <a:off x="2412" y="3036"/>
              <a:ext cx="1044" cy="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9128" name="Text Box 40"/>
            <p:cNvSpPr txBox="1">
              <a:spLocks noChangeArrowheads="1"/>
            </p:cNvSpPr>
            <p:nvPr/>
          </p:nvSpPr>
          <p:spPr bwMode="auto">
            <a:xfrm>
              <a:off x="3348" y="278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kumimoji="0" lang="fr-CA" sz="2400" i="1">
                  <a:solidFill>
                    <a:srgbClr val="000000"/>
                  </a:solidFill>
                  <a:latin typeface="Times New Roman" pitchFamily="18" charset="0"/>
                </a:rPr>
                <a:t>r</a:t>
              </a:r>
              <a:endParaRPr kumimoji="0" lang="fr-FR" sz="2400" i="1">
                <a:solidFill>
                  <a:srgbClr val="000000"/>
                </a:solidFill>
                <a:latin typeface="Times New Roman" pitchFamily="18" charset="0"/>
              </a:endParaRPr>
            </a:p>
          </p:txBody>
        </p:sp>
      </p:grpSp>
      <p:sp>
        <p:nvSpPr>
          <p:cNvPr id="89129" name="Oval 41"/>
          <p:cNvSpPr>
            <a:spLocks noChangeArrowheads="1"/>
          </p:cNvSpPr>
          <p:nvPr/>
        </p:nvSpPr>
        <p:spPr bwMode="auto">
          <a:xfrm>
            <a:off x="1270000" y="4495800"/>
            <a:ext cx="127000" cy="114300"/>
          </a:xfrm>
          <a:prstGeom prst="ellipse">
            <a:avLst/>
          </a:prstGeom>
          <a:solidFill>
            <a:schemeClr val="accent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9131" name="Line 43"/>
          <p:cNvSpPr>
            <a:spLocks noChangeShapeType="1"/>
          </p:cNvSpPr>
          <p:nvPr/>
        </p:nvSpPr>
        <p:spPr bwMode="auto">
          <a:xfrm flipH="1">
            <a:off x="4913313" y="2895600"/>
            <a:ext cx="0" cy="1600200"/>
          </a:xfrm>
          <a:prstGeom prst="line">
            <a:avLst/>
          </a:prstGeom>
          <a:noFill/>
          <a:ln w="20638">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89132" name="Oval 44"/>
          <p:cNvSpPr>
            <a:spLocks noChangeArrowheads="1"/>
          </p:cNvSpPr>
          <p:nvPr/>
        </p:nvSpPr>
        <p:spPr bwMode="auto">
          <a:xfrm>
            <a:off x="4216400" y="4445000"/>
            <a:ext cx="101600" cy="101600"/>
          </a:xfrm>
          <a:prstGeom prst="ellipse">
            <a:avLst/>
          </a:prstGeom>
          <a:solidFill>
            <a:schemeClr val="accent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9133" name="Oval 45"/>
          <p:cNvSpPr>
            <a:spLocks noChangeArrowheads="1"/>
          </p:cNvSpPr>
          <p:nvPr/>
        </p:nvSpPr>
        <p:spPr bwMode="auto">
          <a:xfrm>
            <a:off x="5041900" y="2819400"/>
            <a:ext cx="139700" cy="165100"/>
          </a:xfrm>
          <a:prstGeom prst="ellipse">
            <a:avLst/>
          </a:prstGeom>
          <a:solidFill>
            <a:srgbClr val="FF0066"/>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9134" name="Text Box 46"/>
          <p:cNvSpPr txBox="1">
            <a:spLocks noChangeArrowheads="1"/>
          </p:cNvSpPr>
          <p:nvPr/>
        </p:nvSpPr>
        <p:spPr bwMode="auto">
          <a:xfrm>
            <a:off x="596900" y="1803400"/>
            <a:ext cx="2603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Transition impossible</a:t>
            </a:r>
            <a:endParaRPr lang="fr-FR" sz="2000">
              <a:latin typeface="Times New Roman" pitchFamily="18" charset="0"/>
            </a:endParaRPr>
          </a:p>
        </p:txBody>
      </p:sp>
      <p:sp>
        <p:nvSpPr>
          <p:cNvPr id="89137" name="Line 49"/>
          <p:cNvSpPr>
            <a:spLocks noChangeShapeType="1"/>
          </p:cNvSpPr>
          <p:nvPr/>
        </p:nvSpPr>
        <p:spPr bwMode="auto">
          <a:xfrm>
            <a:off x="7454900" y="2908300"/>
            <a:ext cx="1588" cy="1622425"/>
          </a:xfrm>
          <a:prstGeom prst="line">
            <a:avLst/>
          </a:prstGeom>
          <a:noFill/>
          <a:ln w="20638">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89138" name="Oval 50"/>
          <p:cNvSpPr>
            <a:spLocks noChangeArrowheads="1"/>
          </p:cNvSpPr>
          <p:nvPr/>
        </p:nvSpPr>
        <p:spPr bwMode="auto">
          <a:xfrm>
            <a:off x="7404100" y="4445000"/>
            <a:ext cx="139700" cy="127000"/>
          </a:xfrm>
          <a:prstGeom prst="ellipse">
            <a:avLst/>
          </a:prstGeom>
          <a:solidFill>
            <a:srgbClr val="00CCFF"/>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9139" name="Oval 51"/>
          <p:cNvSpPr>
            <a:spLocks noChangeArrowheads="1"/>
          </p:cNvSpPr>
          <p:nvPr/>
        </p:nvSpPr>
        <p:spPr bwMode="auto">
          <a:xfrm>
            <a:off x="7391400" y="2832100"/>
            <a:ext cx="139700" cy="152400"/>
          </a:xfrm>
          <a:prstGeom prst="ellipse">
            <a:avLst/>
          </a:prstGeom>
          <a:solidFill>
            <a:srgbClr val="6699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49" name="Rectangle 2"/>
          <p:cNvSpPr>
            <a:spLocks noGrp="1" noChangeArrowheads="1"/>
          </p:cNvSpPr>
          <p:nvPr>
            <p:ph type="title"/>
          </p:nvPr>
        </p:nvSpPr>
        <p:spPr>
          <a:xfrm>
            <a:off x="838200" y="304800"/>
            <a:ext cx="7772400" cy="1295400"/>
          </a:xfrm>
          <a:solidFill>
            <a:schemeClr val="bg2"/>
          </a:solidFill>
          <a:ln>
            <a:solidFill>
              <a:schemeClr val="tx1"/>
            </a:solidFill>
            <a:miter lim="800000"/>
            <a:headEnd/>
            <a:tailEnd/>
          </a:ln>
        </p:spPr>
        <p:txBody>
          <a:bodyPr/>
          <a:lstStyle/>
          <a:p>
            <a:r>
              <a:rPr kumimoji="0" lang="fr-CA" sz="4000" b="0" dirty="0">
                <a:solidFill>
                  <a:srgbClr val="FFFF00"/>
                </a:solidFill>
                <a:latin typeface="Times" pitchFamily="18" charset="0"/>
              </a:rPr>
              <a:t>Le principe de FRANCK-CONDON</a:t>
            </a:r>
            <a:endParaRPr lang="fr-FR" altLang="fr-FR"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wipe(left)">
                                      <p:cBhvr>
                                        <p:cTn id="7" dur="500"/>
                                        <p:tgtEl>
                                          <p:spTgt spid="89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wipe(down)">
                                      <p:cBhvr>
                                        <p:cTn id="12" dur="500"/>
                                        <p:tgtEl>
                                          <p:spTgt spid="890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89130"/>
                                        </p:tgtEl>
                                        <p:attrNameLst>
                                          <p:attrName>style.visibility</p:attrName>
                                        </p:attrNameLst>
                                      </p:cBhvr>
                                      <p:to>
                                        <p:strVal val="visible"/>
                                      </p:to>
                                    </p:set>
                                    <p:animEffect transition="in" filter="wipe(down)">
                                      <p:cBhvr>
                                        <p:cTn id="17" dur="500"/>
                                        <p:tgtEl>
                                          <p:spTgt spid="891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89136"/>
                                        </p:tgtEl>
                                        <p:attrNameLst>
                                          <p:attrName>style.visibility</p:attrName>
                                        </p:attrNameLst>
                                      </p:cBhvr>
                                      <p:to>
                                        <p:strVal val="visible"/>
                                      </p:to>
                                    </p:set>
                                    <p:animEffect transition="in" filter="wipe(down)">
                                      <p:cBhvr>
                                        <p:cTn id="22" dur="500"/>
                                        <p:tgtEl>
                                          <p:spTgt spid="89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9129"/>
                                        </p:tgtEl>
                                        <p:attrNameLst>
                                          <p:attrName>style.visibility</p:attrName>
                                        </p:attrNameLst>
                                      </p:cBhvr>
                                      <p:to>
                                        <p:strVal val="visible"/>
                                      </p:to>
                                    </p:set>
                                  </p:childTnLst>
                                </p:cTn>
                              </p:par>
                            </p:childTnLst>
                          </p:cTn>
                        </p:par>
                        <p:par>
                          <p:cTn id="27" fill="hold" nodeType="afterGroup">
                            <p:stCondLst>
                              <p:cond delay="0"/>
                            </p:stCondLst>
                            <p:childTnLst>
                              <p:par>
                                <p:cTn id="28" presetID="63" presetClass="path" presetSubtype="0" repeatCount="indefinite" autoRev="1" fill="hold" grpId="1" nodeType="afterEffect">
                                  <p:stCondLst>
                                    <p:cond delay="0"/>
                                  </p:stCondLst>
                                  <p:childTnLst>
                                    <p:animMotion origin="layout" path="M -3.33333E-6 -4.74561E-6 L 0.06389 -4.74561E-6 " pathEditMode="relative" rAng="0" ptsTypes="AA">
                                      <p:cBhvr>
                                        <p:cTn id="29" dur="1000" fill="hold"/>
                                        <p:tgtEl>
                                          <p:spTgt spid="89129"/>
                                        </p:tgtEl>
                                        <p:attrNameLst>
                                          <p:attrName>ppt_x</p:attrName>
                                          <p:attrName>ppt_y</p:attrName>
                                        </p:attrNameLst>
                                      </p:cBhvr>
                                      <p:rCtr x="3194" y="0"/>
                                    </p:animMotion>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89134"/>
                                        </p:tgtEl>
                                        <p:attrNameLst>
                                          <p:attrName>style.visibility</p:attrName>
                                        </p:attrNameLst>
                                      </p:cBhvr>
                                      <p:to>
                                        <p:strVal val="visible"/>
                                      </p:to>
                                    </p:set>
                                    <p:animEffect transition="in" filter="wipe(down)">
                                      <p:cBhvr>
                                        <p:cTn id="34" dur="500"/>
                                        <p:tgtEl>
                                          <p:spTgt spid="8913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9132"/>
                                        </p:tgtEl>
                                        <p:attrNameLst>
                                          <p:attrName>style.visibility</p:attrName>
                                        </p:attrNameLst>
                                      </p:cBhvr>
                                      <p:to>
                                        <p:strVal val="visible"/>
                                      </p:to>
                                    </p:set>
                                  </p:childTnLst>
                                </p:cTn>
                              </p:par>
                            </p:childTnLst>
                          </p:cTn>
                        </p:par>
                        <p:par>
                          <p:cTn id="39" fill="hold" nodeType="afterGroup">
                            <p:stCondLst>
                              <p:cond delay="0"/>
                            </p:stCondLst>
                            <p:childTnLst>
                              <p:par>
                                <p:cTn id="40" presetID="63" presetClass="path" presetSubtype="0" repeatCount="indefinite" autoRev="1" fill="hold" grpId="1" nodeType="afterEffect">
                                  <p:stCondLst>
                                    <p:cond delay="0"/>
                                  </p:stCondLst>
                                  <p:endCondLst>
                                    <p:cond evt="onNext" delay="0">
                                      <p:tgtEl>
                                        <p:sldTgt/>
                                      </p:tgtEl>
                                    </p:cond>
                                  </p:endCondLst>
                                  <p:childTnLst>
                                    <p:animMotion origin="layout" path="M 3.33333E-6 8.78816E-7 L 0.08298 8.78816E-7 " pathEditMode="relative" rAng="0" ptsTypes="AA">
                                      <p:cBhvr>
                                        <p:cTn id="41" dur="1000" fill="hold"/>
                                        <p:tgtEl>
                                          <p:spTgt spid="89132"/>
                                        </p:tgtEl>
                                        <p:attrNameLst>
                                          <p:attrName>ppt_x</p:attrName>
                                          <p:attrName>ppt_y</p:attrName>
                                        </p:attrNameLst>
                                      </p:cBhvr>
                                      <p:rCtr x="4149" y="0"/>
                                    </p:animMotion>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xit" presetSubtype="0" fill="hold" grpId="2" nodeType="clickEffect">
                                  <p:stCondLst>
                                    <p:cond delay="0"/>
                                  </p:stCondLst>
                                  <p:childTnLst>
                                    <p:set>
                                      <p:cBhvr>
                                        <p:cTn id="45" dur="1" fill="hold">
                                          <p:stCondLst>
                                            <p:cond delay="0"/>
                                          </p:stCondLst>
                                        </p:cTn>
                                        <p:tgtEl>
                                          <p:spTgt spid="89132"/>
                                        </p:tgtEl>
                                        <p:attrNameLst>
                                          <p:attrName>style.visibility</p:attrName>
                                        </p:attrNameLst>
                                      </p:cBhvr>
                                      <p:to>
                                        <p:strVal val="hidden"/>
                                      </p:to>
                                    </p:set>
                                  </p:childTnLst>
                                </p:cTn>
                              </p:par>
                            </p:childTnLst>
                          </p:cTn>
                        </p:par>
                        <p:par>
                          <p:cTn id="46" fill="hold" nodeType="afterGroup">
                            <p:stCondLst>
                              <p:cond delay="0"/>
                            </p:stCondLst>
                            <p:childTnLst>
                              <p:par>
                                <p:cTn id="47" presetID="22" presetClass="entr" presetSubtype="4" fill="hold" grpId="0" nodeType="afterEffect">
                                  <p:stCondLst>
                                    <p:cond delay="0"/>
                                  </p:stCondLst>
                                  <p:childTnLst>
                                    <p:set>
                                      <p:cBhvr>
                                        <p:cTn id="48" dur="1" fill="hold">
                                          <p:stCondLst>
                                            <p:cond delay="0"/>
                                          </p:stCondLst>
                                        </p:cTn>
                                        <p:tgtEl>
                                          <p:spTgt spid="89131"/>
                                        </p:tgtEl>
                                        <p:attrNameLst>
                                          <p:attrName>style.visibility</p:attrName>
                                        </p:attrNameLst>
                                      </p:cBhvr>
                                      <p:to>
                                        <p:strVal val="visible"/>
                                      </p:to>
                                    </p:set>
                                    <p:animEffect transition="in" filter="wipe(down)">
                                      <p:cBhvr>
                                        <p:cTn id="49" dur="500"/>
                                        <p:tgtEl>
                                          <p:spTgt spid="8913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xit" presetSubtype="4" fill="hold" grpId="1" nodeType="clickEffect">
                                  <p:stCondLst>
                                    <p:cond delay="0"/>
                                  </p:stCondLst>
                                  <p:childTnLst>
                                    <p:animEffect transition="out" filter="wipe(down)">
                                      <p:cBhvr>
                                        <p:cTn id="53" dur="500"/>
                                        <p:tgtEl>
                                          <p:spTgt spid="89131"/>
                                        </p:tgtEl>
                                      </p:cBhvr>
                                    </p:animEffect>
                                    <p:set>
                                      <p:cBhvr>
                                        <p:cTn id="54" dur="1" fill="hold">
                                          <p:stCondLst>
                                            <p:cond delay="499"/>
                                          </p:stCondLst>
                                        </p:cTn>
                                        <p:tgtEl>
                                          <p:spTgt spid="89131"/>
                                        </p:tgtEl>
                                        <p:attrNameLst>
                                          <p:attrName>style.visibility</p:attrName>
                                        </p:attrNameLst>
                                      </p:cBhvr>
                                      <p:to>
                                        <p:strVal val="hidden"/>
                                      </p:to>
                                    </p:se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89133"/>
                                        </p:tgtEl>
                                        <p:attrNameLst>
                                          <p:attrName>style.visibility</p:attrName>
                                        </p:attrNameLst>
                                      </p:cBhvr>
                                      <p:to>
                                        <p:strVal val="visible"/>
                                      </p:to>
                                    </p:set>
                                  </p:childTnLst>
                                </p:cTn>
                              </p:par>
                            </p:childTnLst>
                          </p:cTn>
                        </p:par>
                        <p:par>
                          <p:cTn id="58" fill="hold" nodeType="afterGroup">
                            <p:stCondLst>
                              <p:cond delay="500"/>
                            </p:stCondLst>
                            <p:childTnLst>
                              <p:par>
                                <p:cTn id="59" presetID="35" presetClass="path" presetSubtype="0" repeatCount="indefinite" autoRev="1" fill="hold" grpId="1" nodeType="afterEffect">
                                  <p:stCondLst>
                                    <p:cond delay="0"/>
                                  </p:stCondLst>
                                  <p:childTnLst>
                                    <p:animMotion origin="layout" path="M 2.22222E-6 3.29325E-6 L -0.09427 3.29325E-6 " pathEditMode="relative" rAng="0" ptsTypes="AA">
                                      <p:cBhvr>
                                        <p:cTn id="60" dur="1000" fill="hold"/>
                                        <p:tgtEl>
                                          <p:spTgt spid="89133"/>
                                        </p:tgtEl>
                                        <p:attrNameLst>
                                          <p:attrName>ppt_x</p:attrName>
                                          <p:attrName>ppt_y</p:attrName>
                                        </p:attrNameLst>
                                      </p:cBhvr>
                                      <p:rCtr x="-4722" y="0"/>
                                    </p:animMotion>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9138"/>
                                        </p:tgtEl>
                                        <p:attrNameLst>
                                          <p:attrName>style.visibility</p:attrName>
                                        </p:attrNameLst>
                                      </p:cBhvr>
                                      <p:to>
                                        <p:strVal val="visible"/>
                                      </p:to>
                                    </p:set>
                                  </p:childTnLst>
                                </p:cTn>
                              </p:par>
                            </p:childTnLst>
                          </p:cTn>
                        </p:par>
                        <p:par>
                          <p:cTn id="65" fill="hold" nodeType="afterGroup">
                            <p:stCondLst>
                              <p:cond delay="0"/>
                            </p:stCondLst>
                            <p:childTnLst>
                              <p:par>
                                <p:cTn id="66" presetID="35" presetClass="path" presetSubtype="0" repeatCount="indefinite" autoRev="1" fill="hold" grpId="1" nodeType="afterEffect">
                                  <p:stCondLst>
                                    <p:cond delay="0"/>
                                  </p:stCondLst>
                                  <p:childTnLst>
                                    <p:animMotion origin="layout" path="M -1.11111E-6 7.40056E-7 L -0.08298 0.00162 " pathEditMode="relative" rAng="0" ptsTypes="AA">
                                      <p:cBhvr>
                                        <p:cTn id="67" dur="1000" fill="hold"/>
                                        <p:tgtEl>
                                          <p:spTgt spid="89138"/>
                                        </p:tgtEl>
                                        <p:attrNameLst>
                                          <p:attrName>ppt_x</p:attrName>
                                          <p:attrName>ppt_y</p:attrName>
                                        </p:attrNameLst>
                                      </p:cBhvr>
                                      <p:rCtr x="-4149" y="69"/>
                                    </p:animMotion>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xit" presetSubtype="0" fill="hold" grpId="2" nodeType="clickEffect">
                                  <p:stCondLst>
                                    <p:cond delay="0"/>
                                  </p:stCondLst>
                                  <p:childTnLst>
                                    <p:set>
                                      <p:cBhvr>
                                        <p:cTn id="71" dur="1" fill="hold">
                                          <p:stCondLst>
                                            <p:cond delay="0"/>
                                          </p:stCondLst>
                                        </p:cTn>
                                        <p:tgtEl>
                                          <p:spTgt spid="89138"/>
                                        </p:tgtEl>
                                        <p:attrNameLst>
                                          <p:attrName>style.visibility</p:attrName>
                                        </p:attrNameLst>
                                      </p:cBhvr>
                                      <p:to>
                                        <p:strVal val="hidden"/>
                                      </p:to>
                                    </p:set>
                                  </p:childTnLst>
                                </p:cTn>
                              </p:par>
                            </p:childTnLst>
                          </p:cTn>
                        </p:par>
                        <p:par>
                          <p:cTn id="72" fill="hold" nodeType="afterGroup">
                            <p:stCondLst>
                              <p:cond delay="0"/>
                            </p:stCondLst>
                            <p:childTnLst>
                              <p:par>
                                <p:cTn id="73" presetID="22" presetClass="entr" presetSubtype="4" fill="hold" grpId="0" nodeType="afterEffect">
                                  <p:stCondLst>
                                    <p:cond delay="0"/>
                                  </p:stCondLst>
                                  <p:childTnLst>
                                    <p:set>
                                      <p:cBhvr>
                                        <p:cTn id="74" dur="1" fill="hold">
                                          <p:stCondLst>
                                            <p:cond delay="0"/>
                                          </p:stCondLst>
                                        </p:cTn>
                                        <p:tgtEl>
                                          <p:spTgt spid="89137"/>
                                        </p:tgtEl>
                                        <p:attrNameLst>
                                          <p:attrName>style.visibility</p:attrName>
                                        </p:attrNameLst>
                                      </p:cBhvr>
                                      <p:to>
                                        <p:strVal val="visible"/>
                                      </p:to>
                                    </p:set>
                                    <p:animEffect transition="in" filter="wipe(down)">
                                      <p:cBhvr>
                                        <p:cTn id="75" dur="500"/>
                                        <p:tgtEl>
                                          <p:spTgt spid="89137"/>
                                        </p:tgtEl>
                                      </p:cBhvr>
                                    </p:animEffect>
                                  </p:childTnLst>
                                </p:cTn>
                              </p:par>
                            </p:childTnLst>
                          </p:cTn>
                        </p:par>
                        <p:par>
                          <p:cTn id="76" fill="hold" nodeType="afterGroup">
                            <p:stCondLst>
                              <p:cond delay="500"/>
                            </p:stCondLst>
                            <p:childTnLst>
                              <p:par>
                                <p:cTn id="77" presetID="22" presetClass="exit" presetSubtype="4" fill="hold" grpId="1" nodeType="afterEffect">
                                  <p:stCondLst>
                                    <p:cond delay="500"/>
                                  </p:stCondLst>
                                  <p:childTnLst>
                                    <p:animEffect transition="out" filter="wipe(down)">
                                      <p:cBhvr>
                                        <p:cTn id="78" dur="500"/>
                                        <p:tgtEl>
                                          <p:spTgt spid="89137"/>
                                        </p:tgtEl>
                                      </p:cBhvr>
                                    </p:animEffect>
                                    <p:set>
                                      <p:cBhvr>
                                        <p:cTn id="79" dur="1" fill="hold">
                                          <p:stCondLst>
                                            <p:cond delay="499"/>
                                          </p:stCondLst>
                                        </p:cTn>
                                        <p:tgtEl>
                                          <p:spTgt spid="89137"/>
                                        </p:tgtEl>
                                        <p:attrNameLst>
                                          <p:attrName>style.visibility</p:attrName>
                                        </p:attrNameLst>
                                      </p:cBhvr>
                                      <p:to>
                                        <p:strVal val="hidden"/>
                                      </p:to>
                                    </p:set>
                                  </p:childTnLst>
                                </p:cTn>
                              </p:par>
                            </p:childTnLst>
                          </p:cTn>
                        </p:par>
                        <p:par>
                          <p:cTn id="80" fill="hold" nodeType="afterGroup">
                            <p:stCondLst>
                              <p:cond delay="1500"/>
                            </p:stCondLst>
                            <p:childTnLst>
                              <p:par>
                                <p:cTn id="81" presetID="1" presetClass="entr" presetSubtype="0" fill="hold" grpId="0" nodeType="afterEffect">
                                  <p:stCondLst>
                                    <p:cond delay="0"/>
                                  </p:stCondLst>
                                  <p:childTnLst>
                                    <p:set>
                                      <p:cBhvr>
                                        <p:cTn id="82" dur="1" fill="hold">
                                          <p:stCondLst>
                                            <p:cond delay="0"/>
                                          </p:stCondLst>
                                        </p:cTn>
                                        <p:tgtEl>
                                          <p:spTgt spid="89139"/>
                                        </p:tgtEl>
                                        <p:attrNameLst>
                                          <p:attrName>style.visibility</p:attrName>
                                        </p:attrNameLst>
                                      </p:cBhvr>
                                      <p:to>
                                        <p:strVal val="visible"/>
                                      </p:to>
                                    </p:set>
                                  </p:childTnLst>
                                </p:cTn>
                              </p:par>
                            </p:childTnLst>
                          </p:cTn>
                        </p:par>
                        <p:par>
                          <p:cTn id="83" fill="hold" nodeType="afterGroup">
                            <p:stCondLst>
                              <p:cond delay="1500"/>
                            </p:stCondLst>
                            <p:childTnLst>
                              <p:par>
                                <p:cTn id="84" presetID="63" presetClass="path" presetSubtype="0" repeatCount="indefinite" autoRev="1" fill="hold" grpId="1" nodeType="afterEffect">
                                  <p:stCondLst>
                                    <p:cond delay="0"/>
                                  </p:stCondLst>
                                  <p:childTnLst>
                                    <p:animMotion origin="layout" path="M -2.22222E-6 -1.77613E-6 L 0.09306 -1.77613E-6 " pathEditMode="relative" rAng="0" ptsTypes="AA">
                                      <p:cBhvr>
                                        <p:cTn id="85" dur="1000" fill="hold"/>
                                        <p:tgtEl>
                                          <p:spTgt spid="89139"/>
                                        </p:tgtEl>
                                        <p:attrNameLst>
                                          <p:attrName>ppt_x</p:attrName>
                                          <p:attrName>ppt_y</p:attrName>
                                        </p:attrNameLst>
                                      </p:cBhvr>
                                      <p:rCtr x="465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nimBg="1" autoUpdateAnimBg="0"/>
      <p:bldP spid="89129" grpId="0" animBg="1"/>
      <p:bldP spid="89129" grpId="1" animBg="1"/>
      <p:bldP spid="89131" grpId="0" animBg="1"/>
      <p:bldP spid="89131" grpId="1" animBg="1"/>
      <p:bldP spid="89132" grpId="0" animBg="1"/>
      <p:bldP spid="89132" grpId="1" animBg="1"/>
      <p:bldP spid="89132" grpId="2" animBg="1"/>
      <p:bldP spid="89133" grpId="0" animBg="1"/>
      <p:bldP spid="89133" grpId="1" animBg="1"/>
      <p:bldP spid="89134" grpId="0"/>
      <p:bldP spid="89137" grpId="0" animBg="1"/>
      <p:bldP spid="89137" grpId="1" animBg="1"/>
      <p:bldP spid="89138" grpId="0" animBg="1"/>
      <p:bldP spid="89138" grpId="1" animBg="1"/>
      <p:bldP spid="89138" grpId="2" animBg="1"/>
      <p:bldP spid="89139" grpId="0" animBg="1"/>
      <p:bldP spid="8913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rot="16200000">
            <a:off x="-2022476" y="2598739"/>
            <a:ext cx="5526089" cy="935038"/>
          </a:xfrm>
          <a:solidFill>
            <a:srgbClr val="FFFF00"/>
          </a:solidFill>
          <a:ln>
            <a:solidFill>
              <a:schemeClr val="tx1"/>
            </a:solidFill>
            <a:miter lim="800000"/>
            <a:headEnd/>
            <a:tailEnd/>
          </a:ln>
        </p:spPr>
        <p:txBody>
          <a:bodyPr/>
          <a:lstStyle/>
          <a:p>
            <a:r>
              <a:rPr lang="fr-CA" sz="3600">
                <a:solidFill>
                  <a:schemeClr val="tx1"/>
                </a:solidFill>
                <a:latin typeface="Times" pitchFamily="18" charset="0"/>
              </a:rPr>
              <a:t>Spectre électromagnétique</a:t>
            </a:r>
            <a:endParaRPr lang="fr-CH" sz="3600">
              <a:solidFill>
                <a:schemeClr val="tx1"/>
              </a:solidFill>
              <a:latin typeface="Times" pitchFamily="18" charset="0"/>
            </a:endParaRPr>
          </a:p>
        </p:txBody>
      </p:sp>
      <p:sp>
        <p:nvSpPr>
          <p:cNvPr id="82947" name="Rectangle 3"/>
          <p:cNvSpPr>
            <a:spLocks noChangeArrowheads="1"/>
          </p:cNvSpPr>
          <p:nvPr/>
        </p:nvSpPr>
        <p:spPr bwMode="auto">
          <a:xfrm>
            <a:off x="1458913" y="303213"/>
            <a:ext cx="7315200" cy="565785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sz="2000" baseline="30000">
              <a:latin typeface="Times New Roman" pitchFamily="18" charset="0"/>
            </a:endParaRPr>
          </a:p>
        </p:txBody>
      </p:sp>
      <p:grpSp>
        <p:nvGrpSpPr>
          <p:cNvPr id="83098" name="Group 154"/>
          <p:cNvGrpSpPr>
            <a:grpSpLocks/>
          </p:cNvGrpSpPr>
          <p:nvPr/>
        </p:nvGrpSpPr>
        <p:grpSpPr bwMode="auto">
          <a:xfrm>
            <a:off x="3500438" y="1498600"/>
            <a:ext cx="1536700" cy="4043363"/>
            <a:chOff x="2205" y="944"/>
            <a:chExt cx="968" cy="2547"/>
          </a:xfrm>
        </p:grpSpPr>
        <p:sp>
          <p:nvSpPr>
            <p:cNvPr id="83004" name="Line 60"/>
            <p:cNvSpPr>
              <a:spLocks noChangeShapeType="1"/>
            </p:cNvSpPr>
            <p:nvPr/>
          </p:nvSpPr>
          <p:spPr bwMode="auto">
            <a:xfrm>
              <a:off x="2708" y="956"/>
              <a:ext cx="0" cy="2520"/>
            </a:xfrm>
            <a:prstGeom prst="line">
              <a:avLst/>
            </a:prstGeom>
            <a:noFill/>
            <a:ln w="9525">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05" name="Text Box 61"/>
            <p:cNvSpPr txBox="1">
              <a:spLocks noChangeArrowheads="1"/>
            </p:cNvSpPr>
            <p:nvPr/>
          </p:nvSpPr>
          <p:spPr bwMode="auto">
            <a:xfrm rot="-5400000">
              <a:off x="2189" y="2928"/>
              <a:ext cx="8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solidFill>
                    <a:srgbClr val="FF0000"/>
                  </a:solidFill>
                  <a:latin typeface="Times New Roman" pitchFamily="18" charset="0"/>
                </a:rPr>
                <a:t>1 kcal/mol</a:t>
              </a:r>
              <a:endParaRPr lang="fr-CA" sz="2000">
                <a:latin typeface="Times New Roman" pitchFamily="18" charset="0"/>
              </a:endParaRPr>
            </a:p>
          </p:txBody>
        </p:sp>
        <p:sp>
          <p:nvSpPr>
            <p:cNvPr id="83006" name="Line 62"/>
            <p:cNvSpPr>
              <a:spLocks noChangeShapeType="1"/>
            </p:cNvSpPr>
            <p:nvPr/>
          </p:nvSpPr>
          <p:spPr bwMode="auto">
            <a:xfrm>
              <a:off x="2441" y="970"/>
              <a:ext cx="0" cy="2520"/>
            </a:xfrm>
            <a:prstGeom prst="line">
              <a:avLst/>
            </a:prstGeom>
            <a:noFill/>
            <a:ln w="9525">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07" name="Text Box 63"/>
            <p:cNvSpPr txBox="1">
              <a:spLocks noChangeArrowheads="1"/>
            </p:cNvSpPr>
            <p:nvPr/>
          </p:nvSpPr>
          <p:spPr bwMode="auto">
            <a:xfrm rot="-5400000">
              <a:off x="1957" y="2986"/>
              <a:ext cx="7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solidFill>
                    <a:srgbClr val="FF0000"/>
                  </a:solidFill>
                  <a:latin typeface="Times New Roman" pitchFamily="18" charset="0"/>
                </a:rPr>
                <a:t>1 kJ/mol</a:t>
              </a:r>
              <a:endParaRPr lang="fr-CA" sz="2000">
                <a:latin typeface="Times New Roman" pitchFamily="18" charset="0"/>
              </a:endParaRPr>
            </a:p>
          </p:txBody>
        </p:sp>
        <p:sp>
          <p:nvSpPr>
            <p:cNvPr id="83008" name="Line 64"/>
            <p:cNvSpPr>
              <a:spLocks noChangeShapeType="1"/>
            </p:cNvSpPr>
            <p:nvPr/>
          </p:nvSpPr>
          <p:spPr bwMode="auto">
            <a:xfrm>
              <a:off x="3150" y="944"/>
              <a:ext cx="0" cy="2547"/>
            </a:xfrm>
            <a:prstGeom prst="line">
              <a:avLst/>
            </a:prstGeom>
            <a:noFill/>
            <a:ln w="9525">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09" name="Text Box 65"/>
            <p:cNvSpPr txBox="1">
              <a:spLocks noChangeArrowheads="1"/>
            </p:cNvSpPr>
            <p:nvPr/>
          </p:nvSpPr>
          <p:spPr bwMode="auto">
            <a:xfrm rot="-5400000">
              <a:off x="2675" y="2968"/>
              <a:ext cx="7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solidFill>
                    <a:srgbClr val="FF0000"/>
                  </a:solidFill>
                  <a:latin typeface="Times New Roman" pitchFamily="18" charset="0"/>
                </a:rPr>
                <a:t>1 eV</a:t>
              </a:r>
              <a:endParaRPr lang="fr-CA" sz="2000">
                <a:latin typeface="Times New Roman" pitchFamily="18" charset="0"/>
              </a:endParaRPr>
            </a:p>
          </p:txBody>
        </p:sp>
      </p:grpSp>
      <p:grpSp>
        <p:nvGrpSpPr>
          <p:cNvPr id="83105" name="Group 161"/>
          <p:cNvGrpSpPr>
            <a:grpSpLocks/>
          </p:cNvGrpSpPr>
          <p:nvPr/>
        </p:nvGrpSpPr>
        <p:grpSpPr bwMode="auto">
          <a:xfrm>
            <a:off x="2012950" y="436563"/>
            <a:ext cx="3930650" cy="4179887"/>
            <a:chOff x="1268" y="275"/>
            <a:chExt cx="2476" cy="2633"/>
          </a:xfrm>
        </p:grpSpPr>
        <p:sp>
          <p:nvSpPr>
            <p:cNvPr id="83024" name="Text Box 80"/>
            <p:cNvSpPr txBox="1">
              <a:spLocks noChangeArrowheads="1"/>
            </p:cNvSpPr>
            <p:nvPr/>
          </p:nvSpPr>
          <p:spPr bwMode="auto">
            <a:xfrm flipH="1">
              <a:off x="1268" y="275"/>
              <a:ext cx="177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CA" sz="2000">
                  <a:latin typeface="Times New Roman" pitchFamily="18" charset="0"/>
                </a:rPr>
                <a:t>Région d’observation des sauts électroniques</a:t>
              </a:r>
            </a:p>
          </p:txBody>
        </p:sp>
        <p:sp>
          <p:nvSpPr>
            <p:cNvPr id="83031" name="Rectangle 87"/>
            <p:cNvSpPr>
              <a:spLocks noChangeArrowheads="1"/>
            </p:cNvSpPr>
            <p:nvPr/>
          </p:nvSpPr>
          <p:spPr bwMode="auto">
            <a:xfrm>
              <a:off x="3360" y="275"/>
              <a:ext cx="384" cy="2633"/>
            </a:xfrm>
            <a:prstGeom prst="rect">
              <a:avLst/>
            </a:prstGeom>
            <a:gradFill rotWithShape="0">
              <a:gsLst>
                <a:gs pos="0">
                  <a:schemeClr val="hlink"/>
                </a:gs>
                <a:gs pos="50000">
                  <a:schemeClr val="hlink">
                    <a:gamma/>
                    <a:shade val="46275"/>
                    <a:invGamma/>
                  </a:schemeClr>
                </a:gs>
                <a:gs pos="100000">
                  <a:schemeClr val="hlink"/>
                </a:gs>
              </a:gsLst>
              <a:lin ang="0" scaled="1"/>
            </a:gra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3033" name="Line 89"/>
            <p:cNvSpPr>
              <a:spLocks noChangeShapeType="1"/>
            </p:cNvSpPr>
            <p:nvPr/>
          </p:nvSpPr>
          <p:spPr bwMode="auto">
            <a:xfrm>
              <a:off x="2838" y="529"/>
              <a:ext cx="556" cy="233"/>
            </a:xfrm>
            <a:prstGeom prst="line">
              <a:avLst/>
            </a:prstGeom>
            <a:noFill/>
            <a:ln w="3810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grpSp>
        <p:nvGrpSpPr>
          <p:cNvPr id="83035" name="Group 91"/>
          <p:cNvGrpSpPr>
            <a:grpSpLocks/>
          </p:cNvGrpSpPr>
          <p:nvPr/>
        </p:nvGrpSpPr>
        <p:grpSpPr bwMode="auto">
          <a:xfrm>
            <a:off x="1687513" y="1373188"/>
            <a:ext cx="6575424" cy="990600"/>
            <a:chOff x="1118" y="372"/>
            <a:chExt cx="4142" cy="624"/>
          </a:xfrm>
        </p:grpSpPr>
        <p:sp>
          <p:nvSpPr>
            <p:cNvPr id="83036" name="Line 92"/>
            <p:cNvSpPr>
              <a:spLocks noChangeShapeType="1"/>
            </p:cNvSpPr>
            <p:nvPr/>
          </p:nvSpPr>
          <p:spPr bwMode="auto">
            <a:xfrm>
              <a:off x="1118" y="736"/>
              <a:ext cx="4071" cy="0"/>
            </a:xfrm>
            <a:prstGeom prst="line">
              <a:avLst/>
            </a:prstGeom>
            <a:noFill/>
            <a:ln w="9525">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37" name="Line 93"/>
            <p:cNvSpPr>
              <a:spLocks noChangeShapeType="1"/>
            </p:cNvSpPr>
            <p:nvPr/>
          </p:nvSpPr>
          <p:spPr bwMode="auto">
            <a:xfrm>
              <a:off x="1468" y="651"/>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38" name="Line 94"/>
            <p:cNvSpPr>
              <a:spLocks noChangeShapeType="1"/>
            </p:cNvSpPr>
            <p:nvPr/>
          </p:nvSpPr>
          <p:spPr bwMode="auto">
            <a:xfrm>
              <a:off x="1823" y="651"/>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39" name="Line 95"/>
            <p:cNvSpPr>
              <a:spLocks noChangeShapeType="1"/>
            </p:cNvSpPr>
            <p:nvPr/>
          </p:nvSpPr>
          <p:spPr bwMode="auto">
            <a:xfrm>
              <a:off x="2168" y="651"/>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40" name="Line 96"/>
            <p:cNvSpPr>
              <a:spLocks noChangeShapeType="1"/>
            </p:cNvSpPr>
            <p:nvPr/>
          </p:nvSpPr>
          <p:spPr bwMode="auto">
            <a:xfrm>
              <a:off x="2532" y="651"/>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41" name="Line 97"/>
            <p:cNvSpPr>
              <a:spLocks noChangeShapeType="1"/>
            </p:cNvSpPr>
            <p:nvPr/>
          </p:nvSpPr>
          <p:spPr bwMode="auto">
            <a:xfrm>
              <a:off x="2878" y="651"/>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42" name="Line 98"/>
            <p:cNvSpPr>
              <a:spLocks noChangeShapeType="1"/>
            </p:cNvSpPr>
            <p:nvPr/>
          </p:nvSpPr>
          <p:spPr bwMode="auto">
            <a:xfrm>
              <a:off x="3241" y="651"/>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43" name="Line 99"/>
            <p:cNvSpPr>
              <a:spLocks noChangeShapeType="1"/>
            </p:cNvSpPr>
            <p:nvPr/>
          </p:nvSpPr>
          <p:spPr bwMode="auto">
            <a:xfrm>
              <a:off x="3587" y="651"/>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44" name="Line 100"/>
            <p:cNvSpPr>
              <a:spLocks noChangeShapeType="1"/>
            </p:cNvSpPr>
            <p:nvPr/>
          </p:nvSpPr>
          <p:spPr bwMode="auto">
            <a:xfrm>
              <a:off x="3950" y="651"/>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45" name="Line 101"/>
            <p:cNvSpPr>
              <a:spLocks noChangeShapeType="1"/>
            </p:cNvSpPr>
            <p:nvPr/>
          </p:nvSpPr>
          <p:spPr bwMode="auto">
            <a:xfrm>
              <a:off x="4305" y="651"/>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46" name="Line 102"/>
            <p:cNvSpPr>
              <a:spLocks noChangeShapeType="1"/>
            </p:cNvSpPr>
            <p:nvPr/>
          </p:nvSpPr>
          <p:spPr bwMode="auto">
            <a:xfrm>
              <a:off x="4659" y="651"/>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47" name="Text Box 103"/>
            <p:cNvSpPr txBox="1">
              <a:spLocks noChangeArrowheads="1"/>
            </p:cNvSpPr>
            <p:nvPr/>
          </p:nvSpPr>
          <p:spPr bwMode="auto">
            <a:xfrm>
              <a:off x="3456" y="372"/>
              <a:ext cx="180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fr-CA" sz="2000" dirty="0" smtClean="0">
                  <a:latin typeface="Times New Roman" pitchFamily="18" charset="0"/>
                </a:rPr>
                <a:t>Longueur </a:t>
              </a:r>
              <a:r>
                <a:rPr lang="fr-CA" sz="2000" dirty="0">
                  <a:latin typeface="Times New Roman" pitchFamily="18" charset="0"/>
                </a:rPr>
                <a:t>d’onde </a:t>
              </a:r>
              <a:r>
                <a:rPr lang="fr-CA" sz="2000" i="1" dirty="0">
                  <a:latin typeface="Symbol" pitchFamily="18" charset="2"/>
                </a:rPr>
                <a:t>l</a:t>
              </a:r>
              <a:r>
                <a:rPr lang="fr-CA" sz="2000" dirty="0">
                  <a:latin typeface="Times New Roman" pitchFamily="18" charset="0"/>
                </a:rPr>
                <a:t> (nm)</a:t>
              </a:r>
              <a:endParaRPr lang="fr-CA" sz="2400" dirty="0">
                <a:latin typeface="Times New Roman" pitchFamily="18" charset="0"/>
              </a:endParaRPr>
            </a:p>
          </p:txBody>
        </p:sp>
        <p:sp>
          <p:nvSpPr>
            <p:cNvPr id="83048" name="Text Box 104"/>
            <p:cNvSpPr txBox="1">
              <a:spLocks noChangeArrowheads="1"/>
            </p:cNvSpPr>
            <p:nvPr/>
          </p:nvSpPr>
          <p:spPr bwMode="auto">
            <a:xfrm>
              <a:off x="1600" y="427"/>
              <a:ext cx="47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 cm</a:t>
              </a:r>
            </a:p>
          </p:txBody>
        </p:sp>
        <p:sp>
          <p:nvSpPr>
            <p:cNvPr id="83049" name="Text Box 105"/>
            <p:cNvSpPr txBox="1">
              <a:spLocks noChangeArrowheads="1"/>
            </p:cNvSpPr>
            <p:nvPr/>
          </p:nvSpPr>
          <p:spPr bwMode="auto">
            <a:xfrm>
              <a:off x="4554" y="736"/>
              <a:ext cx="35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0,1</a:t>
              </a:r>
            </a:p>
          </p:txBody>
        </p:sp>
        <p:sp>
          <p:nvSpPr>
            <p:cNvPr id="83050" name="Text Box 106"/>
            <p:cNvSpPr txBox="1">
              <a:spLocks noChangeArrowheads="1"/>
            </p:cNvSpPr>
            <p:nvPr/>
          </p:nvSpPr>
          <p:spPr bwMode="auto">
            <a:xfrm>
              <a:off x="3827" y="746"/>
              <a:ext cx="3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10</a:t>
              </a:r>
            </a:p>
          </p:txBody>
        </p:sp>
        <p:sp>
          <p:nvSpPr>
            <p:cNvPr id="83051" name="Text Box 107"/>
            <p:cNvSpPr txBox="1">
              <a:spLocks noChangeArrowheads="1"/>
            </p:cNvSpPr>
            <p:nvPr/>
          </p:nvSpPr>
          <p:spPr bwMode="auto">
            <a:xfrm>
              <a:off x="3072" y="735"/>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10</a:t>
              </a:r>
              <a:r>
                <a:rPr lang="fr-CA" sz="2000" baseline="30000">
                  <a:latin typeface="Times New Roman" pitchFamily="18" charset="0"/>
                </a:rPr>
                <a:t>3</a:t>
              </a:r>
              <a:endParaRPr lang="fr-CA" sz="2000">
                <a:latin typeface="Times New Roman" pitchFamily="18" charset="0"/>
              </a:endParaRPr>
            </a:p>
          </p:txBody>
        </p:sp>
        <p:sp>
          <p:nvSpPr>
            <p:cNvPr id="83052" name="Text Box 108"/>
            <p:cNvSpPr txBox="1">
              <a:spLocks noChangeArrowheads="1"/>
            </p:cNvSpPr>
            <p:nvPr/>
          </p:nvSpPr>
          <p:spPr bwMode="auto">
            <a:xfrm>
              <a:off x="2327" y="735"/>
              <a:ext cx="4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fr-CA" sz="2000">
                  <a:latin typeface="Times New Roman" pitchFamily="18" charset="0"/>
                </a:rPr>
                <a:t>10</a:t>
              </a:r>
              <a:r>
                <a:rPr lang="fr-CA" sz="2000" baseline="30000">
                  <a:latin typeface="Times New Roman" pitchFamily="18" charset="0"/>
                </a:rPr>
                <a:t>5</a:t>
              </a:r>
            </a:p>
          </p:txBody>
        </p:sp>
      </p:grpSp>
      <p:grpSp>
        <p:nvGrpSpPr>
          <p:cNvPr id="83072" name="Group 128"/>
          <p:cNvGrpSpPr>
            <a:grpSpLocks/>
          </p:cNvGrpSpPr>
          <p:nvPr/>
        </p:nvGrpSpPr>
        <p:grpSpPr bwMode="auto">
          <a:xfrm>
            <a:off x="1676400" y="3595688"/>
            <a:ext cx="6794500" cy="919162"/>
            <a:chOff x="1111" y="1772"/>
            <a:chExt cx="4280" cy="579"/>
          </a:xfrm>
        </p:grpSpPr>
        <p:sp>
          <p:nvSpPr>
            <p:cNvPr id="83073" name="Line 129"/>
            <p:cNvSpPr>
              <a:spLocks noChangeShapeType="1"/>
            </p:cNvSpPr>
            <p:nvPr/>
          </p:nvSpPr>
          <p:spPr bwMode="auto">
            <a:xfrm>
              <a:off x="1111" y="2101"/>
              <a:ext cx="4071" cy="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74" name="Line 130"/>
            <p:cNvSpPr>
              <a:spLocks noChangeShapeType="1"/>
            </p:cNvSpPr>
            <p:nvPr/>
          </p:nvSpPr>
          <p:spPr bwMode="auto">
            <a:xfrm>
              <a:off x="1705" y="2016"/>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75" name="Line 131"/>
            <p:cNvSpPr>
              <a:spLocks noChangeShapeType="1"/>
            </p:cNvSpPr>
            <p:nvPr/>
          </p:nvSpPr>
          <p:spPr bwMode="auto">
            <a:xfrm>
              <a:off x="2060" y="2016"/>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76" name="Line 132"/>
            <p:cNvSpPr>
              <a:spLocks noChangeShapeType="1"/>
            </p:cNvSpPr>
            <p:nvPr/>
          </p:nvSpPr>
          <p:spPr bwMode="auto">
            <a:xfrm>
              <a:off x="2405" y="2016"/>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77" name="Line 133"/>
            <p:cNvSpPr>
              <a:spLocks noChangeShapeType="1"/>
            </p:cNvSpPr>
            <p:nvPr/>
          </p:nvSpPr>
          <p:spPr bwMode="auto">
            <a:xfrm>
              <a:off x="2769" y="2016"/>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78" name="Line 134"/>
            <p:cNvSpPr>
              <a:spLocks noChangeShapeType="1"/>
            </p:cNvSpPr>
            <p:nvPr/>
          </p:nvSpPr>
          <p:spPr bwMode="auto">
            <a:xfrm>
              <a:off x="3115" y="2016"/>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79" name="Line 135"/>
            <p:cNvSpPr>
              <a:spLocks noChangeShapeType="1"/>
            </p:cNvSpPr>
            <p:nvPr/>
          </p:nvSpPr>
          <p:spPr bwMode="auto">
            <a:xfrm>
              <a:off x="3478" y="2016"/>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80" name="Line 136"/>
            <p:cNvSpPr>
              <a:spLocks noChangeShapeType="1"/>
            </p:cNvSpPr>
            <p:nvPr/>
          </p:nvSpPr>
          <p:spPr bwMode="auto">
            <a:xfrm>
              <a:off x="3824" y="2016"/>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81" name="Line 137"/>
            <p:cNvSpPr>
              <a:spLocks noChangeShapeType="1"/>
            </p:cNvSpPr>
            <p:nvPr/>
          </p:nvSpPr>
          <p:spPr bwMode="auto">
            <a:xfrm>
              <a:off x="4187" y="2016"/>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82" name="Line 138"/>
            <p:cNvSpPr>
              <a:spLocks noChangeShapeType="1"/>
            </p:cNvSpPr>
            <p:nvPr/>
          </p:nvSpPr>
          <p:spPr bwMode="auto">
            <a:xfrm>
              <a:off x="4542" y="2016"/>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83" name="Line 139"/>
            <p:cNvSpPr>
              <a:spLocks noChangeShapeType="1"/>
            </p:cNvSpPr>
            <p:nvPr/>
          </p:nvSpPr>
          <p:spPr bwMode="auto">
            <a:xfrm>
              <a:off x="4896" y="2016"/>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84" name="Text Box 140"/>
            <p:cNvSpPr txBox="1">
              <a:spLocks noChangeArrowheads="1"/>
            </p:cNvSpPr>
            <p:nvPr/>
          </p:nvSpPr>
          <p:spPr bwMode="auto">
            <a:xfrm>
              <a:off x="1518" y="2100"/>
              <a:ext cx="4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10</a:t>
              </a:r>
              <a:r>
                <a:rPr lang="fr-CA" sz="2000" baseline="30000">
                  <a:latin typeface="Times New Roman" pitchFamily="18" charset="0"/>
                </a:rPr>
                <a:t>10</a:t>
              </a:r>
            </a:p>
          </p:txBody>
        </p:sp>
        <p:sp>
          <p:nvSpPr>
            <p:cNvPr id="83085" name="Text Box 141"/>
            <p:cNvSpPr txBox="1">
              <a:spLocks noChangeArrowheads="1"/>
            </p:cNvSpPr>
            <p:nvPr/>
          </p:nvSpPr>
          <p:spPr bwMode="auto">
            <a:xfrm>
              <a:off x="2235" y="2101"/>
              <a:ext cx="46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10</a:t>
              </a:r>
              <a:r>
                <a:rPr lang="fr-CA" sz="2000" baseline="30000">
                  <a:latin typeface="Times New Roman" pitchFamily="18" charset="0"/>
                </a:rPr>
                <a:t>12</a:t>
              </a:r>
            </a:p>
          </p:txBody>
        </p:sp>
        <p:sp>
          <p:nvSpPr>
            <p:cNvPr id="83086" name="Text Box 142"/>
            <p:cNvSpPr txBox="1">
              <a:spLocks noChangeArrowheads="1"/>
            </p:cNvSpPr>
            <p:nvPr/>
          </p:nvSpPr>
          <p:spPr bwMode="auto">
            <a:xfrm>
              <a:off x="2945" y="2101"/>
              <a:ext cx="45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10</a:t>
              </a:r>
              <a:r>
                <a:rPr lang="fr-CA" sz="2000" baseline="30000">
                  <a:latin typeface="Times New Roman" pitchFamily="18" charset="0"/>
                </a:rPr>
                <a:t>14</a:t>
              </a:r>
            </a:p>
          </p:txBody>
        </p:sp>
        <p:sp>
          <p:nvSpPr>
            <p:cNvPr id="83087" name="Text Box 143"/>
            <p:cNvSpPr txBox="1">
              <a:spLocks noChangeArrowheads="1"/>
            </p:cNvSpPr>
            <p:nvPr/>
          </p:nvSpPr>
          <p:spPr bwMode="auto">
            <a:xfrm>
              <a:off x="3673" y="2100"/>
              <a:ext cx="4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10</a:t>
              </a:r>
              <a:r>
                <a:rPr lang="fr-CA" sz="2000" baseline="30000">
                  <a:latin typeface="Times New Roman" pitchFamily="18" charset="0"/>
                </a:rPr>
                <a:t>16</a:t>
              </a:r>
            </a:p>
          </p:txBody>
        </p:sp>
        <p:sp>
          <p:nvSpPr>
            <p:cNvPr id="83088" name="Text Box 144"/>
            <p:cNvSpPr txBox="1">
              <a:spLocks noChangeArrowheads="1"/>
            </p:cNvSpPr>
            <p:nvPr/>
          </p:nvSpPr>
          <p:spPr bwMode="auto">
            <a:xfrm>
              <a:off x="4364" y="2100"/>
              <a:ext cx="4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10</a:t>
              </a:r>
              <a:r>
                <a:rPr lang="fr-CA" sz="2000" baseline="30000">
                  <a:latin typeface="Times New Roman" pitchFamily="18" charset="0"/>
                </a:rPr>
                <a:t>18</a:t>
              </a:r>
            </a:p>
          </p:txBody>
        </p:sp>
        <p:sp>
          <p:nvSpPr>
            <p:cNvPr id="83089" name="Text Box 145"/>
            <p:cNvSpPr txBox="1">
              <a:spLocks noChangeArrowheads="1"/>
            </p:cNvSpPr>
            <p:nvPr/>
          </p:nvSpPr>
          <p:spPr bwMode="auto">
            <a:xfrm>
              <a:off x="3891" y="1772"/>
              <a:ext cx="15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dirty="0" smtClean="0">
                  <a:latin typeface="Times New Roman" pitchFamily="18" charset="0"/>
                </a:rPr>
                <a:t>Fréquence </a:t>
              </a:r>
              <a:r>
                <a:rPr lang="fr-CA" sz="2000" dirty="0">
                  <a:latin typeface="Symbol" pitchFamily="18" charset="2"/>
                </a:rPr>
                <a:t>n</a:t>
              </a:r>
              <a:r>
                <a:rPr lang="fr-CA" sz="2000" dirty="0">
                  <a:latin typeface="Times New Roman" pitchFamily="18" charset="0"/>
                </a:rPr>
                <a:t> (hertz)</a:t>
              </a:r>
            </a:p>
          </p:txBody>
        </p:sp>
      </p:grpSp>
      <p:grpSp>
        <p:nvGrpSpPr>
          <p:cNvPr id="83104" name="Group 160"/>
          <p:cNvGrpSpPr>
            <a:grpSpLocks/>
          </p:cNvGrpSpPr>
          <p:nvPr/>
        </p:nvGrpSpPr>
        <p:grpSpPr bwMode="auto">
          <a:xfrm>
            <a:off x="1963738" y="5183188"/>
            <a:ext cx="6127750" cy="646112"/>
            <a:chOff x="1237" y="3265"/>
            <a:chExt cx="3860" cy="407"/>
          </a:xfrm>
        </p:grpSpPr>
        <p:sp>
          <p:nvSpPr>
            <p:cNvPr id="83091" name="Text Box 147"/>
            <p:cNvSpPr txBox="1">
              <a:spLocks noChangeArrowheads="1"/>
            </p:cNvSpPr>
            <p:nvPr/>
          </p:nvSpPr>
          <p:spPr bwMode="auto">
            <a:xfrm>
              <a:off x="1237" y="3422"/>
              <a:ext cx="100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i="1">
                  <a:latin typeface="Times New Roman" pitchFamily="18" charset="0"/>
                </a:rPr>
                <a:t>Micro-ondes</a:t>
              </a:r>
            </a:p>
          </p:txBody>
        </p:sp>
        <p:sp>
          <p:nvSpPr>
            <p:cNvPr id="83092" name="Text Box 148"/>
            <p:cNvSpPr txBox="1">
              <a:spLocks noChangeArrowheads="1"/>
            </p:cNvSpPr>
            <p:nvPr/>
          </p:nvSpPr>
          <p:spPr bwMode="auto">
            <a:xfrm>
              <a:off x="2370" y="3413"/>
              <a:ext cx="9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i="1">
                  <a:latin typeface="Times New Roman" pitchFamily="18" charset="0"/>
                </a:rPr>
                <a:t>Infrarouge</a:t>
              </a:r>
            </a:p>
          </p:txBody>
        </p:sp>
        <p:sp>
          <p:nvSpPr>
            <p:cNvPr id="83093" name="Text Box 149"/>
            <p:cNvSpPr txBox="1">
              <a:spLocks noChangeArrowheads="1"/>
            </p:cNvSpPr>
            <p:nvPr/>
          </p:nvSpPr>
          <p:spPr bwMode="auto">
            <a:xfrm>
              <a:off x="3445" y="3408"/>
              <a:ext cx="8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i="1">
                  <a:latin typeface="Times New Roman" pitchFamily="18" charset="0"/>
                </a:rPr>
                <a:t>Ultraviolet</a:t>
              </a:r>
            </a:p>
          </p:txBody>
        </p:sp>
        <p:sp>
          <p:nvSpPr>
            <p:cNvPr id="83094" name="Text Box 150"/>
            <p:cNvSpPr txBox="1">
              <a:spLocks noChangeArrowheads="1"/>
            </p:cNvSpPr>
            <p:nvPr/>
          </p:nvSpPr>
          <p:spPr bwMode="auto">
            <a:xfrm>
              <a:off x="4304" y="3399"/>
              <a:ext cx="79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i="1">
                  <a:latin typeface="Times New Roman" pitchFamily="18" charset="0"/>
                </a:rPr>
                <a:t>Rayons X</a:t>
              </a:r>
            </a:p>
          </p:txBody>
        </p:sp>
        <p:pic>
          <p:nvPicPr>
            <p:cNvPr id="83095" name="Picture 151" descr="Spectrvi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3" y="3265"/>
              <a:ext cx="185" cy="36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3100" name="Group 156"/>
          <p:cNvGrpSpPr>
            <a:grpSpLocks/>
          </p:cNvGrpSpPr>
          <p:nvPr/>
        </p:nvGrpSpPr>
        <p:grpSpPr bwMode="auto">
          <a:xfrm>
            <a:off x="1739900" y="2486025"/>
            <a:ext cx="6773863" cy="928688"/>
            <a:chOff x="1096" y="1566"/>
            <a:chExt cx="4267" cy="585"/>
          </a:xfrm>
        </p:grpSpPr>
        <p:sp>
          <p:nvSpPr>
            <p:cNvPr id="83055" name="Line 111"/>
            <p:cNvSpPr>
              <a:spLocks noChangeShapeType="1"/>
            </p:cNvSpPr>
            <p:nvPr/>
          </p:nvSpPr>
          <p:spPr bwMode="auto">
            <a:xfrm>
              <a:off x="1096" y="1898"/>
              <a:ext cx="4071" cy="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56" name="Line 112"/>
            <p:cNvSpPr>
              <a:spLocks noChangeShapeType="1"/>
            </p:cNvSpPr>
            <p:nvPr/>
          </p:nvSpPr>
          <p:spPr bwMode="auto">
            <a:xfrm>
              <a:off x="1418" y="1822"/>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57" name="Line 113"/>
            <p:cNvSpPr>
              <a:spLocks noChangeShapeType="1"/>
            </p:cNvSpPr>
            <p:nvPr/>
          </p:nvSpPr>
          <p:spPr bwMode="auto">
            <a:xfrm>
              <a:off x="1773" y="1822"/>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58" name="Line 114"/>
            <p:cNvSpPr>
              <a:spLocks noChangeShapeType="1"/>
            </p:cNvSpPr>
            <p:nvPr/>
          </p:nvSpPr>
          <p:spPr bwMode="auto">
            <a:xfrm>
              <a:off x="2118" y="1822"/>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59" name="Line 115"/>
            <p:cNvSpPr>
              <a:spLocks noChangeShapeType="1"/>
            </p:cNvSpPr>
            <p:nvPr/>
          </p:nvSpPr>
          <p:spPr bwMode="auto">
            <a:xfrm>
              <a:off x="2482" y="1822"/>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60" name="Line 116"/>
            <p:cNvSpPr>
              <a:spLocks noChangeShapeType="1"/>
            </p:cNvSpPr>
            <p:nvPr/>
          </p:nvSpPr>
          <p:spPr bwMode="auto">
            <a:xfrm>
              <a:off x="2828" y="1822"/>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61" name="Line 117"/>
            <p:cNvSpPr>
              <a:spLocks noChangeShapeType="1"/>
            </p:cNvSpPr>
            <p:nvPr/>
          </p:nvSpPr>
          <p:spPr bwMode="auto">
            <a:xfrm>
              <a:off x="3191" y="1822"/>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62" name="Line 118"/>
            <p:cNvSpPr>
              <a:spLocks noChangeShapeType="1"/>
            </p:cNvSpPr>
            <p:nvPr/>
          </p:nvSpPr>
          <p:spPr bwMode="auto">
            <a:xfrm>
              <a:off x="3537" y="1822"/>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63" name="Line 119"/>
            <p:cNvSpPr>
              <a:spLocks noChangeShapeType="1"/>
            </p:cNvSpPr>
            <p:nvPr/>
          </p:nvSpPr>
          <p:spPr bwMode="auto">
            <a:xfrm>
              <a:off x="3900" y="1822"/>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64" name="Line 120"/>
            <p:cNvSpPr>
              <a:spLocks noChangeShapeType="1"/>
            </p:cNvSpPr>
            <p:nvPr/>
          </p:nvSpPr>
          <p:spPr bwMode="auto">
            <a:xfrm>
              <a:off x="4255" y="1822"/>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65" name="Line 121"/>
            <p:cNvSpPr>
              <a:spLocks noChangeShapeType="1"/>
            </p:cNvSpPr>
            <p:nvPr/>
          </p:nvSpPr>
          <p:spPr bwMode="auto">
            <a:xfrm>
              <a:off x="4609" y="1822"/>
              <a:ext cx="0" cy="81"/>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83066" name="Text Box 122"/>
            <p:cNvSpPr txBox="1">
              <a:spLocks noChangeArrowheads="1"/>
            </p:cNvSpPr>
            <p:nvPr/>
          </p:nvSpPr>
          <p:spPr bwMode="auto">
            <a:xfrm>
              <a:off x="3723" y="1897"/>
              <a:ext cx="4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10</a:t>
              </a:r>
              <a:r>
                <a:rPr lang="fr-CA" sz="2000" baseline="30000">
                  <a:latin typeface="Times New Roman" pitchFamily="18" charset="0"/>
                </a:rPr>
                <a:t>6</a:t>
              </a:r>
            </a:p>
          </p:txBody>
        </p:sp>
        <p:sp>
          <p:nvSpPr>
            <p:cNvPr id="83067" name="Text Box 123"/>
            <p:cNvSpPr txBox="1">
              <a:spLocks noChangeArrowheads="1"/>
            </p:cNvSpPr>
            <p:nvPr/>
          </p:nvSpPr>
          <p:spPr bwMode="auto">
            <a:xfrm>
              <a:off x="3037" y="1893"/>
              <a:ext cx="4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10</a:t>
              </a:r>
              <a:r>
                <a:rPr lang="fr-CA" sz="2000" baseline="30000">
                  <a:latin typeface="Times New Roman" pitchFamily="18" charset="0"/>
                </a:rPr>
                <a:t>4</a:t>
              </a:r>
            </a:p>
          </p:txBody>
        </p:sp>
        <p:sp>
          <p:nvSpPr>
            <p:cNvPr id="83068" name="Text Box 124"/>
            <p:cNvSpPr txBox="1">
              <a:spLocks noChangeArrowheads="1"/>
            </p:cNvSpPr>
            <p:nvPr/>
          </p:nvSpPr>
          <p:spPr bwMode="auto">
            <a:xfrm>
              <a:off x="4464" y="1901"/>
              <a:ext cx="3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10</a:t>
              </a:r>
              <a:r>
                <a:rPr lang="fr-CA" sz="2000" baseline="30000">
                  <a:latin typeface="Times New Roman" pitchFamily="18" charset="0"/>
                </a:rPr>
                <a:t>8</a:t>
              </a:r>
            </a:p>
          </p:txBody>
        </p:sp>
        <p:sp>
          <p:nvSpPr>
            <p:cNvPr id="83069" name="Text Box 125"/>
            <p:cNvSpPr txBox="1">
              <a:spLocks noChangeArrowheads="1"/>
            </p:cNvSpPr>
            <p:nvPr/>
          </p:nvSpPr>
          <p:spPr bwMode="auto">
            <a:xfrm>
              <a:off x="2340" y="1890"/>
              <a:ext cx="4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100</a:t>
              </a:r>
            </a:p>
          </p:txBody>
        </p:sp>
        <p:sp>
          <p:nvSpPr>
            <p:cNvPr id="83070" name="Text Box 126"/>
            <p:cNvSpPr txBox="1">
              <a:spLocks noChangeArrowheads="1"/>
            </p:cNvSpPr>
            <p:nvPr/>
          </p:nvSpPr>
          <p:spPr bwMode="auto">
            <a:xfrm>
              <a:off x="1668" y="1880"/>
              <a:ext cx="3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a:latin typeface="Times New Roman" pitchFamily="18" charset="0"/>
                </a:rPr>
                <a:t>1</a:t>
              </a:r>
            </a:p>
          </p:txBody>
        </p:sp>
        <p:sp>
          <p:nvSpPr>
            <p:cNvPr id="83071" name="Text Box 127"/>
            <p:cNvSpPr txBox="1">
              <a:spLocks noChangeArrowheads="1"/>
            </p:cNvSpPr>
            <p:nvPr/>
          </p:nvSpPr>
          <p:spPr bwMode="auto">
            <a:xfrm>
              <a:off x="4163" y="1566"/>
              <a:ext cx="120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A" sz="2000" dirty="0" smtClean="0">
                  <a:latin typeface="Times New Roman" pitchFamily="18" charset="0"/>
                </a:rPr>
                <a:t>Énergie </a:t>
              </a:r>
              <a:r>
                <a:rPr lang="fr-CA" sz="2000" i="1" dirty="0">
                  <a:latin typeface="Symbol" pitchFamily="18" charset="2"/>
                </a:rPr>
                <a:t>n</a:t>
              </a:r>
              <a:r>
                <a:rPr lang="fr-CA" sz="2000" dirty="0">
                  <a:latin typeface="Times New Roman" pitchFamily="18" charset="0"/>
                </a:rPr>
                <a:t> (cm</a:t>
              </a:r>
              <a:r>
                <a:rPr lang="fr-CA" sz="2000" baseline="30000" dirty="0">
                  <a:latin typeface="Symbol" pitchFamily="18" charset="2"/>
                </a:rPr>
                <a:t>-</a:t>
              </a:r>
              <a:r>
                <a:rPr lang="fr-CA" sz="2000" baseline="30000" dirty="0">
                  <a:latin typeface="Times New Roman" pitchFamily="18" charset="0"/>
                </a:rPr>
                <a:t>1</a:t>
              </a:r>
              <a:r>
                <a:rPr lang="fr-CA" sz="2000" dirty="0">
                  <a:latin typeface="Times New Roman" pitchFamily="18" charset="0"/>
                </a:rPr>
                <a:t>)</a:t>
              </a:r>
            </a:p>
          </p:txBody>
        </p:sp>
        <p:sp>
          <p:nvSpPr>
            <p:cNvPr id="83099" name="Line 155"/>
            <p:cNvSpPr>
              <a:spLocks noChangeShapeType="1"/>
            </p:cNvSpPr>
            <p:nvPr/>
          </p:nvSpPr>
          <p:spPr bwMode="auto">
            <a:xfrm>
              <a:off x="4754" y="1627"/>
              <a:ext cx="8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83035"/>
                                        </p:tgtEl>
                                        <p:attrNameLst>
                                          <p:attrName>style.visibility</p:attrName>
                                        </p:attrNameLst>
                                      </p:cBhvr>
                                      <p:to>
                                        <p:strVal val="visible"/>
                                      </p:to>
                                    </p:set>
                                    <p:animEffect transition="in" filter="wipe(right)">
                                      <p:cBhvr>
                                        <p:cTn id="7" dur="500"/>
                                        <p:tgtEl>
                                          <p:spTgt spid="830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3072"/>
                                        </p:tgtEl>
                                        <p:attrNameLst>
                                          <p:attrName>style.visibility</p:attrName>
                                        </p:attrNameLst>
                                      </p:cBhvr>
                                      <p:to>
                                        <p:strVal val="visible"/>
                                      </p:to>
                                    </p:set>
                                    <p:animEffect transition="in" filter="wipe(left)">
                                      <p:cBhvr>
                                        <p:cTn id="12" dur="500"/>
                                        <p:tgtEl>
                                          <p:spTgt spid="830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3100"/>
                                        </p:tgtEl>
                                        <p:attrNameLst>
                                          <p:attrName>style.visibility</p:attrName>
                                        </p:attrNameLst>
                                      </p:cBhvr>
                                      <p:to>
                                        <p:strVal val="visible"/>
                                      </p:to>
                                    </p:set>
                                    <p:animEffect transition="in" filter="wipe(left)">
                                      <p:cBhvr>
                                        <p:cTn id="17" dur="500"/>
                                        <p:tgtEl>
                                          <p:spTgt spid="831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83098"/>
                                        </p:tgtEl>
                                        <p:attrNameLst>
                                          <p:attrName>style.visibility</p:attrName>
                                        </p:attrNameLst>
                                      </p:cBhvr>
                                      <p:to>
                                        <p:strVal val="visible"/>
                                      </p:to>
                                    </p:set>
                                    <p:animEffect transition="in" filter="wipe(down)">
                                      <p:cBhvr>
                                        <p:cTn id="22" dur="500"/>
                                        <p:tgtEl>
                                          <p:spTgt spid="830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83104"/>
                                        </p:tgtEl>
                                        <p:attrNameLst>
                                          <p:attrName>style.visibility</p:attrName>
                                        </p:attrNameLst>
                                      </p:cBhvr>
                                      <p:to>
                                        <p:strVal val="visible"/>
                                      </p:to>
                                    </p:set>
                                    <p:animEffect transition="in" filter="wipe(left)">
                                      <p:cBhvr>
                                        <p:cTn id="27" dur="500"/>
                                        <p:tgtEl>
                                          <p:spTgt spid="831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83105"/>
                                        </p:tgtEl>
                                        <p:attrNameLst>
                                          <p:attrName>style.visibility</p:attrName>
                                        </p:attrNameLst>
                                      </p:cBhvr>
                                      <p:to>
                                        <p:strVal val="visible"/>
                                      </p:to>
                                    </p:set>
                                    <p:animEffect transition="in" filter="wipe(left)">
                                      <p:cBhvr>
                                        <p:cTn id="32" dur="1000"/>
                                        <p:tgtEl>
                                          <p:spTgt spid="83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14" name="Rectangle 22"/>
          <p:cNvSpPr>
            <a:spLocks noChangeArrowheads="1"/>
          </p:cNvSpPr>
          <p:nvPr/>
        </p:nvSpPr>
        <p:spPr bwMode="auto">
          <a:xfrm>
            <a:off x="533400" y="2133600"/>
            <a:ext cx="8153400" cy="3505200"/>
          </a:xfrm>
          <a:prstGeom prst="rect">
            <a:avLst/>
          </a:prstGeom>
          <a:solidFill>
            <a:schemeClr val="accent1"/>
          </a:solidFill>
          <a:ln w="9525">
            <a:solidFill>
              <a:srgbClr val="00CC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a:latin typeface="Times" pitchFamily="18" charset="0"/>
              </a:rPr>
              <a:t>Pour qu’un saut électronique se produise, les fonctions d’onde associées aux deux états doivent se chevaucher.</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On interprète cette condition en termes classiques en disant que la distance internucléaire ne doit pas changer lors d’un saut électronique.</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C'est le principe de FRANCK-CONDON.</a:t>
            </a:r>
            <a:endParaRPr kumimoji="0" lang="fr-FR" altLang="fr-FR">
              <a:solidFill>
                <a:schemeClr val="tx1"/>
              </a:solidFill>
              <a:latin typeface="Times" pitchFamily="18" charset="0"/>
            </a:endParaRPr>
          </a:p>
        </p:txBody>
      </p:sp>
      <p:sp>
        <p:nvSpPr>
          <p:cNvPr id="6" name="Rectangle 2"/>
          <p:cNvSpPr>
            <a:spLocks noGrp="1" noChangeArrowheads="1"/>
          </p:cNvSpPr>
          <p:nvPr>
            <p:ph type="title"/>
          </p:nvPr>
        </p:nvSpPr>
        <p:spPr>
          <a:xfrm>
            <a:off x="838200" y="304800"/>
            <a:ext cx="7772400" cy="1295400"/>
          </a:xfrm>
          <a:solidFill>
            <a:schemeClr val="bg2"/>
          </a:solidFill>
          <a:ln>
            <a:solidFill>
              <a:schemeClr val="tx1"/>
            </a:solidFill>
            <a:miter lim="800000"/>
            <a:headEnd/>
            <a:tailEnd/>
          </a:ln>
        </p:spPr>
        <p:txBody>
          <a:bodyPr/>
          <a:lstStyle/>
          <a:p>
            <a:r>
              <a:rPr kumimoji="0" lang="fr-CA" sz="4000" b="0" dirty="0">
                <a:solidFill>
                  <a:srgbClr val="FFFF00"/>
                </a:solidFill>
                <a:latin typeface="Times" pitchFamily="18" charset="0"/>
              </a:rPr>
              <a:t>Le principe de FRANCK-CONDON</a:t>
            </a:r>
            <a:endParaRPr lang="fr-FR" altLang="fr-FR"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59414">
                                            <p:bg/>
                                          </p:spTgt>
                                        </p:tgtEl>
                                        <p:attrNameLst>
                                          <p:attrName>style.visibility</p:attrName>
                                        </p:attrNameLst>
                                      </p:cBhvr>
                                      <p:to>
                                        <p:strVal val="visible"/>
                                      </p:to>
                                    </p:set>
                                    <p:anim calcmode="lin" valueType="num">
                                      <p:cBhvr>
                                        <p:cTn id="7" dur="500" fill="hold"/>
                                        <p:tgtEl>
                                          <p:spTgt spid="59414">
                                            <p:bg/>
                                          </p:spTgt>
                                        </p:tgtEl>
                                        <p:attrNameLst>
                                          <p:attrName>ppt_x</p:attrName>
                                        </p:attrNameLst>
                                      </p:cBhvr>
                                      <p:tavLst>
                                        <p:tav tm="0">
                                          <p:val>
                                            <p:strVal val="#ppt_x-#ppt_w/2"/>
                                          </p:val>
                                        </p:tav>
                                        <p:tav tm="100000">
                                          <p:val>
                                            <p:strVal val="#ppt_x"/>
                                          </p:val>
                                        </p:tav>
                                      </p:tavLst>
                                    </p:anim>
                                    <p:anim calcmode="lin" valueType="num">
                                      <p:cBhvr>
                                        <p:cTn id="8" dur="500" fill="hold"/>
                                        <p:tgtEl>
                                          <p:spTgt spid="59414">
                                            <p:bg/>
                                          </p:spTgt>
                                        </p:tgtEl>
                                        <p:attrNameLst>
                                          <p:attrName>ppt_y</p:attrName>
                                        </p:attrNameLst>
                                      </p:cBhvr>
                                      <p:tavLst>
                                        <p:tav tm="0">
                                          <p:val>
                                            <p:strVal val="#ppt_y"/>
                                          </p:val>
                                        </p:tav>
                                        <p:tav tm="100000">
                                          <p:val>
                                            <p:strVal val="#ppt_y"/>
                                          </p:val>
                                        </p:tav>
                                      </p:tavLst>
                                    </p:anim>
                                    <p:anim calcmode="lin" valueType="num">
                                      <p:cBhvr>
                                        <p:cTn id="9" dur="500" fill="hold"/>
                                        <p:tgtEl>
                                          <p:spTgt spid="59414">
                                            <p:bg/>
                                          </p:spTgt>
                                        </p:tgtEl>
                                        <p:attrNameLst>
                                          <p:attrName>ppt_w</p:attrName>
                                        </p:attrNameLst>
                                      </p:cBhvr>
                                      <p:tavLst>
                                        <p:tav tm="0">
                                          <p:val>
                                            <p:fltVal val="0"/>
                                          </p:val>
                                        </p:tav>
                                        <p:tav tm="100000">
                                          <p:val>
                                            <p:strVal val="#ppt_w"/>
                                          </p:val>
                                        </p:tav>
                                      </p:tavLst>
                                    </p:anim>
                                    <p:anim calcmode="lin" valueType="num">
                                      <p:cBhvr>
                                        <p:cTn id="10" dur="500" fill="hold"/>
                                        <p:tgtEl>
                                          <p:spTgt spid="59414">
                                            <p:bg/>
                                          </p:spTgt>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59414">
                                            <p:txEl>
                                              <p:pRg st="0" end="0"/>
                                            </p:txEl>
                                          </p:spTgt>
                                        </p:tgtEl>
                                        <p:attrNameLst>
                                          <p:attrName>style.visibility</p:attrName>
                                        </p:attrNameLst>
                                      </p:cBhvr>
                                      <p:to>
                                        <p:strVal val="visible"/>
                                      </p:to>
                                    </p:set>
                                    <p:anim calcmode="lin" valueType="num">
                                      <p:cBhvr>
                                        <p:cTn id="13" dur="500" fill="hold"/>
                                        <p:tgtEl>
                                          <p:spTgt spid="59414">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59414">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5941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941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59414">
                                            <p:txEl>
                                              <p:pRg st="1" end="1"/>
                                            </p:txEl>
                                          </p:spTgt>
                                        </p:tgtEl>
                                        <p:attrNameLst>
                                          <p:attrName>style.visibility</p:attrName>
                                        </p:attrNameLst>
                                      </p:cBhvr>
                                      <p:to>
                                        <p:strVal val="visible"/>
                                      </p:to>
                                    </p:set>
                                    <p:anim calcmode="lin" valueType="num">
                                      <p:cBhvr>
                                        <p:cTn id="21" dur="500" fill="hold"/>
                                        <p:tgtEl>
                                          <p:spTgt spid="59414">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59414">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59414">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941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59414">
                                            <p:txEl>
                                              <p:pRg st="2" end="2"/>
                                            </p:txEl>
                                          </p:spTgt>
                                        </p:tgtEl>
                                        <p:attrNameLst>
                                          <p:attrName>style.visibility</p:attrName>
                                        </p:attrNameLst>
                                      </p:cBhvr>
                                      <p:to>
                                        <p:strVal val="visible"/>
                                      </p:to>
                                    </p:set>
                                    <p:anim calcmode="lin" valueType="num">
                                      <p:cBhvr>
                                        <p:cTn id="29" dur="500" fill="hold"/>
                                        <p:tgtEl>
                                          <p:spTgt spid="59414">
                                            <p:txEl>
                                              <p:pRg st="2" end="2"/>
                                            </p:txEl>
                                          </p:spTgt>
                                        </p:tgtEl>
                                        <p:attrNameLst>
                                          <p:attrName>ppt_x</p:attrName>
                                        </p:attrNameLst>
                                      </p:cBhvr>
                                      <p:tavLst>
                                        <p:tav tm="0">
                                          <p:val>
                                            <p:strVal val="#ppt_x-#ppt_w/2"/>
                                          </p:val>
                                        </p:tav>
                                        <p:tav tm="100000">
                                          <p:val>
                                            <p:strVal val="#ppt_x"/>
                                          </p:val>
                                        </p:tav>
                                      </p:tavLst>
                                    </p:anim>
                                    <p:anim calcmode="lin" valueType="num">
                                      <p:cBhvr>
                                        <p:cTn id="30" dur="500" fill="hold"/>
                                        <p:tgtEl>
                                          <p:spTgt spid="59414">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59414">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9414">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4" grpId="0" uiExpand="1" build="p"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39738" y="304800"/>
            <a:ext cx="8189912" cy="1066800"/>
          </a:xfrm>
          <a:solidFill>
            <a:schemeClr val="bg2"/>
          </a:solidFill>
          <a:ln>
            <a:solidFill>
              <a:schemeClr val="tx1"/>
            </a:solidFill>
            <a:miter lim="800000"/>
            <a:headEnd/>
            <a:tailEnd/>
          </a:ln>
        </p:spPr>
        <p:txBody>
          <a:bodyPr/>
          <a:lstStyle/>
          <a:p>
            <a:r>
              <a:rPr lang="fr-CA" sz="3600" b="0">
                <a:solidFill>
                  <a:srgbClr val="FFFF00"/>
                </a:solidFill>
                <a:latin typeface="Times New Roman" pitchFamily="18" charset="0"/>
              </a:rPr>
              <a:t>La probabilité de présence sur les niveaux</a:t>
            </a:r>
            <a:endParaRPr lang="fr-CA" sz="3600">
              <a:solidFill>
                <a:srgbClr val="FFFF00"/>
              </a:solidFill>
            </a:endParaRPr>
          </a:p>
        </p:txBody>
      </p:sp>
      <p:sp>
        <p:nvSpPr>
          <p:cNvPr id="88109" name="Text Box 45"/>
          <p:cNvSpPr txBox="1">
            <a:spLocks noChangeArrowheads="1"/>
          </p:cNvSpPr>
          <p:nvPr/>
        </p:nvSpPr>
        <p:spPr bwMode="auto">
          <a:xfrm>
            <a:off x="1317625" y="5124450"/>
            <a:ext cx="2401888" cy="466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H" sz="2400" b="1">
                <a:latin typeface="Times New Roman" pitchFamily="18" charset="0"/>
              </a:rPr>
              <a:t>Modèle classique</a:t>
            </a:r>
          </a:p>
        </p:txBody>
      </p:sp>
      <p:sp>
        <p:nvSpPr>
          <p:cNvPr id="88110" name="Text Box 46"/>
          <p:cNvSpPr txBox="1">
            <a:spLocks noChangeArrowheads="1"/>
          </p:cNvSpPr>
          <p:nvPr/>
        </p:nvSpPr>
        <p:spPr bwMode="auto">
          <a:xfrm>
            <a:off x="5340350" y="5124450"/>
            <a:ext cx="2555875" cy="466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H" sz="2400" b="1">
                <a:latin typeface="Times New Roman" pitchFamily="18" charset="0"/>
              </a:rPr>
              <a:t>Modèle quantique</a:t>
            </a:r>
          </a:p>
        </p:txBody>
      </p:sp>
      <p:sp>
        <p:nvSpPr>
          <p:cNvPr id="88111" name="Text Box 47"/>
          <p:cNvSpPr txBox="1">
            <a:spLocks noChangeArrowheads="1"/>
          </p:cNvSpPr>
          <p:nvPr/>
        </p:nvSpPr>
        <p:spPr bwMode="auto">
          <a:xfrm>
            <a:off x="1981201" y="5689600"/>
            <a:ext cx="6343650" cy="528638"/>
          </a:xfrm>
          <a:prstGeom prst="rect">
            <a:avLst/>
          </a:prstGeom>
          <a:solidFill>
            <a:srgbClr val="00CCFF"/>
          </a:solidFill>
          <a:ln w="9525">
            <a:solidFill>
              <a:srgbClr val="0066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a:latin typeface="Times New Roman" pitchFamily="18" charset="0"/>
              </a:rPr>
              <a:t>Probabilité de présence de l’oscillateur.</a:t>
            </a:r>
            <a:endParaRPr lang="fr-FR">
              <a:latin typeface="Times New Roman" pitchFamily="18" charset="0"/>
            </a:endParaRPr>
          </a:p>
        </p:txBody>
      </p:sp>
      <p:grpSp>
        <p:nvGrpSpPr>
          <p:cNvPr id="88137" name="Group 73"/>
          <p:cNvGrpSpPr>
            <a:grpSpLocks/>
          </p:cNvGrpSpPr>
          <p:nvPr/>
        </p:nvGrpSpPr>
        <p:grpSpPr bwMode="auto">
          <a:xfrm>
            <a:off x="850900" y="0"/>
            <a:ext cx="3340100" cy="4953000"/>
            <a:chOff x="680" y="0"/>
            <a:chExt cx="2104" cy="3120"/>
          </a:xfrm>
        </p:grpSpPr>
        <p:sp>
          <p:nvSpPr>
            <p:cNvPr id="88088" name="Rectangle 24"/>
            <p:cNvSpPr>
              <a:spLocks noChangeArrowheads="1"/>
            </p:cNvSpPr>
            <p:nvPr/>
          </p:nvSpPr>
          <p:spPr bwMode="auto">
            <a:xfrm>
              <a:off x="680" y="1104"/>
              <a:ext cx="2056" cy="2016"/>
            </a:xfrm>
            <a:prstGeom prst="rect">
              <a:avLst/>
            </a:prstGeom>
            <a:solidFill>
              <a:srgbClr val="99CCFF"/>
            </a:solidFill>
            <a:ln w="9525">
              <a:solidFill>
                <a:schemeClr val="tx1"/>
              </a:solidFill>
              <a:miter lim="800000"/>
              <a:headEnd/>
              <a:tailEnd/>
            </a:ln>
          </p:spPr>
          <p:txBody>
            <a:bodyPr wrap="none" anchor="ctr"/>
            <a:lstStyle/>
            <a:p>
              <a:endParaRPr lang="fr-CA"/>
            </a:p>
          </p:txBody>
        </p:sp>
        <p:grpSp>
          <p:nvGrpSpPr>
            <p:cNvPr id="88089" name="Group 25"/>
            <p:cNvGrpSpPr>
              <a:grpSpLocks/>
            </p:cNvGrpSpPr>
            <p:nvPr/>
          </p:nvGrpSpPr>
          <p:grpSpPr bwMode="auto">
            <a:xfrm>
              <a:off x="758" y="1219"/>
              <a:ext cx="96" cy="1681"/>
              <a:chOff x="1030" y="1243"/>
              <a:chExt cx="96" cy="1681"/>
            </a:xfrm>
          </p:grpSpPr>
          <p:sp>
            <p:nvSpPr>
              <p:cNvPr id="88090" name="Line 26"/>
              <p:cNvSpPr>
                <a:spLocks noChangeShapeType="1"/>
              </p:cNvSpPr>
              <p:nvPr/>
            </p:nvSpPr>
            <p:spPr bwMode="auto">
              <a:xfrm>
                <a:off x="1077" y="1333"/>
                <a:ext cx="1" cy="1591"/>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8091" name="Freeform 27"/>
              <p:cNvSpPr>
                <a:spLocks/>
              </p:cNvSpPr>
              <p:nvPr/>
            </p:nvSpPr>
            <p:spPr bwMode="auto">
              <a:xfrm>
                <a:off x="1030" y="1243"/>
                <a:ext cx="96" cy="96"/>
              </a:xfrm>
              <a:custGeom>
                <a:avLst/>
                <a:gdLst>
                  <a:gd name="T0" fmla="*/ 96 w 96"/>
                  <a:gd name="T1" fmla="*/ 96 h 96"/>
                  <a:gd name="T2" fmla="*/ 47 w 96"/>
                  <a:gd name="T3" fmla="*/ 0 h 96"/>
                  <a:gd name="T4" fmla="*/ 0 w 96"/>
                  <a:gd name="T5" fmla="*/ 96 h 96"/>
                  <a:gd name="T6" fmla="*/ 96 w 96"/>
                  <a:gd name="T7" fmla="*/ 96 h 96"/>
                </a:gdLst>
                <a:ahLst/>
                <a:cxnLst>
                  <a:cxn ang="0">
                    <a:pos x="T0" y="T1"/>
                  </a:cxn>
                  <a:cxn ang="0">
                    <a:pos x="T2" y="T3"/>
                  </a:cxn>
                  <a:cxn ang="0">
                    <a:pos x="T4" y="T5"/>
                  </a:cxn>
                  <a:cxn ang="0">
                    <a:pos x="T6" y="T7"/>
                  </a:cxn>
                </a:cxnLst>
                <a:rect l="0" t="0" r="r" b="b"/>
                <a:pathLst>
                  <a:path w="96" h="96">
                    <a:moveTo>
                      <a:pt x="96" y="96"/>
                    </a:moveTo>
                    <a:lnTo>
                      <a:pt x="47" y="0"/>
                    </a:lnTo>
                    <a:lnTo>
                      <a:pt x="0" y="96"/>
                    </a:lnTo>
                    <a:lnTo>
                      <a:pt x="96"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grpSp>
          <p:nvGrpSpPr>
            <p:cNvPr id="88092" name="Group 28"/>
            <p:cNvGrpSpPr>
              <a:grpSpLocks/>
            </p:cNvGrpSpPr>
            <p:nvPr/>
          </p:nvGrpSpPr>
          <p:grpSpPr bwMode="auto">
            <a:xfrm>
              <a:off x="744" y="2809"/>
              <a:ext cx="1819" cy="88"/>
              <a:chOff x="1008" y="2809"/>
              <a:chExt cx="1555" cy="96"/>
            </a:xfrm>
          </p:grpSpPr>
          <p:sp>
            <p:nvSpPr>
              <p:cNvPr id="88093" name="Line 29"/>
              <p:cNvSpPr>
                <a:spLocks noChangeShapeType="1"/>
              </p:cNvSpPr>
              <p:nvPr/>
            </p:nvSpPr>
            <p:spPr bwMode="auto">
              <a:xfrm>
                <a:off x="1008" y="2855"/>
                <a:ext cx="1464" cy="1"/>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8094" name="Freeform 30"/>
              <p:cNvSpPr>
                <a:spLocks/>
              </p:cNvSpPr>
              <p:nvPr/>
            </p:nvSpPr>
            <p:spPr bwMode="auto">
              <a:xfrm>
                <a:off x="2467" y="2809"/>
                <a:ext cx="96" cy="96"/>
              </a:xfrm>
              <a:custGeom>
                <a:avLst/>
                <a:gdLst>
                  <a:gd name="T0" fmla="*/ 0 w 96"/>
                  <a:gd name="T1" fmla="*/ 96 h 96"/>
                  <a:gd name="T2" fmla="*/ 96 w 96"/>
                  <a:gd name="T3" fmla="*/ 46 h 96"/>
                  <a:gd name="T4" fmla="*/ 0 w 96"/>
                  <a:gd name="T5" fmla="*/ 0 h 96"/>
                  <a:gd name="T6" fmla="*/ 0 w 96"/>
                  <a:gd name="T7" fmla="*/ 96 h 96"/>
                </a:gdLst>
                <a:ahLst/>
                <a:cxnLst>
                  <a:cxn ang="0">
                    <a:pos x="T0" y="T1"/>
                  </a:cxn>
                  <a:cxn ang="0">
                    <a:pos x="T2" y="T3"/>
                  </a:cxn>
                  <a:cxn ang="0">
                    <a:pos x="T4" y="T5"/>
                  </a:cxn>
                  <a:cxn ang="0">
                    <a:pos x="T6" y="T7"/>
                  </a:cxn>
                </a:cxnLst>
                <a:rect l="0" t="0" r="r" b="b"/>
                <a:pathLst>
                  <a:path w="96" h="96">
                    <a:moveTo>
                      <a:pt x="0" y="96"/>
                    </a:moveTo>
                    <a:lnTo>
                      <a:pt x="96" y="46"/>
                    </a:lnTo>
                    <a:lnTo>
                      <a:pt x="0" y="0"/>
                    </a:lnTo>
                    <a:lnTo>
                      <a:pt x="0"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88096" name="Rectangle 32"/>
            <p:cNvSpPr>
              <a:spLocks noChangeArrowheads="1"/>
            </p:cNvSpPr>
            <p:nvPr/>
          </p:nvSpPr>
          <p:spPr bwMode="auto">
            <a:xfrm>
              <a:off x="1530" y="2645"/>
              <a:ext cx="608" cy="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097" name="Rectangle 33"/>
            <p:cNvSpPr>
              <a:spLocks noChangeArrowheads="1"/>
            </p:cNvSpPr>
            <p:nvPr/>
          </p:nvSpPr>
          <p:spPr bwMode="auto">
            <a:xfrm>
              <a:off x="1987" y="2853"/>
              <a:ext cx="41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098" name="Rectangle 34"/>
            <p:cNvSpPr>
              <a:spLocks noChangeArrowheads="1"/>
            </p:cNvSpPr>
            <p:nvPr/>
          </p:nvSpPr>
          <p:spPr bwMode="auto">
            <a:xfrm>
              <a:off x="1740" y="2853"/>
              <a:ext cx="250"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099" name="Rectangle 35"/>
            <p:cNvSpPr>
              <a:spLocks noChangeArrowheads="1"/>
            </p:cNvSpPr>
            <p:nvPr/>
          </p:nvSpPr>
          <p:spPr bwMode="auto">
            <a:xfrm>
              <a:off x="1123" y="1300"/>
              <a:ext cx="115"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100" name="Rectangle 36"/>
            <p:cNvSpPr>
              <a:spLocks noChangeArrowheads="1"/>
            </p:cNvSpPr>
            <p:nvPr/>
          </p:nvSpPr>
          <p:spPr bwMode="auto">
            <a:xfrm>
              <a:off x="832" y="1344"/>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kumimoji="0" lang="fr-CA" sz="2400" b="1" i="1">
                  <a:solidFill>
                    <a:srgbClr val="000000"/>
                  </a:solidFill>
                  <a:latin typeface="Times New Roman" pitchFamily="18" charset="0"/>
                </a:rPr>
                <a:t>E</a:t>
              </a:r>
              <a:endParaRPr kumimoji="0" lang="fr-CA" b="1"/>
            </a:p>
          </p:txBody>
        </p:sp>
        <p:sp>
          <p:nvSpPr>
            <p:cNvPr id="88101" name="Freeform 37"/>
            <p:cNvSpPr>
              <a:spLocks/>
            </p:cNvSpPr>
            <p:nvPr/>
          </p:nvSpPr>
          <p:spPr bwMode="auto">
            <a:xfrm>
              <a:off x="1532" y="2013"/>
              <a:ext cx="617" cy="302"/>
            </a:xfrm>
            <a:custGeom>
              <a:avLst/>
              <a:gdLst>
                <a:gd name="T0" fmla="*/ 617 w 617"/>
                <a:gd name="T1" fmla="*/ 11 h 302"/>
                <a:gd name="T2" fmla="*/ 589 w 617"/>
                <a:gd name="T3" fmla="*/ 77 h 302"/>
                <a:gd name="T4" fmla="*/ 557 w 617"/>
                <a:gd name="T5" fmla="*/ 135 h 302"/>
                <a:gd name="T6" fmla="*/ 521 w 617"/>
                <a:gd name="T7" fmla="*/ 184 h 302"/>
                <a:gd name="T8" fmla="*/ 485 w 617"/>
                <a:gd name="T9" fmla="*/ 225 h 302"/>
                <a:gd name="T10" fmla="*/ 444 w 617"/>
                <a:gd name="T11" fmla="*/ 258 h 302"/>
                <a:gd name="T12" fmla="*/ 400 w 617"/>
                <a:gd name="T13" fmla="*/ 283 h 302"/>
                <a:gd name="T14" fmla="*/ 356 w 617"/>
                <a:gd name="T15" fmla="*/ 296 h 302"/>
                <a:gd name="T16" fmla="*/ 310 w 617"/>
                <a:gd name="T17" fmla="*/ 302 h 302"/>
                <a:gd name="T18" fmla="*/ 263 w 617"/>
                <a:gd name="T19" fmla="*/ 296 h 302"/>
                <a:gd name="T20" fmla="*/ 219 w 617"/>
                <a:gd name="T21" fmla="*/ 283 h 302"/>
                <a:gd name="T22" fmla="*/ 175 w 617"/>
                <a:gd name="T23" fmla="*/ 255 h 302"/>
                <a:gd name="T24" fmla="*/ 134 w 617"/>
                <a:gd name="T25" fmla="*/ 222 h 302"/>
                <a:gd name="T26" fmla="*/ 96 w 617"/>
                <a:gd name="T27" fmla="*/ 179 h 302"/>
                <a:gd name="T28" fmla="*/ 60 w 617"/>
                <a:gd name="T29" fmla="*/ 126 h 302"/>
                <a:gd name="T30" fmla="*/ 27 w 617"/>
                <a:gd name="T31" fmla="*/ 69 h 302"/>
                <a:gd name="T32" fmla="*/ 0 w 617"/>
                <a:gd name="T33"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7" h="302">
                  <a:moveTo>
                    <a:pt x="617" y="11"/>
                  </a:moveTo>
                  <a:lnTo>
                    <a:pt x="589" y="77"/>
                  </a:lnTo>
                  <a:lnTo>
                    <a:pt x="557" y="135"/>
                  </a:lnTo>
                  <a:lnTo>
                    <a:pt x="521" y="184"/>
                  </a:lnTo>
                  <a:lnTo>
                    <a:pt x="485" y="225"/>
                  </a:lnTo>
                  <a:lnTo>
                    <a:pt x="444" y="258"/>
                  </a:lnTo>
                  <a:lnTo>
                    <a:pt x="400" y="283"/>
                  </a:lnTo>
                  <a:lnTo>
                    <a:pt x="356" y="296"/>
                  </a:lnTo>
                  <a:lnTo>
                    <a:pt x="310" y="302"/>
                  </a:lnTo>
                  <a:lnTo>
                    <a:pt x="263" y="296"/>
                  </a:lnTo>
                  <a:lnTo>
                    <a:pt x="219" y="283"/>
                  </a:lnTo>
                  <a:lnTo>
                    <a:pt x="175" y="255"/>
                  </a:lnTo>
                  <a:lnTo>
                    <a:pt x="134" y="222"/>
                  </a:lnTo>
                  <a:lnTo>
                    <a:pt x="96" y="179"/>
                  </a:lnTo>
                  <a:lnTo>
                    <a:pt x="60" y="126"/>
                  </a:lnTo>
                  <a:lnTo>
                    <a:pt x="27" y="69"/>
                  </a:lnTo>
                  <a:lnTo>
                    <a:pt x="0" y="0"/>
                  </a:lnTo>
                </a:path>
              </a:pathLst>
            </a:custGeom>
            <a:noFill/>
            <a:ln w="38100" cmpd="sng">
              <a:solidFill>
                <a:srgbClr val="0066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88102" name="Rectangle 38"/>
            <p:cNvSpPr>
              <a:spLocks noChangeArrowheads="1"/>
            </p:cNvSpPr>
            <p:nvPr/>
          </p:nvSpPr>
          <p:spPr bwMode="auto">
            <a:xfrm>
              <a:off x="1493" y="1865"/>
              <a:ext cx="176"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103" name="Rectangle 39"/>
            <p:cNvSpPr>
              <a:spLocks noChangeArrowheads="1"/>
            </p:cNvSpPr>
            <p:nvPr/>
          </p:nvSpPr>
          <p:spPr bwMode="auto">
            <a:xfrm>
              <a:off x="2152" y="2441"/>
              <a:ext cx="414"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104" name="Text Box 40"/>
            <p:cNvSpPr txBox="1">
              <a:spLocks noChangeArrowheads="1"/>
            </p:cNvSpPr>
            <p:nvPr/>
          </p:nvSpPr>
          <p:spPr bwMode="auto">
            <a:xfrm>
              <a:off x="1296" y="2784"/>
              <a:ext cx="148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i="1">
                  <a:latin typeface="Times New Roman" pitchFamily="18" charset="0"/>
                </a:rPr>
                <a:t>r</a:t>
              </a:r>
              <a:r>
                <a:rPr kumimoji="0" lang="fr-CA" sz="2400" b="1" baseline="-25000">
                  <a:latin typeface="Times New Roman" pitchFamily="18" charset="0"/>
                </a:rPr>
                <a:t>min</a:t>
              </a:r>
              <a:r>
                <a:rPr kumimoji="0" lang="fr-CA" sz="2400">
                  <a:latin typeface="Times New Roman" pitchFamily="18" charset="0"/>
                </a:rPr>
                <a:t> </a:t>
              </a:r>
              <a:r>
                <a:rPr kumimoji="0" lang="fr-CA" sz="2400" i="1">
                  <a:latin typeface="Times New Roman" pitchFamily="18" charset="0"/>
                </a:rPr>
                <a:t>  r</a:t>
              </a:r>
              <a:r>
                <a:rPr kumimoji="0" lang="fr-CA" sz="2400" b="1" i="1" baseline="-25000">
                  <a:latin typeface="Times New Roman" pitchFamily="18" charset="0"/>
                </a:rPr>
                <a:t>e</a:t>
              </a:r>
              <a:r>
                <a:rPr kumimoji="0" lang="fr-CA" sz="2400" i="1">
                  <a:latin typeface="Times New Roman" pitchFamily="18" charset="0"/>
                </a:rPr>
                <a:t>     r</a:t>
              </a:r>
              <a:r>
                <a:rPr kumimoji="0" lang="fr-CA" sz="2400" b="1" baseline="-25000">
                  <a:latin typeface="Times New Roman" pitchFamily="18" charset="0"/>
                </a:rPr>
                <a:t>max</a:t>
              </a:r>
              <a:endParaRPr kumimoji="0" lang="fr-CA" b="1" baseline="-25000">
                <a:latin typeface="Times New Roman" pitchFamily="18" charset="0"/>
              </a:endParaRPr>
            </a:p>
          </p:txBody>
        </p:sp>
        <p:sp>
          <p:nvSpPr>
            <p:cNvPr id="88105" name="Line 41"/>
            <p:cNvSpPr>
              <a:spLocks noChangeShapeType="1"/>
            </p:cNvSpPr>
            <p:nvPr/>
          </p:nvSpPr>
          <p:spPr bwMode="auto">
            <a:xfrm>
              <a:off x="2144" y="2016"/>
              <a:ext cx="0" cy="864"/>
            </a:xfrm>
            <a:prstGeom prst="line">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88106" name="Line 42"/>
            <p:cNvSpPr>
              <a:spLocks noChangeShapeType="1"/>
            </p:cNvSpPr>
            <p:nvPr/>
          </p:nvSpPr>
          <p:spPr bwMode="auto">
            <a:xfrm>
              <a:off x="1536" y="2016"/>
              <a:ext cx="0" cy="864"/>
            </a:xfrm>
            <a:prstGeom prst="line">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88107" name="Text Box 43"/>
            <p:cNvSpPr txBox="1">
              <a:spLocks noChangeArrowheads="1"/>
            </p:cNvSpPr>
            <p:nvPr/>
          </p:nvSpPr>
          <p:spPr bwMode="auto">
            <a:xfrm>
              <a:off x="1536" y="1728"/>
              <a:ext cx="432" cy="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a:latin typeface="Symbol" pitchFamily="18" charset="2"/>
                </a:rPr>
                <a:t>Y</a:t>
              </a:r>
              <a:r>
                <a:rPr kumimoji="0" lang="fr-CA" b="1" baseline="30000">
                  <a:latin typeface="Times New Roman" pitchFamily="18" charset="0"/>
                </a:rPr>
                <a:t>2</a:t>
              </a:r>
            </a:p>
          </p:txBody>
        </p:sp>
        <p:sp>
          <p:nvSpPr>
            <p:cNvPr id="88108" name="Text Box 44"/>
            <p:cNvSpPr txBox="1">
              <a:spLocks noChangeArrowheads="1"/>
            </p:cNvSpPr>
            <p:nvPr/>
          </p:nvSpPr>
          <p:spPr bwMode="auto">
            <a:xfrm>
              <a:off x="2160" y="2504"/>
              <a:ext cx="57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t> </a:t>
              </a:r>
              <a:r>
                <a:rPr kumimoji="0" lang="fr-CA" sz="2400">
                  <a:latin typeface="Times New Roman" pitchFamily="18" charset="0"/>
                </a:rPr>
                <a:t>= 0</a:t>
              </a:r>
              <a:endParaRPr kumimoji="0" lang="fr-CA" sz="2400"/>
            </a:p>
          </p:txBody>
        </p:sp>
        <p:sp>
          <p:nvSpPr>
            <p:cNvPr id="88112" name="Arc 48"/>
            <p:cNvSpPr>
              <a:spLocks/>
            </p:cNvSpPr>
            <p:nvPr/>
          </p:nvSpPr>
          <p:spPr bwMode="auto">
            <a:xfrm flipV="1">
              <a:off x="1024" y="0"/>
              <a:ext cx="1614" cy="2832"/>
            </a:xfrm>
            <a:custGeom>
              <a:avLst/>
              <a:gdLst>
                <a:gd name="G0" fmla="+- 19153 0 0"/>
                <a:gd name="G1" fmla="+- 21600 0 0"/>
                <a:gd name="G2" fmla="+- 21600 0 0"/>
                <a:gd name="T0" fmla="*/ 0 w 38219"/>
                <a:gd name="T1" fmla="*/ 11613 h 21600"/>
                <a:gd name="T2" fmla="*/ 38219 w 38219"/>
                <a:gd name="T3" fmla="*/ 11450 h 21600"/>
                <a:gd name="T4" fmla="*/ 19153 w 38219"/>
                <a:gd name="T5" fmla="*/ 21600 h 21600"/>
              </a:gdLst>
              <a:ahLst/>
              <a:cxnLst>
                <a:cxn ang="0">
                  <a:pos x="T0" y="T1"/>
                </a:cxn>
                <a:cxn ang="0">
                  <a:pos x="T2" y="T3"/>
                </a:cxn>
                <a:cxn ang="0">
                  <a:pos x="T4" y="T5"/>
                </a:cxn>
              </a:cxnLst>
              <a:rect l="0" t="0" r="r" b="b"/>
              <a:pathLst>
                <a:path w="38219" h="21600" fill="none" extrusionOk="0">
                  <a:moveTo>
                    <a:pt x="0" y="11613"/>
                  </a:moveTo>
                  <a:cubicBezTo>
                    <a:pt x="3722" y="4475"/>
                    <a:pt x="11103" y="-1"/>
                    <a:pt x="19153" y="0"/>
                  </a:cubicBezTo>
                  <a:cubicBezTo>
                    <a:pt x="27136" y="0"/>
                    <a:pt x="34468" y="4403"/>
                    <a:pt x="38219" y="11449"/>
                  </a:cubicBezTo>
                </a:path>
                <a:path w="38219" h="21600" stroke="0" extrusionOk="0">
                  <a:moveTo>
                    <a:pt x="0" y="11613"/>
                  </a:moveTo>
                  <a:cubicBezTo>
                    <a:pt x="3722" y="4475"/>
                    <a:pt x="11103" y="-1"/>
                    <a:pt x="19153" y="0"/>
                  </a:cubicBezTo>
                  <a:cubicBezTo>
                    <a:pt x="27136" y="0"/>
                    <a:pt x="34468" y="4403"/>
                    <a:pt x="38219" y="11449"/>
                  </a:cubicBezTo>
                  <a:lnTo>
                    <a:pt x="19153" y="21600"/>
                  </a:lnTo>
                  <a:close/>
                </a:path>
              </a:pathLst>
            </a:custGeom>
            <a:noFill/>
            <a:ln w="28575">
              <a:solidFill>
                <a:srgbClr val="FF0066"/>
              </a:solidFill>
              <a:round/>
              <a:headEnd/>
              <a:tailEnd/>
            </a:ln>
            <a:effectLst>
              <a:prstShdw prst="shdw17" dist="17961" dir="2700000">
                <a:srgbClr val="FF0066">
                  <a:gamma/>
                  <a:shade val="60000"/>
                  <a:invGamma/>
                </a:srgbClr>
              </a:prstShdw>
            </a:effectLst>
            <a:extLst>
              <a:ext uri="{909E8E84-426E-40DD-AFC4-6F175D3DCCD1}">
                <a14:hiddenFill xmlns:a14="http://schemas.microsoft.com/office/drawing/2010/main">
                  <a:solidFill>
                    <a:schemeClr val="accent1"/>
                  </a:solidFill>
                </a14:hiddenFill>
              </a:ext>
            </a:extLst>
          </p:spPr>
          <p:txBody>
            <a:bodyPr wrap="none" anchor="ctr"/>
            <a:lstStyle/>
            <a:p>
              <a:endParaRPr lang="fr-CA"/>
            </a:p>
          </p:txBody>
        </p:sp>
      </p:grpSp>
      <p:grpSp>
        <p:nvGrpSpPr>
          <p:cNvPr id="88141" name="Group 77"/>
          <p:cNvGrpSpPr>
            <a:grpSpLocks/>
          </p:cNvGrpSpPr>
          <p:nvPr/>
        </p:nvGrpSpPr>
        <p:grpSpPr bwMode="auto">
          <a:xfrm>
            <a:off x="4941888" y="0"/>
            <a:ext cx="3352800" cy="4953000"/>
            <a:chOff x="3113" y="0"/>
            <a:chExt cx="2112" cy="3120"/>
          </a:xfrm>
        </p:grpSpPr>
        <p:sp>
          <p:nvSpPr>
            <p:cNvPr id="88114" name="Rectangle 50"/>
            <p:cNvSpPr>
              <a:spLocks noChangeArrowheads="1"/>
            </p:cNvSpPr>
            <p:nvPr/>
          </p:nvSpPr>
          <p:spPr bwMode="auto">
            <a:xfrm>
              <a:off x="3113" y="1104"/>
              <a:ext cx="2056" cy="2016"/>
            </a:xfrm>
            <a:prstGeom prst="rect">
              <a:avLst/>
            </a:prstGeom>
            <a:solidFill>
              <a:srgbClr val="99CCFF"/>
            </a:solidFill>
            <a:ln w="9525">
              <a:solidFill>
                <a:schemeClr val="tx1"/>
              </a:solidFill>
              <a:miter lim="800000"/>
              <a:headEnd/>
              <a:tailEnd/>
            </a:ln>
          </p:spPr>
          <p:txBody>
            <a:bodyPr wrap="none" anchor="ctr"/>
            <a:lstStyle/>
            <a:p>
              <a:endParaRPr lang="fr-CA"/>
            </a:p>
          </p:txBody>
        </p:sp>
        <p:grpSp>
          <p:nvGrpSpPr>
            <p:cNvPr id="88115" name="Group 51"/>
            <p:cNvGrpSpPr>
              <a:grpSpLocks/>
            </p:cNvGrpSpPr>
            <p:nvPr/>
          </p:nvGrpSpPr>
          <p:grpSpPr bwMode="auto">
            <a:xfrm>
              <a:off x="3199" y="1219"/>
              <a:ext cx="96" cy="1681"/>
              <a:chOff x="1030" y="1243"/>
              <a:chExt cx="96" cy="1681"/>
            </a:xfrm>
          </p:grpSpPr>
          <p:sp>
            <p:nvSpPr>
              <p:cNvPr id="88116" name="Line 52"/>
              <p:cNvSpPr>
                <a:spLocks noChangeShapeType="1"/>
              </p:cNvSpPr>
              <p:nvPr/>
            </p:nvSpPr>
            <p:spPr bwMode="auto">
              <a:xfrm>
                <a:off x="1077" y="1333"/>
                <a:ext cx="1" cy="1591"/>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8117" name="Freeform 53"/>
              <p:cNvSpPr>
                <a:spLocks/>
              </p:cNvSpPr>
              <p:nvPr/>
            </p:nvSpPr>
            <p:spPr bwMode="auto">
              <a:xfrm>
                <a:off x="1030" y="1243"/>
                <a:ext cx="96" cy="96"/>
              </a:xfrm>
              <a:custGeom>
                <a:avLst/>
                <a:gdLst>
                  <a:gd name="T0" fmla="*/ 96 w 96"/>
                  <a:gd name="T1" fmla="*/ 96 h 96"/>
                  <a:gd name="T2" fmla="*/ 47 w 96"/>
                  <a:gd name="T3" fmla="*/ 0 h 96"/>
                  <a:gd name="T4" fmla="*/ 0 w 96"/>
                  <a:gd name="T5" fmla="*/ 96 h 96"/>
                  <a:gd name="T6" fmla="*/ 96 w 96"/>
                  <a:gd name="T7" fmla="*/ 96 h 96"/>
                </a:gdLst>
                <a:ahLst/>
                <a:cxnLst>
                  <a:cxn ang="0">
                    <a:pos x="T0" y="T1"/>
                  </a:cxn>
                  <a:cxn ang="0">
                    <a:pos x="T2" y="T3"/>
                  </a:cxn>
                  <a:cxn ang="0">
                    <a:pos x="T4" y="T5"/>
                  </a:cxn>
                  <a:cxn ang="0">
                    <a:pos x="T6" y="T7"/>
                  </a:cxn>
                </a:cxnLst>
                <a:rect l="0" t="0" r="r" b="b"/>
                <a:pathLst>
                  <a:path w="96" h="96">
                    <a:moveTo>
                      <a:pt x="96" y="96"/>
                    </a:moveTo>
                    <a:lnTo>
                      <a:pt x="47" y="0"/>
                    </a:lnTo>
                    <a:lnTo>
                      <a:pt x="0" y="96"/>
                    </a:lnTo>
                    <a:lnTo>
                      <a:pt x="96"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grpSp>
          <p:nvGrpSpPr>
            <p:cNvPr id="88118" name="Group 54"/>
            <p:cNvGrpSpPr>
              <a:grpSpLocks/>
            </p:cNvGrpSpPr>
            <p:nvPr/>
          </p:nvGrpSpPr>
          <p:grpSpPr bwMode="auto">
            <a:xfrm>
              <a:off x="3185" y="2809"/>
              <a:ext cx="1819" cy="88"/>
              <a:chOff x="1008" y="2809"/>
              <a:chExt cx="1555" cy="96"/>
            </a:xfrm>
          </p:grpSpPr>
          <p:sp>
            <p:nvSpPr>
              <p:cNvPr id="88119" name="Line 55"/>
              <p:cNvSpPr>
                <a:spLocks noChangeShapeType="1"/>
              </p:cNvSpPr>
              <p:nvPr/>
            </p:nvSpPr>
            <p:spPr bwMode="auto">
              <a:xfrm>
                <a:off x="1008" y="2855"/>
                <a:ext cx="1464" cy="1"/>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8120" name="Freeform 56"/>
              <p:cNvSpPr>
                <a:spLocks/>
              </p:cNvSpPr>
              <p:nvPr/>
            </p:nvSpPr>
            <p:spPr bwMode="auto">
              <a:xfrm>
                <a:off x="2467" y="2809"/>
                <a:ext cx="96" cy="96"/>
              </a:xfrm>
              <a:custGeom>
                <a:avLst/>
                <a:gdLst>
                  <a:gd name="T0" fmla="*/ 0 w 96"/>
                  <a:gd name="T1" fmla="*/ 96 h 96"/>
                  <a:gd name="T2" fmla="*/ 96 w 96"/>
                  <a:gd name="T3" fmla="*/ 46 h 96"/>
                  <a:gd name="T4" fmla="*/ 0 w 96"/>
                  <a:gd name="T5" fmla="*/ 0 h 96"/>
                  <a:gd name="T6" fmla="*/ 0 w 96"/>
                  <a:gd name="T7" fmla="*/ 96 h 96"/>
                </a:gdLst>
                <a:ahLst/>
                <a:cxnLst>
                  <a:cxn ang="0">
                    <a:pos x="T0" y="T1"/>
                  </a:cxn>
                  <a:cxn ang="0">
                    <a:pos x="T2" y="T3"/>
                  </a:cxn>
                  <a:cxn ang="0">
                    <a:pos x="T4" y="T5"/>
                  </a:cxn>
                  <a:cxn ang="0">
                    <a:pos x="T6" y="T7"/>
                  </a:cxn>
                </a:cxnLst>
                <a:rect l="0" t="0" r="r" b="b"/>
                <a:pathLst>
                  <a:path w="96" h="96">
                    <a:moveTo>
                      <a:pt x="0" y="96"/>
                    </a:moveTo>
                    <a:lnTo>
                      <a:pt x="96" y="46"/>
                    </a:lnTo>
                    <a:lnTo>
                      <a:pt x="0" y="0"/>
                    </a:lnTo>
                    <a:lnTo>
                      <a:pt x="0"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88121" name="Rectangle 57"/>
            <p:cNvSpPr>
              <a:spLocks noChangeArrowheads="1"/>
            </p:cNvSpPr>
            <p:nvPr/>
          </p:nvSpPr>
          <p:spPr bwMode="auto">
            <a:xfrm>
              <a:off x="3971" y="2645"/>
              <a:ext cx="608" cy="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122" name="Rectangle 58"/>
            <p:cNvSpPr>
              <a:spLocks noChangeArrowheads="1"/>
            </p:cNvSpPr>
            <p:nvPr/>
          </p:nvSpPr>
          <p:spPr bwMode="auto">
            <a:xfrm>
              <a:off x="4428" y="2853"/>
              <a:ext cx="41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123" name="Rectangle 59"/>
            <p:cNvSpPr>
              <a:spLocks noChangeArrowheads="1"/>
            </p:cNvSpPr>
            <p:nvPr/>
          </p:nvSpPr>
          <p:spPr bwMode="auto">
            <a:xfrm>
              <a:off x="4181" y="2853"/>
              <a:ext cx="250"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124" name="Rectangle 60"/>
            <p:cNvSpPr>
              <a:spLocks noChangeArrowheads="1"/>
            </p:cNvSpPr>
            <p:nvPr/>
          </p:nvSpPr>
          <p:spPr bwMode="auto">
            <a:xfrm>
              <a:off x="3564" y="1300"/>
              <a:ext cx="115"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125" name="Rectangle 61"/>
            <p:cNvSpPr>
              <a:spLocks noChangeArrowheads="1"/>
            </p:cNvSpPr>
            <p:nvPr/>
          </p:nvSpPr>
          <p:spPr bwMode="auto">
            <a:xfrm>
              <a:off x="3281" y="1344"/>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kumimoji="0" lang="fr-CA" sz="2400" b="1" i="1">
                  <a:solidFill>
                    <a:srgbClr val="000000"/>
                  </a:solidFill>
                  <a:latin typeface="Times New Roman" pitchFamily="18" charset="0"/>
                </a:rPr>
                <a:t>E</a:t>
              </a:r>
              <a:endParaRPr kumimoji="0" lang="fr-CA" b="1"/>
            </a:p>
          </p:txBody>
        </p:sp>
        <p:sp>
          <p:nvSpPr>
            <p:cNvPr id="88126" name="Freeform 62"/>
            <p:cNvSpPr>
              <a:spLocks/>
            </p:cNvSpPr>
            <p:nvPr/>
          </p:nvSpPr>
          <p:spPr bwMode="auto">
            <a:xfrm flipV="1">
              <a:off x="3973" y="2013"/>
              <a:ext cx="617" cy="302"/>
            </a:xfrm>
            <a:custGeom>
              <a:avLst/>
              <a:gdLst>
                <a:gd name="T0" fmla="*/ 617 w 617"/>
                <a:gd name="T1" fmla="*/ 11 h 302"/>
                <a:gd name="T2" fmla="*/ 589 w 617"/>
                <a:gd name="T3" fmla="*/ 77 h 302"/>
                <a:gd name="T4" fmla="*/ 557 w 617"/>
                <a:gd name="T5" fmla="*/ 135 h 302"/>
                <a:gd name="T6" fmla="*/ 521 w 617"/>
                <a:gd name="T7" fmla="*/ 184 h 302"/>
                <a:gd name="T8" fmla="*/ 485 w 617"/>
                <a:gd name="T9" fmla="*/ 225 h 302"/>
                <a:gd name="T10" fmla="*/ 444 w 617"/>
                <a:gd name="T11" fmla="*/ 258 h 302"/>
                <a:gd name="T12" fmla="*/ 400 w 617"/>
                <a:gd name="T13" fmla="*/ 283 h 302"/>
                <a:gd name="T14" fmla="*/ 356 w 617"/>
                <a:gd name="T15" fmla="*/ 296 h 302"/>
                <a:gd name="T16" fmla="*/ 310 w 617"/>
                <a:gd name="T17" fmla="*/ 302 h 302"/>
                <a:gd name="T18" fmla="*/ 263 w 617"/>
                <a:gd name="T19" fmla="*/ 296 h 302"/>
                <a:gd name="T20" fmla="*/ 219 w 617"/>
                <a:gd name="T21" fmla="*/ 283 h 302"/>
                <a:gd name="T22" fmla="*/ 175 w 617"/>
                <a:gd name="T23" fmla="*/ 255 h 302"/>
                <a:gd name="T24" fmla="*/ 134 w 617"/>
                <a:gd name="T25" fmla="*/ 222 h 302"/>
                <a:gd name="T26" fmla="*/ 96 w 617"/>
                <a:gd name="T27" fmla="*/ 179 h 302"/>
                <a:gd name="T28" fmla="*/ 60 w 617"/>
                <a:gd name="T29" fmla="*/ 126 h 302"/>
                <a:gd name="T30" fmla="*/ 27 w 617"/>
                <a:gd name="T31" fmla="*/ 69 h 302"/>
                <a:gd name="T32" fmla="*/ 0 w 617"/>
                <a:gd name="T33"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7" h="302">
                  <a:moveTo>
                    <a:pt x="617" y="11"/>
                  </a:moveTo>
                  <a:lnTo>
                    <a:pt x="589" y="77"/>
                  </a:lnTo>
                  <a:lnTo>
                    <a:pt x="557" y="135"/>
                  </a:lnTo>
                  <a:lnTo>
                    <a:pt x="521" y="184"/>
                  </a:lnTo>
                  <a:lnTo>
                    <a:pt x="485" y="225"/>
                  </a:lnTo>
                  <a:lnTo>
                    <a:pt x="444" y="258"/>
                  </a:lnTo>
                  <a:lnTo>
                    <a:pt x="400" y="283"/>
                  </a:lnTo>
                  <a:lnTo>
                    <a:pt x="356" y="296"/>
                  </a:lnTo>
                  <a:lnTo>
                    <a:pt x="310" y="302"/>
                  </a:lnTo>
                  <a:lnTo>
                    <a:pt x="263" y="296"/>
                  </a:lnTo>
                  <a:lnTo>
                    <a:pt x="219" y="283"/>
                  </a:lnTo>
                  <a:lnTo>
                    <a:pt x="175" y="255"/>
                  </a:lnTo>
                  <a:lnTo>
                    <a:pt x="134" y="222"/>
                  </a:lnTo>
                  <a:lnTo>
                    <a:pt x="96" y="179"/>
                  </a:lnTo>
                  <a:lnTo>
                    <a:pt x="60" y="126"/>
                  </a:lnTo>
                  <a:lnTo>
                    <a:pt x="27" y="69"/>
                  </a:lnTo>
                  <a:lnTo>
                    <a:pt x="0" y="0"/>
                  </a:lnTo>
                </a:path>
              </a:pathLst>
            </a:custGeom>
            <a:noFill/>
            <a:ln w="38100" cmpd="sng">
              <a:solidFill>
                <a:srgbClr val="0066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88127" name="Rectangle 63"/>
            <p:cNvSpPr>
              <a:spLocks noChangeArrowheads="1"/>
            </p:cNvSpPr>
            <p:nvPr/>
          </p:nvSpPr>
          <p:spPr bwMode="auto">
            <a:xfrm>
              <a:off x="3934" y="1865"/>
              <a:ext cx="176"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128" name="Rectangle 64"/>
            <p:cNvSpPr>
              <a:spLocks noChangeArrowheads="1"/>
            </p:cNvSpPr>
            <p:nvPr/>
          </p:nvSpPr>
          <p:spPr bwMode="auto">
            <a:xfrm>
              <a:off x="4593" y="2441"/>
              <a:ext cx="414"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88129" name="Text Box 65"/>
            <p:cNvSpPr txBox="1">
              <a:spLocks noChangeArrowheads="1"/>
            </p:cNvSpPr>
            <p:nvPr/>
          </p:nvSpPr>
          <p:spPr bwMode="auto">
            <a:xfrm>
              <a:off x="3737" y="2784"/>
              <a:ext cx="148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i="1">
                  <a:latin typeface="Times New Roman" pitchFamily="18" charset="0"/>
                </a:rPr>
                <a:t>r</a:t>
              </a:r>
              <a:r>
                <a:rPr kumimoji="0" lang="fr-CA" sz="2400" b="1" baseline="-25000">
                  <a:latin typeface="Times New Roman" pitchFamily="18" charset="0"/>
                </a:rPr>
                <a:t>min</a:t>
              </a:r>
              <a:r>
                <a:rPr kumimoji="0" lang="fr-CA" sz="2400">
                  <a:latin typeface="Times New Roman" pitchFamily="18" charset="0"/>
                </a:rPr>
                <a:t> </a:t>
              </a:r>
              <a:r>
                <a:rPr kumimoji="0" lang="fr-CA" sz="2400" i="1">
                  <a:latin typeface="Times New Roman" pitchFamily="18" charset="0"/>
                </a:rPr>
                <a:t>  r</a:t>
              </a:r>
              <a:r>
                <a:rPr kumimoji="0" lang="fr-CA" sz="2400" b="1" i="1" baseline="-25000">
                  <a:latin typeface="Times New Roman" pitchFamily="18" charset="0"/>
                </a:rPr>
                <a:t>e</a:t>
              </a:r>
              <a:r>
                <a:rPr kumimoji="0" lang="fr-CA" sz="2400" i="1">
                  <a:latin typeface="Times New Roman" pitchFamily="18" charset="0"/>
                </a:rPr>
                <a:t>     r</a:t>
              </a:r>
              <a:r>
                <a:rPr kumimoji="0" lang="fr-CA" sz="2400" b="1" baseline="-25000">
                  <a:latin typeface="Times New Roman" pitchFamily="18" charset="0"/>
                </a:rPr>
                <a:t>max</a:t>
              </a:r>
              <a:endParaRPr kumimoji="0" lang="fr-CA" b="1" baseline="-25000">
                <a:latin typeface="Times New Roman" pitchFamily="18" charset="0"/>
              </a:endParaRPr>
            </a:p>
          </p:txBody>
        </p:sp>
        <p:sp>
          <p:nvSpPr>
            <p:cNvPr id="88130" name="Line 66"/>
            <p:cNvSpPr>
              <a:spLocks noChangeShapeType="1"/>
            </p:cNvSpPr>
            <p:nvPr/>
          </p:nvSpPr>
          <p:spPr bwMode="auto">
            <a:xfrm>
              <a:off x="4585" y="2016"/>
              <a:ext cx="0" cy="864"/>
            </a:xfrm>
            <a:prstGeom prst="line">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88131" name="Line 67"/>
            <p:cNvSpPr>
              <a:spLocks noChangeShapeType="1"/>
            </p:cNvSpPr>
            <p:nvPr/>
          </p:nvSpPr>
          <p:spPr bwMode="auto">
            <a:xfrm>
              <a:off x="3977" y="2016"/>
              <a:ext cx="0" cy="864"/>
            </a:xfrm>
            <a:prstGeom prst="line">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88132" name="Text Box 68"/>
            <p:cNvSpPr txBox="1">
              <a:spLocks noChangeArrowheads="1"/>
            </p:cNvSpPr>
            <p:nvPr/>
          </p:nvSpPr>
          <p:spPr bwMode="auto">
            <a:xfrm>
              <a:off x="3977" y="1728"/>
              <a:ext cx="432" cy="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a:latin typeface="Symbol" pitchFamily="18" charset="2"/>
                </a:rPr>
                <a:t>Y</a:t>
              </a:r>
              <a:r>
                <a:rPr kumimoji="0" lang="fr-CA" b="1" baseline="30000">
                  <a:latin typeface="Times New Roman" pitchFamily="18" charset="0"/>
                </a:rPr>
                <a:t>2</a:t>
              </a:r>
            </a:p>
          </p:txBody>
        </p:sp>
        <p:sp>
          <p:nvSpPr>
            <p:cNvPr id="88133" name="Text Box 69"/>
            <p:cNvSpPr txBox="1">
              <a:spLocks noChangeArrowheads="1"/>
            </p:cNvSpPr>
            <p:nvPr/>
          </p:nvSpPr>
          <p:spPr bwMode="auto">
            <a:xfrm>
              <a:off x="4625" y="2512"/>
              <a:ext cx="57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t> </a:t>
              </a:r>
              <a:r>
                <a:rPr kumimoji="0" lang="fr-CA" sz="2400">
                  <a:latin typeface="Times New Roman" pitchFamily="18" charset="0"/>
                </a:rPr>
                <a:t>= 0</a:t>
              </a:r>
              <a:endParaRPr kumimoji="0" lang="fr-CA" sz="2400"/>
            </a:p>
          </p:txBody>
        </p:sp>
        <p:sp>
          <p:nvSpPr>
            <p:cNvPr id="88134" name="Arc 70"/>
            <p:cNvSpPr>
              <a:spLocks/>
            </p:cNvSpPr>
            <p:nvPr/>
          </p:nvSpPr>
          <p:spPr bwMode="auto">
            <a:xfrm flipV="1">
              <a:off x="3465" y="0"/>
              <a:ext cx="1614" cy="2832"/>
            </a:xfrm>
            <a:custGeom>
              <a:avLst/>
              <a:gdLst>
                <a:gd name="G0" fmla="+- 19153 0 0"/>
                <a:gd name="G1" fmla="+- 21600 0 0"/>
                <a:gd name="G2" fmla="+- 21600 0 0"/>
                <a:gd name="T0" fmla="*/ 0 w 38219"/>
                <a:gd name="T1" fmla="*/ 11613 h 21600"/>
                <a:gd name="T2" fmla="*/ 38219 w 38219"/>
                <a:gd name="T3" fmla="*/ 11450 h 21600"/>
                <a:gd name="T4" fmla="*/ 19153 w 38219"/>
                <a:gd name="T5" fmla="*/ 21600 h 21600"/>
              </a:gdLst>
              <a:ahLst/>
              <a:cxnLst>
                <a:cxn ang="0">
                  <a:pos x="T0" y="T1"/>
                </a:cxn>
                <a:cxn ang="0">
                  <a:pos x="T2" y="T3"/>
                </a:cxn>
                <a:cxn ang="0">
                  <a:pos x="T4" y="T5"/>
                </a:cxn>
              </a:cxnLst>
              <a:rect l="0" t="0" r="r" b="b"/>
              <a:pathLst>
                <a:path w="38219" h="21600" fill="none" extrusionOk="0">
                  <a:moveTo>
                    <a:pt x="0" y="11613"/>
                  </a:moveTo>
                  <a:cubicBezTo>
                    <a:pt x="3722" y="4475"/>
                    <a:pt x="11103" y="-1"/>
                    <a:pt x="19153" y="0"/>
                  </a:cubicBezTo>
                  <a:cubicBezTo>
                    <a:pt x="27136" y="0"/>
                    <a:pt x="34468" y="4403"/>
                    <a:pt x="38219" y="11449"/>
                  </a:cubicBezTo>
                </a:path>
                <a:path w="38219" h="21600" stroke="0" extrusionOk="0">
                  <a:moveTo>
                    <a:pt x="0" y="11613"/>
                  </a:moveTo>
                  <a:cubicBezTo>
                    <a:pt x="3722" y="4475"/>
                    <a:pt x="11103" y="-1"/>
                    <a:pt x="19153" y="0"/>
                  </a:cubicBezTo>
                  <a:cubicBezTo>
                    <a:pt x="27136" y="0"/>
                    <a:pt x="34468" y="4403"/>
                    <a:pt x="38219" y="11449"/>
                  </a:cubicBezTo>
                  <a:lnTo>
                    <a:pt x="19153" y="21600"/>
                  </a:lnTo>
                  <a:close/>
                </a:path>
              </a:pathLst>
            </a:custGeom>
            <a:noFill/>
            <a:ln w="28575">
              <a:solidFill>
                <a:srgbClr val="FF0066"/>
              </a:solidFill>
              <a:round/>
              <a:headEnd/>
              <a:tailEnd/>
            </a:ln>
            <a:effectLst>
              <a:prstShdw prst="shdw17" dist="17961" dir="2700000">
                <a:srgbClr val="FF0066">
                  <a:gamma/>
                  <a:shade val="60000"/>
                  <a:invGamma/>
                </a:srgbClr>
              </a:prstShdw>
            </a:effectLst>
            <a:extLst>
              <a:ext uri="{909E8E84-426E-40DD-AFC4-6F175D3DCCD1}">
                <a14:hiddenFill xmlns:a14="http://schemas.microsoft.com/office/drawing/2010/main">
                  <a:solidFill>
                    <a:schemeClr val="accent1"/>
                  </a:solidFill>
                </a14:hiddenFill>
              </a:ext>
            </a:extLst>
          </p:spPr>
          <p:txBody>
            <a:bodyPr wrap="none" anchor="ctr"/>
            <a:lstStyle/>
            <a:p>
              <a:endParaRPr lang="fr-CA"/>
            </a:p>
          </p:txBody>
        </p:sp>
      </p:grpSp>
      <p:sp>
        <p:nvSpPr>
          <p:cNvPr id="88138" name="Oval 74"/>
          <p:cNvSpPr>
            <a:spLocks noChangeArrowheads="1"/>
          </p:cNvSpPr>
          <p:nvPr/>
        </p:nvSpPr>
        <p:spPr bwMode="auto">
          <a:xfrm>
            <a:off x="2120900" y="4127500"/>
            <a:ext cx="139700" cy="165100"/>
          </a:xfrm>
          <a:prstGeom prst="ellipse">
            <a:avLst/>
          </a:prstGeom>
          <a:solidFill>
            <a:schemeClr val="accent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88139" name="Oval 75"/>
          <p:cNvSpPr>
            <a:spLocks noChangeArrowheads="1"/>
          </p:cNvSpPr>
          <p:nvPr/>
        </p:nvSpPr>
        <p:spPr bwMode="auto">
          <a:xfrm>
            <a:off x="6248400" y="4160838"/>
            <a:ext cx="114300" cy="127000"/>
          </a:xfrm>
          <a:prstGeom prst="ellipse">
            <a:avLst/>
          </a:prstGeom>
          <a:solidFill>
            <a:schemeClr val="accent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88143" name="Oval 79"/>
          <p:cNvSpPr>
            <a:spLocks noChangeArrowheads="1"/>
          </p:cNvSpPr>
          <p:nvPr/>
        </p:nvSpPr>
        <p:spPr bwMode="auto">
          <a:xfrm>
            <a:off x="6275388" y="4164013"/>
            <a:ext cx="114300" cy="127000"/>
          </a:xfrm>
          <a:prstGeom prst="ellipse">
            <a:avLst/>
          </a:prstGeom>
          <a:solidFill>
            <a:schemeClr val="accent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88144" name="Oval 80"/>
          <p:cNvSpPr>
            <a:spLocks noChangeArrowheads="1"/>
          </p:cNvSpPr>
          <p:nvPr/>
        </p:nvSpPr>
        <p:spPr bwMode="auto">
          <a:xfrm>
            <a:off x="6262688" y="4168775"/>
            <a:ext cx="114300" cy="127000"/>
          </a:xfrm>
          <a:prstGeom prst="ellipse">
            <a:avLst/>
          </a:prstGeom>
          <a:solidFill>
            <a:schemeClr val="accent1"/>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88111"/>
                                        </p:tgtEl>
                                        <p:attrNameLst>
                                          <p:attrName>style.visibility</p:attrName>
                                        </p:attrNameLst>
                                      </p:cBhvr>
                                      <p:to>
                                        <p:strVal val="visible"/>
                                      </p:to>
                                    </p:set>
                                    <p:animEffect transition="in" filter="barn(outVertical)">
                                      <p:cBhvr>
                                        <p:cTn id="7" dur="500"/>
                                        <p:tgtEl>
                                          <p:spTgt spid="88111"/>
                                        </p:tgtEl>
                                      </p:cBhvr>
                                    </p:animEffect>
                                  </p:childTnLst>
                                </p:cTn>
                              </p:par>
                            </p:childTnLst>
                          </p:cTn>
                        </p:par>
                        <p:par>
                          <p:cTn id="8" fill="hold" nodeType="afterGroup">
                            <p:stCondLst>
                              <p:cond delay="500"/>
                            </p:stCondLst>
                            <p:childTnLst>
                              <p:par>
                                <p:cTn id="9" presetID="2" presetClass="entr" presetSubtype="12" fill="hold" grpId="0" nodeType="afterEffect">
                                  <p:stCondLst>
                                    <p:cond delay="1000"/>
                                  </p:stCondLst>
                                  <p:childTnLst>
                                    <p:set>
                                      <p:cBhvr>
                                        <p:cTn id="10" dur="1" fill="hold">
                                          <p:stCondLst>
                                            <p:cond delay="0"/>
                                          </p:stCondLst>
                                        </p:cTn>
                                        <p:tgtEl>
                                          <p:spTgt spid="88109"/>
                                        </p:tgtEl>
                                        <p:attrNameLst>
                                          <p:attrName>style.visibility</p:attrName>
                                        </p:attrNameLst>
                                      </p:cBhvr>
                                      <p:to>
                                        <p:strVal val="visible"/>
                                      </p:to>
                                    </p:set>
                                    <p:anim calcmode="lin" valueType="num">
                                      <p:cBhvr additive="base">
                                        <p:cTn id="11" dur="500" fill="hold"/>
                                        <p:tgtEl>
                                          <p:spTgt spid="88109"/>
                                        </p:tgtEl>
                                        <p:attrNameLst>
                                          <p:attrName>ppt_x</p:attrName>
                                        </p:attrNameLst>
                                      </p:cBhvr>
                                      <p:tavLst>
                                        <p:tav tm="0">
                                          <p:val>
                                            <p:strVal val="0-#ppt_w/2"/>
                                          </p:val>
                                        </p:tav>
                                        <p:tav tm="100000">
                                          <p:val>
                                            <p:strVal val="#ppt_x"/>
                                          </p:val>
                                        </p:tav>
                                      </p:tavLst>
                                    </p:anim>
                                    <p:anim calcmode="lin" valueType="num">
                                      <p:cBhvr additive="base">
                                        <p:cTn id="12" dur="500" fill="hold"/>
                                        <p:tgtEl>
                                          <p:spTgt spid="88109"/>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2000"/>
                            </p:stCondLst>
                            <p:childTnLst>
                              <p:par>
                                <p:cTn id="14" presetID="6" presetClass="entr" presetSubtype="16" fill="hold" nodeType="afterEffect">
                                  <p:stCondLst>
                                    <p:cond delay="0"/>
                                  </p:stCondLst>
                                  <p:childTnLst>
                                    <p:set>
                                      <p:cBhvr>
                                        <p:cTn id="15" dur="1" fill="hold">
                                          <p:stCondLst>
                                            <p:cond delay="0"/>
                                          </p:stCondLst>
                                        </p:cTn>
                                        <p:tgtEl>
                                          <p:spTgt spid="88137"/>
                                        </p:tgtEl>
                                        <p:attrNameLst>
                                          <p:attrName>style.visibility</p:attrName>
                                        </p:attrNameLst>
                                      </p:cBhvr>
                                      <p:to>
                                        <p:strVal val="visible"/>
                                      </p:to>
                                    </p:set>
                                    <p:animEffect transition="in" filter="circle(in)">
                                      <p:cBhvr>
                                        <p:cTn id="16" dur="500"/>
                                        <p:tgtEl>
                                          <p:spTgt spid="8813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6" fill="hold" grpId="0" nodeType="clickEffect">
                                  <p:stCondLst>
                                    <p:cond delay="0"/>
                                  </p:stCondLst>
                                  <p:childTnLst>
                                    <p:set>
                                      <p:cBhvr>
                                        <p:cTn id="20" dur="1" fill="hold">
                                          <p:stCondLst>
                                            <p:cond delay="0"/>
                                          </p:stCondLst>
                                        </p:cTn>
                                        <p:tgtEl>
                                          <p:spTgt spid="88110"/>
                                        </p:tgtEl>
                                        <p:attrNameLst>
                                          <p:attrName>style.visibility</p:attrName>
                                        </p:attrNameLst>
                                      </p:cBhvr>
                                      <p:to>
                                        <p:strVal val="visible"/>
                                      </p:to>
                                    </p:set>
                                    <p:anim calcmode="lin" valueType="num">
                                      <p:cBhvr additive="base">
                                        <p:cTn id="21" dur="500" fill="hold"/>
                                        <p:tgtEl>
                                          <p:spTgt spid="88110"/>
                                        </p:tgtEl>
                                        <p:attrNameLst>
                                          <p:attrName>ppt_x</p:attrName>
                                        </p:attrNameLst>
                                      </p:cBhvr>
                                      <p:tavLst>
                                        <p:tav tm="0">
                                          <p:val>
                                            <p:strVal val="1+#ppt_w/2"/>
                                          </p:val>
                                        </p:tav>
                                        <p:tav tm="100000">
                                          <p:val>
                                            <p:strVal val="#ppt_x"/>
                                          </p:val>
                                        </p:tav>
                                      </p:tavLst>
                                    </p:anim>
                                    <p:anim calcmode="lin" valueType="num">
                                      <p:cBhvr additive="base">
                                        <p:cTn id="22" dur="500" fill="hold"/>
                                        <p:tgtEl>
                                          <p:spTgt spid="88110"/>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500"/>
                            </p:stCondLst>
                            <p:childTnLst>
                              <p:par>
                                <p:cTn id="24" presetID="6" presetClass="entr" presetSubtype="16" fill="hold" nodeType="afterEffect">
                                  <p:stCondLst>
                                    <p:cond delay="0"/>
                                  </p:stCondLst>
                                  <p:childTnLst>
                                    <p:set>
                                      <p:cBhvr>
                                        <p:cTn id="25" dur="1" fill="hold">
                                          <p:stCondLst>
                                            <p:cond delay="0"/>
                                          </p:stCondLst>
                                        </p:cTn>
                                        <p:tgtEl>
                                          <p:spTgt spid="88141"/>
                                        </p:tgtEl>
                                        <p:attrNameLst>
                                          <p:attrName>style.visibility</p:attrName>
                                        </p:attrNameLst>
                                      </p:cBhvr>
                                      <p:to>
                                        <p:strVal val="visible"/>
                                      </p:to>
                                    </p:set>
                                    <p:animEffect transition="in" filter="circle(in)">
                                      <p:cBhvr>
                                        <p:cTn id="26" dur="500"/>
                                        <p:tgtEl>
                                          <p:spTgt spid="8814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8138"/>
                                        </p:tgtEl>
                                        <p:attrNameLst>
                                          <p:attrName>style.visibility</p:attrName>
                                        </p:attrNameLst>
                                      </p:cBhvr>
                                      <p:to>
                                        <p:strVal val="visible"/>
                                      </p:to>
                                    </p:set>
                                  </p:childTnLst>
                                </p:cTn>
                              </p:par>
                            </p:childTnLst>
                          </p:cTn>
                        </p:par>
                        <p:par>
                          <p:cTn id="31" fill="hold" nodeType="afterGroup">
                            <p:stCondLst>
                              <p:cond delay="0"/>
                            </p:stCondLst>
                            <p:childTnLst>
                              <p:par>
                                <p:cTn id="32" presetID="63" presetClass="path" presetSubtype="0" repeatCount="indefinite" accel="50000" decel="50000" autoRev="1" fill="hold" grpId="1" nodeType="afterEffect">
                                  <p:stCondLst>
                                    <p:cond delay="0"/>
                                  </p:stCondLst>
                                  <p:childTnLst>
                                    <p:animMotion origin="layout" path="M -3.33333E-6 -9.99075E-7 L 0.10816 -9.99075E-7 " pathEditMode="relative" rAng="0" ptsTypes="AA">
                                      <p:cBhvr>
                                        <p:cTn id="33" dur="1000" fill="hold"/>
                                        <p:tgtEl>
                                          <p:spTgt spid="88138"/>
                                        </p:tgtEl>
                                        <p:attrNameLst>
                                          <p:attrName>ppt_x</p:attrName>
                                          <p:attrName>ppt_y</p:attrName>
                                        </p:attrNameLst>
                                      </p:cBhvr>
                                      <p:rCtr x="5399" y="0"/>
                                    </p:animMotion>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88139"/>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63" presetClass="path" presetSubtype="0" decel="50000" fill="hold" grpId="2" nodeType="clickEffect">
                                  <p:stCondLst>
                                    <p:cond delay="0"/>
                                  </p:stCondLst>
                                  <p:childTnLst>
                                    <p:animMotion origin="layout" path="M -3.33333E-6 -2.96296E-6 L 0.05 -2.96296E-6 " pathEditMode="relative" rAng="0" ptsTypes="AA">
                                      <p:cBhvr>
                                        <p:cTn id="41" dur="1000" fill="hold"/>
                                        <p:tgtEl>
                                          <p:spTgt spid="88139"/>
                                        </p:tgtEl>
                                        <p:attrNameLst>
                                          <p:attrName>ppt_x</p:attrName>
                                          <p:attrName>ppt_y</p:attrName>
                                        </p:attrNameLst>
                                      </p:cBhvr>
                                      <p:rCtr x="2500" y="0"/>
                                    </p:animMotion>
                                  </p:childTnLst>
                                </p:cTn>
                              </p:par>
                            </p:childTnLst>
                          </p:cTn>
                        </p:par>
                        <p:par>
                          <p:cTn id="42" fill="hold" nodeType="afterGroup">
                            <p:stCondLst>
                              <p:cond delay="1000"/>
                            </p:stCondLst>
                            <p:childTnLst>
                              <p:par>
                                <p:cTn id="43" presetID="63" presetClass="path" presetSubtype="0" decel="50000" fill="hold" grpId="3" nodeType="afterEffect">
                                  <p:stCondLst>
                                    <p:cond delay="0"/>
                                  </p:stCondLst>
                                  <p:childTnLst>
                                    <p:animMotion origin="layout" path="M 0.05 -2.96296E-6 L 0.10556 -2.96296E-6 " pathEditMode="relative" rAng="0" ptsTypes="AA">
                                      <p:cBhvr>
                                        <p:cTn id="44" dur="1000" fill="hold"/>
                                        <p:tgtEl>
                                          <p:spTgt spid="88139"/>
                                        </p:tgtEl>
                                        <p:attrNameLst>
                                          <p:attrName>ppt_x</p:attrName>
                                          <p:attrName>ppt_y</p:attrName>
                                        </p:attrNameLst>
                                      </p:cBhvr>
                                      <p:rCtr x="2778" y="0"/>
                                    </p:animMotion>
                                  </p:childTnLst>
                                </p:cTn>
                              </p:par>
                            </p:childTnLst>
                          </p:cTn>
                        </p:par>
                        <p:par>
                          <p:cTn id="45" fill="hold" nodeType="afterGroup">
                            <p:stCondLst>
                              <p:cond delay="2000"/>
                            </p:stCondLst>
                            <p:childTnLst>
                              <p:par>
                                <p:cTn id="46" presetID="35" presetClass="path" presetSubtype="0" decel="50000" fill="hold" grpId="4" nodeType="afterEffect">
                                  <p:stCondLst>
                                    <p:cond delay="0"/>
                                  </p:stCondLst>
                                  <p:childTnLst>
                                    <p:animMotion origin="layout" path="M 0.10556 -2.96296E-6 L 0.04861 -0.00185 " pathEditMode="relative" rAng="0" ptsTypes="AA">
                                      <p:cBhvr>
                                        <p:cTn id="47" dur="1000" fill="hold"/>
                                        <p:tgtEl>
                                          <p:spTgt spid="88139"/>
                                        </p:tgtEl>
                                        <p:attrNameLst>
                                          <p:attrName>ppt_x</p:attrName>
                                          <p:attrName>ppt_y</p:attrName>
                                        </p:attrNameLst>
                                      </p:cBhvr>
                                      <p:rCtr x="-2847" y="-93"/>
                                    </p:animMotion>
                                  </p:childTnLst>
                                </p:cTn>
                              </p:par>
                            </p:childTnLst>
                          </p:cTn>
                        </p:par>
                        <p:par>
                          <p:cTn id="48" fill="hold" nodeType="afterGroup">
                            <p:stCondLst>
                              <p:cond delay="3000"/>
                            </p:stCondLst>
                            <p:childTnLst>
                              <p:par>
                                <p:cTn id="49" presetID="35" presetClass="path" presetSubtype="0" accel="50000" fill="hold" grpId="5" nodeType="afterEffect">
                                  <p:stCondLst>
                                    <p:cond delay="0"/>
                                  </p:stCondLst>
                                  <p:childTnLst>
                                    <p:animMotion origin="layout" path="M 0.05 -2.96296E-6 L -0.00139 -0.00185 " pathEditMode="relative" rAng="0" ptsTypes="AA">
                                      <p:cBhvr>
                                        <p:cTn id="50" dur="1000" fill="hold"/>
                                        <p:tgtEl>
                                          <p:spTgt spid="88139"/>
                                        </p:tgtEl>
                                        <p:attrNameLst>
                                          <p:attrName>ppt_x</p:attrName>
                                          <p:attrName>ppt_y</p:attrName>
                                        </p:attrNameLst>
                                      </p:cBhvr>
                                      <p:rCtr x="-2569" y="-93"/>
                                    </p:animMotion>
                                  </p:childTnLst>
                                </p:cTn>
                              </p:par>
                            </p:childTnLst>
                          </p:cTn>
                        </p:par>
                        <p:par>
                          <p:cTn id="51" fill="hold" nodeType="afterGroup">
                            <p:stCondLst>
                              <p:cond delay="4000"/>
                            </p:stCondLst>
                            <p:childTnLst>
                              <p:par>
                                <p:cTn id="52" presetID="1" presetClass="exit" presetSubtype="0" fill="hold" grpId="1" nodeType="afterEffect">
                                  <p:stCondLst>
                                    <p:cond delay="0"/>
                                  </p:stCondLst>
                                  <p:childTnLst>
                                    <p:set>
                                      <p:cBhvr>
                                        <p:cTn id="53" dur="1" fill="hold">
                                          <p:stCondLst>
                                            <p:cond delay="0"/>
                                          </p:stCondLst>
                                        </p:cTn>
                                        <p:tgtEl>
                                          <p:spTgt spid="88139"/>
                                        </p:tgtEl>
                                        <p:attrNameLst>
                                          <p:attrName>style.visibility</p:attrName>
                                        </p:attrNameLst>
                                      </p:cBhvr>
                                      <p:to>
                                        <p:strVal val="hidden"/>
                                      </p:to>
                                    </p:set>
                                  </p:childTnLst>
                                </p:cTn>
                              </p:par>
                            </p:childTnLst>
                          </p:cTn>
                        </p:par>
                        <p:par>
                          <p:cTn id="54" fill="hold" nodeType="afterGroup">
                            <p:stCondLst>
                              <p:cond delay="4000"/>
                            </p:stCondLst>
                            <p:childTnLst>
                              <p:par>
                                <p:cTn id="55" presetID="1" presetClass="entr" presetSubtype="0" fill="hold" grpId="0" nodeType="afterEffect">
                                  <p:stCondLst>
                                    <p:cond delay="0"/>
                                  </p:stCondLst>
                                  <p:childTnLst>
                                    <p:set>
                                      <p:cBhvr>
                                        <p:cTn id="56" dur="1" fill="hold">
                                          <p:stCondLst>
                                            <p:cond delay="0"/>
                                          </p:stCondLst>
                                        </p:cTn>
                                        <p:tgtEl>
                                          <p:spTgt spid="88143"/>
                                        </p:tgtEl>
                                        <p:attrNameLst>
                                          <p:attrName>style.visibility</p:attrName>
                                        </p:attrNameLst>
                                      </p:cBhvr>
                                      <p:to>
                                        <p:strVal val="visible"/>
                                      </p:to>
                                    </p:set>
                                  </p:childTnLst>
                                </p:cTn>
                              </p:par>
                            </p:childTnLst>
                          </p:cTn>
                        </p:par>
                        <p:par>
                          <p:cTn id="57" fill="hold" nodeType="afterGroup">
                            <p:stCondLst>
                              <p:cond delay="4000"/>
                            </p:stCondLst>
                            <p:childTnLst>
                              <p:par>
                                <p:cTn id="58" presetID="63" presetClass="path" presetSubtype="0" decel="50000" fill="hold" grpId="2" nodeType="afterEffect">
                                  <p:stCondLst>
                                    <p:cond delay="0"/>
                                  </p:stCondLst>
                                  <p:childTnLst>
                                    <p:animMotion origin="layout" path="M -1.38889E-6 2.59259E-6 L 0.05 2.59259E-6 " pathEditMode="relative" rAng="0" ptsTypes="AA">
                                      <p:cBhvr>
                                        <p:cTn id="59" dur="1000" fill="hold"/>
                                        <p:tgtEl>
                                          <p:spTgt spid="88143"/>
                                        </p:tgtEl>
                                        <p:attrNameLst>
                                          <p:attrName>ppt_x</p:attrName>
                                          <p:attrName>ppt_y</p:attrName>
                                        </p:attrNameLst>
                                      </p:cBhvr>
                                      <p:rCtr x="2500" y="0"/>
                                    </p:animMotion>
                                  </p:childTnLst>
                                </p:cTn>
                              </p:par>
                            </p:childTnLst>
                          </p:cTn>
                        </p:par>
                        <p:par>
                          <p:cTn id="60" fill="hold" nodeType="afterGroup">
                            <p:stCondLst>
                              <p:cond delay="5000"/>
                            </p:stCondLst>
                            <p:childTnLst>
                              <p:par>
                                <p:cTn id="61" presetID="63" presetClass="path" presetSubtype="0" accel="50000" fill="hold" grpId="3" nodeType="afterEffect">
                                  <p:stCondLst>
                                    <p:cond delay="0"/>
                                  </p:stCondLst>
                                  <p:childTnLst>
                                    <p:animMotion origin="layout" path="M 0.05 -2.96296E-6 L 0.10556 -2.96296E-6 " pathEditMode="relative" rAng="0" ptsTypes="AA">
                                      <p:cBhvr>
                                        <p:cTn id="62" dur="1000" fill="hold"/>
                                        <p:tgtEl>
                                          <p:spTgt spid="88143"/>
                                        </p:tgtEl>
                                        <p:attrNameLst>
                                          <p:attrName>ppt_x</p:attrName>
                                          <p:attrName>ppt_y</p:attrName>
                                        </p:attrNameLst>
                                      </p:cBhvr>
                                      <p:rCtr x="2778" y="0"/>
                                    </p:animMotion>
                                  </p:childTnLst>
                                </p:cTn>
                              </p:par>
                            </p:childTnLst>
                          </p:cTn>
                        </p:par>
                        <p:par>
                          <p:cTn id="63" fill="hold" nodeType="afterGroup">
                            <p:stCondLst>
                              <p:cond delay="6000"/>
                            </p:stCondLst>
                            <p:childTnLst>
                              <p:par>
                                <p:cTn id="64" presetID="35" presetClass="path" presetSubtype="0" decel="50000" fill="hold" grpId="4" nodeType="afterEffect">
                                  <p:stCondLst>
                                    <p:cond delay="0"/>
                                  </p:stCondLst>
                                  <p:childTnLst>
                                    <p:animMotion origin="layout" path="M 0.10556 -2.96296E-6 L 0.04861 -0.00185 " pathEditMode="relative" rAng="0" ptsTypes="AA">
                                      <p:cBhvr>
                                        <p:cTn id="65" dur="1000" fill="hold"/>
                                        <p:tgtEl>
                                          <p:spTgt spid="88143"/>
                                        </p:tgtEl>
                                        <p:attrNameLst>
                                          <p:attrName>ppt_x</p:attrName>
                                          <p:attrName>ppt_y</p:attrName>
                                        </p:attrNameLst>
                                      </p:cBhvr>
                                      <p:rCtr x="-2847" y="-93"/>
                                    </p:animMotion>
                                  </p:childTnLst>
                                </p:cTn>
                              </p:par>
                            </p:childTnLst>
                          </p:cTn>
                        </p:par>
                        <p:par>
                          <p:cTn id="66" fill="hold" nodeType="afterGroup">
                            <p:stCondLst>
                              <p:cond delay="7000"/>
                            </p:stCondLst>
                            <p:childTnLst>
                              <p:par>
                                <p:cTn id="67" presetID="35" presetClass="path" presetSubtype="0" accel="50000" fill="hold" grpId="5" nodeType="afterEffect">
                                  <p:stCondLst>
                                    <p:cond delay="0"/>
                                  </p:stCondLst>
                                  <p:childTnLst>
                                    <p:animMotion origin="layout" path="M 0.04705 -0.00047 L -0.00295 -0.00047 " pathEditMode="relative" rAng="0" ptsTypes="AA">
                                      <p:cBhvr>
                                        <p:cTn id="68" dur="1000" fill="hold"/>
                                        <p:tgtEl>
                                          <p:spTgt spid="88143"/>
                                        </p:tgtEl>
                                        <p:attrNameLst>
                                          <p:attrName>ppt_x</p:attrName>
                                          <p:attrName>ppt_y</p:attrName>
                                        </p:attrNameLst>
                                      </p:cBhvr>
                                      <p:rCtr x="-2500" y="0"/>
                                    </p:animMotion>
                                  </p:childTnLst>
                                </p:cTn>
                              </p:par>
                            </p:childTnLst>
                          </p:cTn>
                        </p:par>
                        <p:par>
                          <p:cTn id="69" fill="hold" nodeType="afterGroup">
                            <p:stCondLst>
                              <p:cond delay="8000"/>
                            </p:stCondLst>
                            <p:childTnLst>
                              <p:par>
                                <p:cTn id="70" presetID="1" presetClass="exit" presetSubtype="0" fill="hold" grpId="1" nodeType="afterEffect">
                                  <p:stCondLst>
                                    <p:cond delay="0"/>
                                  </p:stCondLst>
                                  <p:childTnLst>
                                    <p:set>
                                      <p:cBhvr>
                                        <p:cTn id="71" dur="1" fill="hold">
                                          <p:stCondLst>
                                            <p:cond delay="0"/>
                                          </p:stCondLst>
                                        </p:cTn>
                                        <p:tgtEl>
                                          <p:spTgt spid="88143"/>
                                        </p:tgtEl>
                                        <p:attrNameLst>
                                          <p:attrName>style.visibility</p:attrName>
                                        </p:attrNameLst>
                                      </p:cBhvr>
                                      <p:to>
                                        <p:strVal val="hidden"/>
                                      </p:to>
                                    </p:set>
                                  </p:childTnLst>
                                </p:cTn>
                              </p:par>
                            </p:childTnLst>
                          </p:cTn>
                        </p:par>
                        <p:par>
                          <p:cTn id="72" fill="hold" nodeType="afterGroup">
                            <p:stCondLst>
                              <p:cond delay="8000"/>
                            </p:stCondLst>
                            <p:childTnLst>
                              <p:par>
                                <p:cTn id="73" presetID="1" presetClass="entr" presetSubtype="0" fill="hold" grpId="0" nodeType="afterEffect">
                                  <p:stCondLst>
                                    <p:cond delay="0"/>
                                  </p:stCondLst>
                                  <p:childTnLst>
                                    <p:set>
                                      <p:cBhvr>
                                        <p:cTn id="74" dur="1" fill="hold">
                                          <p:stCondLst>
                                            <p:cond delay="0"/>
                                          </p:stCondLst>
                                        </p:cTn>
                                        <p:tgtEl>
                                          <p:spTgt spid="88144"/>
                                        </p:tgtEl>
                                        <p:attrNameLst>
                                          <p:attrName>style.visibility</p:attrName>
                                        </p:attrNameLst>
                                      </p:cBhvr>
                                      <p:to>
                                        <p:strVal val="visible"/>
                                      </p:to>
                                    </p:set>
                                  </p:childTnLst>
                                </p:cTn>
                              </p:par>
                            </p:childTnLst>
                          </p:cTn>
                        </p:par>
                        <p:par>
                          <p:cTn id="75" fill="hold" nodeType="afterGroup">
                            <p:stCondLst>
                              <p:cond delay="8000"/>
                            </p:stCondLst>
                            <p:childTnLst>
                              <p:par>
                                <p:cTn id="76" presetID="63" presetClass="path" presetSubtype="0" decel="50000" fill="hold" grpId="2" nodeType="afterEffect">
                                  <p:stCondLst>
                                    <p:cond delay="0"/>
                                  </p:stCondLst>
                                  <p:childTnLst>
                                    <p:animMotion origin="layout" path="M -1.38889E-6 2.22222E-6 L 0.05 2.22222E-6 " pathEditMode="relative" rAng="0" ptsTypes="AA">
                                      <p:cBhvr>
                                        <p:cTn id="77" dur="1000" fill="hold"/>
                                        <p:tgtEl>
                                          <p:spTgt spid="88144"/>
                                        </p:tgtEl>
                                        <p:attrNameLst>
                                          <p:attrName>ppt_x</p:attrName>
                                          <p:attrName>ppt_y</p:attrName>
                                        </p:attrNameLst>
                                      </p:cBhvr>
                                      <p:rCtr x="2500" y="0"/>
                                    </p:animMotion>
                                  </p:childTnLst>
                                </p:cTn>
                              </p:par>
                            </p:childTnLst>
                          </p:cTn>
                        </p:par>
                        <p:par>
                          <p:cTn id="78" fill="hold" nodeType="afterGroup">
                            <p:stCondLst>
                              <p:cond delay="9000"/>
                            </p:stCondLst>
                            <p:childTnLst>
                              <p:par>
                                <p:cTn id="79" presetID="63" presetClass="path" presetSubtype="0" accel="50000" fill="hold" grpId="3" nodeType="afterEffect">
                                  <p:stCondLst>
                                    <p:cond delay="0"/>
                                  </p:stCondLst>
                                  <p:childTnLst>
                                    <p:animMotion origin="layout" path="M 0.05 -2.96296E-6 L 0.10556 -2.96296E-6 " pathEditMode="relative" rAng="0" ptsTypes="AA">
                                      <p:cBhvr>
                                        <p:cTn id="80" dur="1000" fill="hold"/>
                                        <p:tgtEl>
                                          <p:spTgt spid="88144"/>
                                        </p:tgtEl>
                                        <p:attrNameLst>
                                          <p:attrName>ppt_x</p:attrName>
                                          <p:attrName>ppt_y</p:attrName>
                                        </p:attrNameLst>
                                      </p:cBhvr>
                                      <p:rCtr x="2778" y="0"/>
                                    </p:animMotion>
                                  </p:childTnLst>
                                </p:cTn>
                              </p:par>
                            </p:childTnLst>
                          </p:cTn>
                        </p:par>
                        <p:par>
                          <p:cTn id="81" fill="hold" nodeType="afterGroup">
                            <p:stCondLst>
                              <p:cond delay="10000"/>
                            </p:stCondLst>
                            <p:childTnLst>
                              <p:par>
                                <p:cTn id="82" presetID="35" presetClass="path" presetSubtype="0" decel="50000" fill="hold" grpId="4" nodeType="afterEffect">
                                  <p:stCondLst>
                                    <p:cond delay="0"/>
                                  </p:stCondLst>
                                  <p:childTnLst>
                                    <p:animMotion origin="layout" path="M 0.10399 -0.00116 L 0.04705 -0.00116 " pathEditMode="relative" rAng="0" ptsTypes="AA">
                                      <p:cBhvr>
                                        <p:cTn id="83" dur="1000" fill="hold"/>
                                        <p:tgtEl>
                                          <p:spTgt spid="88144"/>
                                        </p:tgtEl>
                                        <p:attrNameLst>
                                          <p:attrName>ppt_x</p:attrName>
                                          <p:attrName>ppt_y</p:attrName>
                                        </p:attrNameLst>
                                      </p:cBhvr>
                                      <p:rCtr x="-2847" y="0"/>
                                    </p:animMotion>
                                  </p:childTnLst>
                                </p:cTn>
                              </p:par>
                            </p:childTnLst>
                          </p:cTn>
                        </p:par>
                        <p:par>
                          <p:cTn id="84" fill="hold" nodeType="afterGroup">
                            <p:stCondLst>
                              <p:cond delay="11000"/>
                            </p:stCondLst>
                            <p:childTnLst>
                              <p:par>
                                <p:cTn id="85" presetID="35" presetClass="path" presetSubtype="0" accel="50000" fill="hold" grpId="5" nodeType="afterEffect">
                                  <p:stCondLst>
                                    <p:cond delay="0"/>
                                  </p:stCondLst>
                                  <p:childTnLst>
                                    <p:animMotion origin="layout" path="M 0.04844 -0.00115 L -0.00295 -0.00208 " pathEditMode="relative" rAng="0" ptsTypes="AA">
                                      <p:cBhvr>
                                        <p:cTn id="86" dur="1000" fill="hold"/>
                                        <p:tgtEl>
                                          <p:spTgt spid="88144"/>
                                        </p:tgtEl>
                                        <p:attrNameLst>
                                          <p:attrName>ppt_x</p:attrName>
                                          <p:attrName>ppt_y</p:attrName>
                                        </p:attrNameLst>
                                      </p:cBhvr>
                                      <p:rCtr x="-2569"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09" grpId="0" animBg="1" autoUpdateAnimBg="0"/>
      <p:bldP spid="88110" grpId="0" animBg="1" autoUpdateAnimBg="0"/>
      <p:bldP spid="88111" grpId="0" animBg="1" autoUpdateAnimBg="0"/>
      <p:bldP spid="88138" grpId="0" animBg="1"/>
      <p:bldP spid="88138" grpId="1" animBg="1"/>
      <p:bldP spid="88139" grpId="0" animBg="1"/>
      <p:bldP spid="88139" grpId="1" animBg="1"/>
      <p:bldP spid="88139" grpId="2" animBg="1"/>
      <p:bldP spid="88139" grpId="3" animBg="1"/>
      <p:bldP spid="88139" grpId="4" animBg="1"/>
      <p:bldP spid="88139" grpId="5" animBg="1"/>
      <p:bldP spid="88143" grpId="0" animBg="1"/>
      <p:bldP spid="88143" grpId="1" animBg="1"/>
      <p:bldP spid="88143" grpId="2" animBg="1"/>
      <p:bldP spid="88143" grpId="3" animBg="1"/>
      <p:bldP spid="88143" grpId="4" animBg="1"/>
      <p:bldP spid="88143" grpId="5" animBg="1"/>
      <p:bldP spid="88144" grpId="0" animBg="1"/>
      <p:bldP spid="88144" grpId="2" animBg="1"/>
      <p:bldP spid="88144" grpId="3" animBg="1"/>
      <p:bldP spid="88144" grpId="4" animBg="1"/>
      <p:bldP spid="88144" grpId="5"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304800"/>
            <a:ext cx="9144000" cy="1295400"/>
          </a:xfrm>
          <a:solidFill>
            <a:schemeClr val="bg2"/>
          </a:solidFill>
          <a:ln>
            <a:solidFill>
              <a:schemeClr val="tx1"/>
            </a:solidFill>
            <a:miter lim="800000"/>
            <a:headEnd/>
            <a:tailEnd/>
          </a:ln>
        </p:spPr>
        <p:txBody>
          <a:bodyPr/>
          <a:lstStyle/>
          <a:p>
            <a:r>
              <a:rPr kumimoji="0" lang="fr-CA" sz="4400" b="0">
                <a:solidFill>
                  <a:srgbClr val="FFFF00"/>
                </a:solidFill>
                <a:latin typeface="Times" pitchFamily="18" charset="0"/>
              </a:rPr>
              <a:t>Modèle quantique </a:t>
            </a:r>
            <a:br>
              <a:rPr kumimoji="0" lang="fr-CA" sz="4400" b="0">
                <a:solidFill>
                  <a:srgbClr val="FFFF00"/>
                </a:solidFill>
                <a:latin typeface="Times" pitchFamily="18" charset="0"/>
              </a:rPr>
            </a:br>
            <a:r>
              <a:rPr kumimoji="0" lang="fr-CA" sz="4400" b="0">
                <a:solidFill>
                  <a:srgbClr val="FFFF00"/>
                </a:solidFill>
                <a:latin typeface="Times" pitchFamily="18" charset="0"/>
              </a:rPr>
              <a:t>Probabilité de présence sur les niveaux</a:t>
            </a:r>
            <a:endParaRPr kumimoji="0" lang="fr-CA" b="0">
              <a:solidFill>
                <a:srgbClr val="FFFF00"/>
              </a:solidFill>
              <a:latin typeface="Times" pitchFamily="18" charset="0"/>
            </a:endParaRPr>
          </a:p>
        </p:txBody>
      </p:sp>
      <p:sp>
        <p:nvSpPr>
          <p:cNvPr id="37931" name="Rectangle 43"/>
          <p:cNvSpPr>
            <a:spLocks noChangeArrowheads="1"/>
          </p:cNvSpPr>
          <p:nvPr/>
        </p:nvSpPr>
        <p:spPr bwMode="auto">
          <a:xfrm>
            <a:off x="2316956" y="2114550"/>
            <a:ext cx="4953000" cy="3881438"/>
          </a:xfrm>
          <a:prstGeom prst="rect">
            <a:avLst/>
          </a:prstGeom>
          <a:solidFill>
            <a:srgbClr val="99CCFF"/>
          </a:solidFill>
          <a:ln w="9525">
            <a:solidFill>
              <a:schemeClr val="tx1"/>
            </a:solidFill>
            <a:miter lim="800000"/>
            <a:headEnd/>
            <a:tailEnd/>
          </a:ln>
        </p:spPr>
        <p:txBody>
          <a:bodyPr wrap="none" anchor="ctr"/>
          <a:lstStyle/>
          <a:p>
            <a:endParaRPr lang="fr-CA"/>
          </a:p>
        </p:txBody>
      </p:sp>
      <p:grpSp>
        <p:nvGrpSpPr>
          <p:cNvPr id="37973" name="Group 85"/>
          <p:cNvGrpSpPr>
            <a:grpSpLocks/>
          </p:cNvGrpSpPr>
          <p:nvPr/>
        </p:nvGrpSpPr>
        <p:grpSpPr bwMode="auto">
          <a:xfrm>
            <a:off x="3588544" y="1905000"/>
            <a:ext cx="3559175" cy="3629025"/>
            <a:chOff x="1905" y="1200"/>
            <a:chExt cx="2242" cy="2286"/>
          </a:xfrm>
        </p:grpSpPr>
        <p:sp>
          <p:nvSpPr>
            <p:cNvPr id="37940" name="Arc 52"/>
            <p:cNvSpPr>
              <a:spLocks/>
            </p:cNvSpPr>
            <p:nvPr/>
          </p:nvSpPr>
          <p:spPr bwMode="auto">
            <a:xfrm>
              <a:off x="1905" y="1200"/>
              <a:ext cx="985" cy="1934"/>
            </a:xfrm>
            <a:custGeom>
              <a:avLst/>
              <a:gdLst>
                <a:gd name="G0" fmla="+- 21298 0 0"/>
                <a:gd name="G1" fmla="+- 0 0 0"/>
                <a:gd name="G2" fmla="+- 21600 0 0"/>
                <a:gd name="T0" fmla="*/ 34861 w 34861"/>
                <a:gd name="T1" fmla="*/ 16811 h 21600"/>
                <a:gd name="T2" fmla="*/ 0 w 34861"/>
                <a:gd name="T3" fmla="*/ 3601 h 21600"/>
                <a:gd name="T4" fmla="*/ 21298 w 34861"/>
                <a:gd name="T5" fmla="*/ 0 h 21600"/>
              </a:gdLst>
              <a:ahLst/>
              <a:cxnLst>
                <a:cxn ang="0">
                  <a:pos x="T0" y="T1"/>
                </a:cxn>
                <a:cxn ang="0">
                  <a:pos x="T2" y="T3"/>
                </a:cxn>
                <a:cxn ang="0">
                  <a:pos x="T4" y="T5"/>
                </a:cxn>
              </a:cxnLst>
              <a:rect l="0" t="0" r="r" b="b"/>
              <a:pathLst>
                <a:path w="34861" h="21600" fill="none" extrusionOk="0">
                  <a:moveTo>
                    <a:pt x="34860" y="16810"/>
                  </a:moveTo>
                  <a:cubicBezTo>
                    <a:pt x="31019" y="19909"/>
                    <a:pt x="26233" y="21599"/>
                    <a:pt x="21298" y="21600"/>
                  </a:cubicBezTo>
                  <a:cubicBezTo>
                    <a:pt x="10758" y="21600"/>
                    <a:pt x="1757" y="13993"/>
                    <a:pt x="0" y="3600"/>
                  </a:cubicBezTo>
                </a:path>
                <a:path w="34861" h="21600" stroke="0" extrusionOk="0">
                  <a:moveTo>
                    <a:pt x="34860" y="16810"/>
                  </a:moveTo>
                  <a:cubicBezTo>
                    <a:pt x="31019" y="19909"/>
                    <a:pt x="26233" y="21599"/>
                    <a:pt x="21298" y="21600"/>
                  </a:cubicBezTo>
                  <a:cubicBezTo>
                    <a:pt x="10758" y="21600"/>
                    <a:pt x="1757" y="13993"/>
                    <a:pt x="0" y="3600"/>
                  </a:cubicBezTo>
                  <a:lnTo>
                    <a:pt x="21298" y="0"/>
                  </a:lnTo>
                  <a:close/>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41" name="Arc 53"/>
            <p:cNvSpPr>
              <a:spLocks/>
            </p:cNvSpPr>
            <p:nvPr/>
          </p:nvSpPr>
          <p:spPr bwMode="auto">
            <a:xfrm>
              <a:off x="2891" y="1503"/>
              <a:ext cx="1256" cy="1983"/>
            </a:xfrm>
            <a:custGeom>
              <a:avLst/>
              <a:gdLst>
                <a:gd name="G0" fmla="+- 20040 0 0"/>
                <a:gd name="G1" fmla="+- 20369 0 0"/>
                <a:gd name="G2" fmla="+- 21600 0 0"/>
                <a:gd name="T0" fmla="*/ 0 w 20040"/>
                <a:gd name="T1" fmla="*/ 12310 h 20369"/>
                <a:gd name="T2" fmla="*/ 12852 w 20040"/>
                <a:gd name="T3" fmla="*/ 0 h 20369"/>
                <a:gd name="T4" fmla="*/ 20040 w 20040"/>
                <a:gd name="T5" fmla="*/ 20369 h 20369"/>
              </a:gdLst>
              <a:ahLst/>
              <a:cxnLst>
                <a:cxn ang="0">
                  <a:pos x="T0" y="T1"/>
                </a:cxn>
                <a:cxn ang="0">
                  <a:pos x="T2" y="T3"/>
                </a:cxn>
                <a:cxn ang="0">
                  <a:pos x="T4" y="T5"/>
                </a:cxn>
              </a:cxnLst>
              <a:rect l="0" t="0" r="r" b="b"/>
              <a:pathLst>
                <a:path w="20040" h="20369" fill="none" extrusionOk="0">
                  <a:moveTo>
                    <a:pt x="-1" y="12309"/>
                  </a:moveTo>
                  <a:cubicBezTo>
                    <a:pt x="2315" y="6550"/>
                    <a:pt x="6998" y="2065"/>
                    <a:pt x="12852" y="0"/>
                  </a:cubicBezTo>
                </a:path>
                <a:path w="20040" h="20369" stroke="0" extrusionOk="0">
                  <a:moveTo>
                    <a:pt x="-1" y="12309"/>
                  </a:moveTo>
                  <a:cubicBezTo>
                    <a:pt x="2315" y="6550"/>
                    <a:pt x="6998" y="2065"/>
                    <a:pt x="12852" y="0"/>
                  </a:cubicBezTo>
                  <a:lnTo>
                    <a:pt x="20040" y="20369"/>
                  </a:lnTo>
                  <a:close/>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grpSp>
      <p:sp>
        <p:nvSpPr>
          <p:cNvPr id="37946" name="Arc 58"/>
          <p:cNvSpPr>
            <a:spLocks/>
          </p:cNvSpPr>
          <p:nvPr/>
        </p:nvSpPr>
        <p:spPr bwMode="auto">
          <a:xfrm>
            <a:off x="4231481" y="4552950"/>
            <a:ext cx="676275" cy="433388"/>
          </a:xfrm>
          <a:custGeom>
            <a:avLst/>
            <a:gdLst>
              <a:gd name="G0" fmla="+- 18720 0 0"/>
              <a:gd name="G1" fmla="+- 21600 0 0"/>
              <a:gd name="G2" fmla="+- 21600 0 0"/>
              <a:gd name="T0" fmla="*/ 0 w 37834"/>
              <a:gd name="T1" fmla="*/ 10825 h 21600"/>
              <a:gd name="T2" fmla="*/ 37834 w 37834"/>
              <a:gd name="T3" fmla="*/ 11540 h 21600"/>
              <a:gd name="T4" fmla="*/ 18720 w 37834"/>
              <a:gd name="T5" fmla="*/ 21600 h 21600"/>
            </a:gdLst>
            <a:ahLst/>
            <a:cxnLst>
              <a:cxn ang="0">
                <a:pos x="T0" y="T1"/>
              </a:cxn>
              <a:cxn ang="0">
                <a:pos x="T2" y="T3"/>
              </a:cxn>
              <a:cxn ang="0">
                <a:pos x="T4" y="T5"/>
              </a:cxn>
            </a:cxnLst>
            <a:rect l="0" t="0" r="r" b="b"/>
            <a:pathLst>
              <a:path w="37834" h="21600" fill="none" extrusionOk="0">
                <a:moveTo>
                  <a:pt x="-1" y="10824"/>
                </a:moveTo>
                <a:cubicBezTo>
                  <a:pt x="3854" y="4127"/>
                  <a:pt x="10992" y="-1"/>
                  <a:pt x="18720" y="0"/>
                </a:cubicBezTo>
                <a:cubicBezTo>
                  <a:pt x="26739" y="0"/>
                  <a:pt x="34099" y="4443"/>
                  <a:pt x="37834" y="11539"/>
                </a:cubicBezTo>
              </a:path>
              <a:path w="37834" h="21600" stroke="0" extrusionOk="0">
                <a:moveTo>
                  <a:pt x="-1" y="10824"/>
                </a:moveTo>
                <a:cubicBezTo>
                  <a:pt x="3854" y="4127"/>
                  <a:pt x="10992" y="-1"/>
                  <a:pt x="18720" y="0"/>
                </a:cubicBezTo>
                <a:cubicBezTo>
                  <a:pt x="26739" y="0"/>
                  <a:pt x="34099" y="4443"/>
                  <a:pt x="37834" y="11539"/>
                </a:cubicBezTo>
                <a:lnTo>
                  <a:pt x="18720" y="21600"/>
                </a:lnTo>
                <a:close/>
              </a:path>
            </a:pathLst>
          </a:custGeom>
          <a:noFill/>
          <a:ln w="23813">
            <a:solidFill>
              <a:srgbClr val="33CC33"/>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grpSp>
        <p:nvGrpSpPr>
          <p:cNvPr id="37975" name="Group 87"/>
          <p:cNvGrpSpPr>
            <a:grpSpLocks/>
          </p:cNvGrpSpPr>
          <p:nvPr/>
        </p:nvGrpSpPr>
        <p:grpSpPr bwMode="auto">
          <a:xfrm>
            <a:off x="3947319" y="4040188"/>
            <a:ext cx="1169987" cy="282575"/>
            <a:chOff x="2131" y="2545"/>
            <a:chExt cx="737" cy="178"/>
          </a:xfrm>
        </p:grpSpPr>
        <p:sp>
          <p:nvSpPr>
            <p:cNvPr id="37947" name="Arc 59"/>
            <p:cNvSpPr>
              <a:spLocks/>
            </p:cNvSpPr>
            <p:nvPr/>
          </p:nvSpPr>
          <p:spPr bwMode="auto">
            <a:xfrm>
              <a:off x="2369" y="2597"/>
              <a:ext cx="223" cy="91"/>
            </a:xfrm>
            <a:custGeom>
              <a:avLst/>
              <a:gdLst>
                <a:gd name="G0" fmla="+- 21210 0 0"/>
                <a:gd name="G1" fmla="+- 0 0 0"/>
                <a:gd name="G2" fmla="+- 21600 0 0"/>
                <a:gd name="T0" fmla="*/ 42180 w 42180"/>
                <a:gd name="T1" fmla="*/ 5180 h 21600"/>
                <a:gd name="T2" fmla="*/ 0 w 42180"/>
                <a:gd name="T3" fmla="*/ 4088 h 21600"/>
                <a:gd name="T4" fmla="*/ 21210 w 42180"/>
                <a:gd name="T5" fmla="*/ 0 h 21600"/>
              </a:gdLst>
              <a:ahLst/>
              <a:cxnLst>
                <a:cxn ang="0">
                  <a:pos x="T0" y="T1"/>
                </a:cxn>
                <a:cxn ang="0">
                  <a:pos x="T2" y="T3"/>
                </a:cxn>
                <a:cxn ang="0">
                  <a:pos x="T4" y="T5"/>
                </a:cxn>
              </a:cxnLst>
              <a:rect l="0" t="0" r="r" b="b"/>
              <a:pathLst>
                <a:path w="42180" h="21600" fill="none" extrusionOk="0">
                  <a:moveTo>
                    <a:pt x="42179" y="5179"/>
                  </a:moveTo>
                  <a:cubicBezTo>
                    <a:pt x="39797" y="14824"/>
                    <a:pt x="31144" y="21599"/>
                    <a:pt x="21210" y="21600"/>
                  </a:cubicBezTo>
                  <a:cubicBezTo>
                    <a:pt x="10856" y="21600"/>
                    <a:pt x="1959" y="14253"/>
                    <a:pt x="0" y="4087"/>
                  </a:cubicBezTo>
                </a:path>
                <a:path w="42180" h="21600" stroke="0" extrusionOk="0">
                  <a:moveTo>
                    <a:pt x="42179" y="5179"/>
                  </a:moveTo>
                  <a:cubicBezTo>
                    <a:pt x="39797" y="14824"/>
                    <a:pt x="31144" y="21599"/>
                    <a:pt x="21210" y="21600"/>
                  </a:cubicBezTo>
                  <a:cubicBezTo>
                    <a:pt x="10856" y="21600"/>
                    <a:pt x="1959" y="14253"/>
                    <a:pt x="0" y="4087"/>
                  </a:cubicBezTo>
                  <a:lnTo>
                    <a:pt x="21210" y="0"/>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48" name="Arc 60"/>
            <p:cNvSpPr>
              <a:spLocks/>
            </p:cNvSpPr>
            <p:nvPr/>
          </p:nvSpPr>
          <p:spPr bwMode="auto">
            <a:xfrm>
              <a:off x="2131" y="2545"/>
              <a:ext cx="237" cy="178"/>
            </a:xfrm>
            <a:custGeom>
              <a:avLst/>
              <a:gdLst>
                <a:gd name="G0" fmla="+- 21600 0 0"/>
                <a:gd name="G1" fmla="+- 21600 0 0"/>
                <a:gd name="G2" fmla="+- 21600 0 0"/>
                <a:gd name="T0" fmla="*/ 245 w 40856"/>
                <a:gd name="T1" fmla="*/ 24842 h 24842"/>
                <a:gd name="T2" fmla="*/ 40856 w 40856"/>
                <a:gd name="T3" fmla="*/ 11813 h 24842"/>
                <a:gd name="T4" fmla="*/ 21600 w 40856"/>
                <a:gd name="T5" fmla="*/ 21600 h 24842"/>
              </a:gdLst>
              <a:ahLst/>
              <a:cxnLst>
                <a:cxn ang="0">
                  <a:pos x="T0" y="T1"/>
                </a:cxn>
                <a:cxn ang="0">
                  <a:pos x="T2" y="T3"/>
                </a:cxn>
                <a:cxn ang="0">
                  <a:pos x="T4" y="T5"/>
                </a:cxn>
              </a:cxnLst>
              <a:rect l="0" t="0" r="r" b="b"/>
              <a:pathLst>
                <a:path w="40856" h="24842" fill="none" extrusionOk="0">
                  <a:moveTo>
                    <a:pt x="244" y="24842"/>
                  </a:moveTo>
                  <a:cubicBezTo>
                    <a:pt x="81" y="23769"/>
                    <a:pt x="0" y="22685"/>
                    <a:pt x="0" y="21600"/>
                  </a:cubicBezTo>
                  <a:cubicBezTo>
                    <a:pt x="0" y="9670"/>
                    <a:pt x="9670" y="0"/>
                    <a:pt x="21600" y="0"/>
                  </a:cubicBezTo>
                  <a:cubicBezTo>
                    <a:pt x="29730" y="-1"/>
                    <a:pt x="37171" y="4565"/>
                    <a:pt x="40855" y="11813"/>
                  </a:cubicBezTo>
                </a:path>
                <a:path w="40856" h="24842" stroke="0" extrusionOk="0">
                  <a:moveTo>
                    <a:pt x="244" y="24842"/>
                  </a:moveTo>
                  <a:cubicBezTo>
                    <a:pt x="81" y="23769"/>
                    <a:pt x="0" y="22685"/>
                    <a:pt x="0" y="21600"/>
                  </a:cubicBezTo>
                  <a:cubicBezTo>
                    <a:pt x="0" y="9670"/>
                    <a:pt x="9670" y="0"/>
                    <a:pt x="21600" y="0"/>
                  </a:cubicBezTo>
                  <a:cubicBezTo>
                    <a:pt x="29730" y="-1"/>
                    <a:pt x="37171" y="4565"/>
                    <a:pt x="40855" y="11813"/>
                  </a:cubicBezTo>
                  <a:lnTo>
                    <a:pt x="21600" y="21600"/>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49" name="Arc 61"/>
            <p:cNvSpPr>
              <a:spLocks/>
            </p:cNvSpPr>
            <p:nvPr/>
          </p:nvSpPr>
          <p:spPr bwMode="auto">
            <a:xfrm>
              <a:off x="2574" y="2545"/>
              <a:ext cx="294" cy="157"/>
            </a:xfrm>
            <a:custGeom>
              <a:avLst/>
              <a:gdLst>
                <a:gd name="G0" fmla="+- 19449 0 0"/>
                <a:gd name="G1" fmla="+- 21600 0 0"/>
                <a:gd name="G2" fmla="+- 21600 0 0"/>
                <a:gd name="T0" fmla="*/ 0 w 41049"/>
                <a:gd name="T1" fmla="*/ 12204 h 24234"/>
                <a:gd name="T2" fmla="*/ 40888 w 41049"/>
                <a:gd name="T3" fmla="*/ 24234 h 24234"/>
                <a:gd name="T4" fmla="*/ 19449 w 41049"/>
                <a:gd name="T5" fmla="*/ 21600 h 24234"/>
              </a:gdLst>
              <a:ahLst/>
              <a:cxnLst>
                <a:cxn ang="0">
                  <a:pos x="T0" y="T1"/>
                </a:cxn>
                <a:cxn ang="0">
                  <a:pos x="T2" y="T3"/>
                </a:cxn>
                <a:cxn ang="0">
                  <a:pos x="T4" y="T5"/>
                </a:cxn>
              </a:cxnLst>
              <a:rect l="0" t="0" r="r" b="b"/>
              <a:pathLst>
                <a:path w="41049" h="24234" fill="none" extrusionOk="0">
                  <a:moveTo>
                    <a:pt x="-1" y="12203"/>
                  </a:moveTo>
                  <a:cubicBezTo>
                    <a:pt x="3604" y="4741"/>
                    <a:pt x="11161" y="-1"/>
                    <a:pt x="19449" y="0"/>
                  </a:cubicBezTo>
                  <a:cubicBezTo>
                    <a:pt x="31378" y="0"/>
                    <a:pt x="41049" y="9670"/>
                    <a:pt x="41049" y="21600"/>
                  </a:cubicBezTo>
                  <a:cubicBezTo>
                    <a:pt x="41049" y="22480"/>
                    <a:pt x="40995" y="23360"/>
                    <a:pt x="40887" y="24233"/>
                  </a:cubicBezTo>
                </a:path>
                <a:path w="41049" h="24234" stroke="0" extrusionOk="0">
                  <a:moveTo>
                    <a:pt x="-1" y="12203"/>
                  </a:moveTo>
                  <a:cubicBezTo>
                    <a:pt x="3604" y="4741"/>
                    <a:pt x="11161" y="-1"/>
                    <a:pt x="19449" y="0"/>
                  </a:cubicBezTo>
                  <a:cubicBezTo>
                    <a:pt x="31378" y="0"/>
                    <a:pt x="41049" y="9670"/>
                    <a:pt x="41049" y="21600"/>
                  </a:cubicBezTo>
                  <a:cubicBezTo>
                    <a:pt x="41049" y="22480"/>
                    <a:pt x="40995" y="23360"/>
                    <a:pt x="40887" y="24233"/>
                  </a:cubicBezTo>
                  <a:lnTo>
                    <a:pt x="19449" y="21600"/>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grpSp>
      <p:grpSp>
        <p:nvGrpSpPr>
          <p:cNvPr id="37976" name="Group 88"/>
          <p:cNvGrpSpPr>
            <a:grpSpLocks/>
          </p:cNvGrpSpPr>
          <p:nvPr/>
        </p:nvGrpSpPr>
        <p:grpSpPr bwMode="auto">
          <a:xfrm>
            <a:off x="3713956" y="2849563"/>
            <a:ext cx="1833563" cy="736600"/>
            <a:chOff x="1984" y="1795"/>
            <a:chExt cx="1155" cy="464"/>
          </a:xfrm>
        </p:grpSpPr>
        <p:sp>
          <p:nvSpPr>
            <p:cNvPr id="37950" name="Arc 62"/>
            <p:cNvSpPr>
              <a:spLocks/>
            </p:cNvSpPr>
            <p:nvPr/>
          </p:nvSpPr>
          <p:spPr bwMode="auto">
            <a:xfrm>
              <a:off x="1984" y="1795"/>
              <a:ext cx="235" cy="317"/>
            </a:xfrm>
            <a:custGeom>
              <a:avLst/>
              <a:gdLst>
                <a:gd name="G0" fmla="+- 21600 0 0"/>
                <a:gd name="G1" fmla="+- 21600 0 0"/>
                <a:gd name="G2" fmla="+- 21600 0 0"/>
                <a:gd name="T0" fmla="*/ 0 w 40383"/>
                <a:gd name="T1" fmla="*/ 21600 h 21600"/>
                <a:gd name="T2" fmla="*/ 40383 w 40383"/>
                <a:gd name="T3" fmla="*/ 10935 h 21600"/>
                <a:gd name="T4" fmla="*/ 21600 w 40383"/>
                <a:gd name="T5" fmla="*/ 21600 h 21600"/>
              </a:gdLst>
              <a:ahLst/>
              <a:cxnLst>
                <a:cxn ang="0">
                  <a:pos x="T0" y="T1"/>
                </a:cxn>
                <a:cxn ang="0">
                  <a:pos x="T2" y="T3"/>
                </a:cxn>
                <a:cxn ang="0">
                  <a:pos x="T4" y="T5"/>
                </a:cxn>
              </a:cxnLst>
              <a:rect l="0" t="0" r="r" b="b"/>
              <a:pathLst>
                <a:path w="40383" h="21600" fill="none" extrusionOk="0">
                  <a:moveTo>
                    <a:pt x="0" y="21600"/>
                  </a:moveTo>
                  <a:cubicBezTo>
                    <a:pt x="0" y="9670"/>
                    <a:pt x="9670" y="0"/>
                    <a:pt x="21600" y="0"/>
                  </a:cubicBezTo>
                  <a:cubicBezTo>
                    <a:pt x="29372" y="0"/>
                    <a:pt x="36545" y="4175"/>
                    <a:pt x="40383" y="10934"/>
                  </a:cubicBezTo>
                </a:path>
                <a:path w="40383" h="21600" stroke="0" extrusionOk="0">
                  <a:moveTo>
                    <a:pt x="0" y="21600"/>
                  </a:moveTo>
                  <a:cubicBezTo>
                    <a:pt x="0" y="9670"/>
                    <a:pt x="9670" y="0"/>
                    <a:pt x="21600" y="0"/>
                  </a:cubicBezTo>
                  <a:cubicBezTo>
                    <a:pt x="29372" y="0"/>
                    <a:pt x="36545" y="4175"/>
                    <a:pt x="40383" y="10934"/>
                  </a:cubicBezTo>
                  <a:lnTo>
                    <a:pt x="21600" y="21600"/>
                  </a:lnTo>
                  <a:close/>
                </a:path>
              </a:pathLst>
            </a:custGeom>
            <a:noFill/>
            <a:ln w="23813">
              <a:solidFill>
                <a:srgbClr val="00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51" name="Arc 63"/>
            <p:cNvSpPr>
              <a:spLocks/>
            </p:cNvSpPr>
            <p:nvPr/>
          </p:nvSpPr>
          <p:spPr bwMode="auto">
            <a:xfrm>
              <a:off x="2219" y="1936"/>
              <a:ext cx="158" cy="170"/>
            </a:xfrm>
            <a:custGeom>
              <a:avLst/>
              <a:gdLst>
                <a:gd name="G0" fmla="+- 21600 0 0"/>
                <a:gd name="G1" fmla="+- 14 0 0"/>
                <a:gd name="G2" fmla="+- 21600 0 0"/>
                <a:gd name="T0" fmla="*/ 41887 w 41887"/>
                <a:gd name="T1" fmla="*/ 7431 h 21614"/>
                <a:gd name="T2" fmla="*/ 0 w 41887"/>
                <a:gd name="T3" fmla="*/ 0 h 21614"/>
                <a:gd name="T4" fmla="*/ 21600 w 41887"/>
                <a:gd name="T5" fmla="*/ 14 h 21614"/>
              </a:gdLst>
              <a:ahLst/>
              <a:cxnLst>
                <a:cxn ang="0">
                  <a:pos x="T0" y="T1"/>
                </a:cxn>
                <a:cxn ang="0">
                  <a:pos x="T2" y="T3"/>
                </a:cxn>
                <a:cxn ang="0">
                  <a:pos x="T4" y="T5"/>
                </a:cxn>
              </a:cxnLst>
              <a:rect l="0" t="0" r="r" b="b"/>
              <a:pathLst>
                <a:path w="41887" h="21614" fill="none" extrusionOk="0">
                  <a:moveTo>
                    <a:pt x="41886" y="7430"/>
                  </a:moveTo>
                  <a:cubicBezTo>
                    <a:pt x="38772" y="15948"/>
                    <a:pt x="30669" y="21613"/>
                    <a:pt x="21600" y="21614"/>
                  </a:cubicBezTo>
                  <a:cubicBezTo>
                    <a:pt x="9670" y="21614"/>
                    <a:pt x="0" y="11943"/>
                    <a:pt x="0" y="14"/>
                  </a:cubicBezTo>
                  <a:cubicBezTo>
                    <a:pt x="-1" y="9"/>
                    <a:pt x="0" y="4"/>
                    <a:pt x="0" y="0"/>
                  </a:cubicBezTo>
                </a:path>
                <a:path w="41887" h="21614" stroke="0" extrusionOk="0">
                  <a:moveTo>
                    <a:pt x="41886" y="7430"/>
                  </a:moveTo>
                  <a:cubicBezTo>
                    <a:pt x="38772" y="15948"/>
                    <a:pt x="30669" y="21613"/>
                    <a:pt x="21600" y="21614"/>
                  </a:cubicBezTo>
                  <a:cubicBezTo>
                    <a:pt x="9670" y="21614"/>
                    <a:pt x="0" y="11943"/>
                    <a:pt x="0" y="14"/>
                  </a:cubicBezTo>
                  <a:cubicBezTo>
                    <a:pt x="-1" y="9"/>
                    <a:pt x="0" y="4"/>
                    <a:pt x="0" y="0"/>
                  </a:cubicBezTo>
                  <a:lnTo>
                    <a:pt x="21600" y="14"/>
                  </a:lnTo>
                  <a:close/>
                </a:path>
              </a:pathLst>
            </a:custGeom>
            <a:noFill/>
            <a:ln w="23813">
              <a:solidFill>
                <a:srgbClr val="00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52" name="Arc 64"/>
            <p:cNvSpPr>
              <a:spLocks/>
            </p:cNvSpPr>
            <p:nvPr/>
          </p:nvSpPr>
          <p:spPr bwMode="auto">
            <a:xfrm>
              <a:off x="2367" y="1957"/>
              <a:ext cx="133" cy="81"/>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23813">
              <a:solidFill>
                <a:srgbClr val="00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53" name="Arc 65"/>
            <p:cNvSpPr>
              <a:spLocks/>
            </p:cNvSpPr>
            <p:nvPr/>
          </p:nvSpPr>
          <p:spPr bwMode="auto">
            <a:xfrm>
              <a:off x="2499" y="2009"/>
              <a:ext cx="133" cy="96"/>
            </a:xfrm>
            <a:custGeom>
              <a:avLst/>
              <a:gdLst>
                <a:gd name="G0" fmla="+- 21600 0 0"/>
                <a:gd name="G1" fmla="+- 0 0 0"/>
                <a:gd name="G2" fmla="+- 21600 0 0"/>
                <a:gd name="T0" fmla="*/ 43133 w 43133"/>
                <a:gd name="T1" fmla="*/ 1696 h 21600"/>
                <a:gd name="T2" fmla="*/ 0 w 43133"/>
                <a:gd name="T3" fmla="*/ 0 h 21600"/>
                <a:gd name="T4" fmla="*/ 21600 w 43133"/>
                <a:gd name="T5" fmla="*/ 0 h 21600"/>
              </a:gdLst>
              <a:ahLst/>
              <a:cxnLst>
                <a:cxn ang="0">
                  <a:pos x="T0" y="T1"/>
                </a:cxn>
                <a:cxn ang="0">
                  <a:pos x="T2" y="T3"/>
                </a:cxn>
                <a:cxn ang="0">
                  <a:pos x="T4" y="T5"/>
                </a:cxn>
              </a:cxnLst>
              <a:rect l="0" t="0" r="r" b="b"/>
              <a:pathLst>
                <a:path w="43133" h="21600" fill="none" extrusionOk="0">
                  <a:moveTo>
                    <a:pt x="43133" y="1696"/>
                  </a:moveTo>
                  <a:cubicBezTo>
                    <a:pt x="42248" y="12932"/>
                    <a:pt x="32871" y="21599"/>
                    <a:pt x="21600" y="21600"/>
                  </a:cubicBezTo>
                  <a:cubicBezTo>
                    <a:pt x="9670" y="21600"/>
                    <a:pt x="0" y="11929"/>
                    <a:pt x="0" y="0"/>
                  </a:cubicBezTo>
                </a:path>
                <a:path w="43133" h="21600" stroke="0" extrusionOk="0">
                  <a:moveTo>
                    <a:pt x="43133" y="1696"/>
                  </a:moveTo>
                  <a:cubicBezTo>
                    <a:pt x="42248" y="12932"/>
                    <a:pt x="32871" y="21599"/>
                    <a:pt x="21600" y="21600"/>
                  </a:cubicBezTo>
                  <a:cubicBezTo>
                    <a:pt x="9670" y="21600"/>
                    <a:pt x="0" y="11929"/>
                    <a:pt x="0" y="0"/>
                  </a:cubicBezTo>
                  <a:lnTo>
                    <a:pt x="21600" y="0"/>
                  </a:lnTo>
                  <a:close/>
                </a:path>
              </a:pathLst>
            </a:custGeom>
            <a:noFill/>
            <a:ln w="23813">
              <a:solidFill>
                <a:srgbClr val="00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54" name="Arc 66"/>
            <p:cNvSpPr>
              <a:spLocks/>
            </p:cNvSpPr>
            <p:nvPr/>
          </p:nvSpPr>
          <p:spPr bwMode="auto">
            <a:xfrm>
              <a:off x="2631" y="1972"/>
              <a:ext cx="133" cy="81"/>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23813">
              <a:solidFill>
                <a:srgbClr val="00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55" name="Arc 67"/>
            <p:cNvSpPr>
              <a:spLocks/>
            </p:cNvSpPr>
            <p:nvPr/>
          </p:nvSpPr>
          <p:spPr bwMode="auto">
            <a:xfrm>
              <a:off x="2764" y="2024"/>
              <a:ext cx="133" cy="82"/>
            </a:xfrm>
            <a:custGeom>
              <a:avLst/>
              <a:gdLst>
                <a:gd name="G0" fmla="+- 21600 0 0"/>
                <a:gd name="G1" fmla="+- 15 0 0"/>
                <a:gd name="G2" fmla="+- 21600 0 0"/>
                <a:gd name="T0" fmla="*/ 43200 w 43200"/>
                <a:gd name="T1" fmla="*/ 0 h 21615"/>
                <a:gd name="T2" fmla="*/ 0 w 43200"/>
                <a:gd name="T3" fmla="*/ 0 h 21615"/>
                <a:gd name="T4" fmla="*/ 21600 w 43200"/>
                <a:gd name="T5" fmla="*/ 15 h 21615"/>
              </a:gdLst>
              <a:ahLst/>
              <a:cxnLst>
                <a:cxn ang="0">
                  <a:pos x="T0" y="T1"/>
                </a:cxn>
                <a:cxn ang="0">
                  <a:pos x="T2" y="T3"/>
                </a:cxn>
                <a:cxn ang="0">
                  <a:pos x="T4" y="T5"/>
                </a:cxn>
              </a:cxnLst>
              <a:rect l="0" t="0" r="r" b="b"/>
              <a:pathLst>
                <a:path w="43200" h="21615" fill="none" extrusionOk="0">
                  <a:moveTo>
                    <a:pt x="43199" y="0"/>
                  </a:moveTo>
                  <a:cubicBezTo>
                    <a:pt x="43199" y="5"/>
                    <a:pt x="43200" y="10"/>
                    <a:pt x="43200" y="15"/>
                  </a:cubicBezTo>
                  <a:cubicBezTo>
                    <a:pt x="43200" y="11944"/>
                    <a:pt x="33529" y="21615"/>
                    <a:pt x="21600" y="21615"/>
                  </a:cubicBezTo>
                  <a:cubicBezTo>
                    <a:pt x="9670" y="21615"/>
                    <a:pt x="0" y="11944"/>
                    <a:pt x="0" y="15"/>
                  </a:cubicBezTo>
                  <a:cubicBezTo>
                    <a:pt x="-1" y="10"/>
                    <a:pt x="0" y="5"/>
                    <a:pt x="0" y="0"/>
                  </a:cubicBezTo>
                </a:path>
                <a:path w="43200" h="21615" stroke="0" extrusionOk="0">
                  <a:moveTo>
                    <a:pt x="43199" y="0"/>
                  </a:moveTo>
                  <a:cubicBezTo>
                    <a:pt x="43199" y="5"/>
                    <a:pt x="43200" y="10"/>
                    <a:pt x="43200" y="15"/>
                  </a:cubicBezTo>
                  <a:cubicBezTo>
                    <a:pt x="43200" y="11944"/>
                    <a:pt x="33529" y="21615"/>
                    <a:pt x="21600" y="21615"/>
                  </a:cubicBezTo>
                  <a:cubicBezTo>
                    <a:pt x="9670" y="21615"/>
                    <a:pt x="0" y="11944"/>
                    <a:pt x="0" y="15"/>
                  </a:cubicBezTo>
                  <a:cubicBezTo>
                    <a:pt x="-1" y="10"/>
                    <a:pt x="0" y="5"/>
                    <a:pt x="0" y="0"/>
                  </a:cubicBezTo>
                  <a:lnTo>
                    <a:pt x="21600" y="15"/>
                  </a:lnTo>
                  <a:close/>
                </a:path>
              </a:pathLst>
            </a:custGeom>
            <a:noFill/>
            <a:ln w="23813">
              <a:solidFill>
                <a:srgbClr val="00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56" name="Arc 68"/>
            <p:cNvSpPr>
              <a:spLocks/>
            </p:cNvSpPr>
            <p:nvPr/>
          </p:nvSpPr>
          <p:spPr bwMode="auto">
            <a:xfrm>
              <a:off x="2900" y="1795"/>
              <a:ext cx="239" cy="464"/>
            </a:xfrm>
            <a:custGeom>
              <a:avLst/>
              <a:gdLst>
                <a:gd name="G0" fmla="+- 18442 0 0"/>
                <a:gd name="G1" fmla="+- 21600 0 0"/>
                <a:gd name="G2" fmla="+- 21600 0 0"/>
                <a:gd name="T0" fmla="*/ 0 w 38851"/>
                <a:gd name="T1" fmla="*/ 10355 h 21600"/>
                <a:gd name="T2" fmla="*/ 38851 w 38851"/>
                <a:gd name="T3" fmla="*/ 14527 h 21600"/>
                <a:gd name="T4" fmla="*/ 18442 w 38851"/>
                <a:gd name="T5" fmla="*/ 21600 h 21600"/>
              </a:gdLst>
              <a:ahLst/>
              <a:cxnLst>
                <a:cxn ang="0">
                  <a:pos x="T0" y="T1"/>
                </a:cxn>
                <a:cxn ang="0">
                  <a:pos x="T2" y="T3"/>
                </a:cxn>
                <a:cxn ang="0">
                  <a:pos x="T4" y="T5"/>
                </a:cxn>
              </a:cxnLst>
              <a:rect l="0" t="0" r="r" b="b"/>
              <a:pathLst>
                <a:path w="38851" h="21600" fill="none" extrusionOk="0">
                  <a:moveTo>
                    <a:pt x="-1" y="10354"/>
                  </a:moveTo>
                  <a:cubicBezTo>
                    <a:pt x="3921" y="3923"/>
                    <a:pt x="10909" y="-1"/>
                    <a:pt x="18442" y="0"/>
                  </a:cubicBezTo>
                  <a:cubicBezTo>
                    <a:pt x="27645" y="0"/>
                    <a:pt x="35837" y="5831"/>
                    <a:pt x="38851" y="14526"/>
                  </a:cubicBezTo>
                </a:path>
                <a:path w="38851" h="21600" stroke="0" extrusionOk="0">
                  <a:moveTo>
                    <a:pt x="-1" y="10354"/>
                  </a:moveTo>
                  <a:cubicBezTo>
                    <a:pt x="3921" y="3923"/>
                    <a:pt x="10909" y="-1"/>
                    <a:pt x="18442" y="0"/>
                  </a:cubicBezTo>
                  <a:cubicBezTo>
                    <a:pt x="27645" y="0"/>
                    <a:pt x="35837" y="5831"/>
                    <a:pt x="38851" y="14526"/>
                  </a:cubicBezTo>
                  <a:lnTo>
                    <a:pt x="18442" y="21600"/>
                  </a:lnTo>
                  <a:close/>
                </a:path>
              </a:pathLst>
            </a:custGeom>
            <a:noFill/>
            <a:ln w="23813">
              <a:solidFill>
                <a:srgbClr val="0000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grpSp>
      <p:grpSp>
        <p:nvGrpSpPr>
          <p:cNvPr id="37977" name="Group 89"/>
          <p:cNvGrpSpPr>
            <a:grpSpLocks/>
          </p:cNvGrpSpPr>
          <p:nvPr/>
        </p:nvGrpSpPr>
        <p:grpSpPr bwMode="auto">
          <a:xfrm>
            <a:off x="3702844" y="3124200"/>
            <a:ext cx="2805112" cy="1828800"/>
            <a:chOff x="1977" y="1968"/>
            <a:chExt cx="1767" cy="1152"/>
          </a:xfrm>
        </p:grpSpPr>
        <p:sp>
          <p:nvSpPr>
            <p:cNvPr id="37942" name="Line 54"/>
            <p:cNvSpPr>
              <a:spLocks noChangeShapeType="1"/>
            </p:cNvSpPr>
            <p:nvPr/>
          </p:nvSpPr>
          <p:spPr bwMode="auto">
            <a:xfrm>
              <a:off x="2286" y="3008"/>
              <a:ext cx="441"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7943" name="Line 55"/>
            <p:cNvSpPr>
              <a:spLocks noChangeShapeType="1"/>
            </p:cNvSpPr>
            <p:nvPr/>
          </p:nvSpPr>
          <p:spPr bwMode="auto">
            <a:xfrm>
              <a:off x="2124" y="2714"/>
              <a:ext cx="750"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7944" name="Line 56"/>
            <p:cNvSpPr>
              <a:spLocks noChangeShapeType="1"/>
            </p:cNvSpPr>
            <p:nvPr/>
          </p:nvSpPr>
          <p:spPr bwMode="auto">
            <a:xfrm flipV="1">
              <a:off x="2036" y="2400"/>
              <a:ext cx="940" cy="6"/>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7945" name="Line 57"/>
            <p:cNvSpPr>
              <a:spLocks noChangeShapeType="1"/>
            </p:cNvSpPr>
            <p:nvPr/>
          </p:nvSpPr>
          <p:spPr bwMode="auto">
            <a:xfrm>
              <a:off x="1977" y="2112"/>
              <a:ext cx="1133"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7970" name="Text Box 82"/>
            <p:cNvSpPr txBox="1">
              <a:spLocks noChangeArrowheads="1"/>
            </p:cNvSpPr>
            <p:nvPr/>
          </p:nvSpPr>
          <p:spPr bwMode="auto">
            <a:xfrm>
              <a:off x="2832" y="2832"/>
              <a:ext cx="57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t> </a:t>
              </a:r>
              <a:r>
                <a:rPr kumimoji="0" lang="fr-CA" sz="2400">
                  <a:latin typeface="Times New Roman" pitchFamily="18" charset="0"/>
                </a:rPr>
                <a:t>= 0</a:t>
              </a:r>
              <a:endParaRPr kumimoji="0" lang="fr-CA" sz="2400"/>
            </a:p>
          </p:txBody>
        </p:sp>
        <p:sp>
          <p:nvSpPr>
            <p:cNvPr id="37971" name="Text Box 83"/>
            <p:cNvSpPr txBox="1">
              <a:spLocks noChangeArrowheads="1"/>
            </p:cNvSpPr>
            <p:nvPr/>
          </p:nvSpPr>
          <p:spPr bwMode="auto">
            <a:xfrm>
              <a:off x="3168" y="1968"/>
              <a:ext cx="57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t> </a:t>
              </a:r>
              <a:r>
                <a:rPr kumimoji="0" lang="fr-CA" sz="2400">
                  <a:latin typeface="Times New Roman" pitchFamily="18" charset="0"/>
                </a:rPr>
                <a:t>= 3</a:t>
              </a:r>
              <a:endParaRPr kumimoji="0" lang="fr-CA" sz="2400"/>
            </a:p>
          </p:txBody>
        </p:sp>
      </p:grpSp>
      <p:grpSp>
        <p:nvGrpSpPr>
          <p:cNvPr id="37980" name="Group 92"/>
          <p:cNvGrpSpPr>
            <a:grpSpLocks/>
          </p:cNvGrpSpPr>
          <p:nvPr/>
        </p:nvGrpSpPr>
        <p:grpSpPr bwMode="auto">
          <a:xfrm>
            <a:off x="2774156" y="2232025"/>
            <a:ext cx="3898900" cy="3625850"/>
            <a:chOff x="1392" y="1406"/>
            <a:chExt cx="2456" cy="2284"/>
          </a:xfrm>
        </p:grpSpPr>
        <p:sp>
          <p:nvSpPr>
            <p:cNvPr id="37934" name="Line 46"/>
            <p:cNvSpPr>
              <a:spLocks noChangeShapeType="1"/>
            </p:cNvSpPr>
            <p:nvPr/>
          </p:nvSpPr>
          <p:spPr bwMode="auto">
            <a:xfrm flipV="1">
              <a:off x="1639" y="1406"/>
              <a:ext cx="1" cy="1823"/>
            </a:xfrm>
            <a:prstGeom prst="line">
              <a:avLst/>
            </a:prstGeom>
            <a:noFill/>
            <a:ln w="23813">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37935" name="Line 47"/>
            <p:cNvSpPr>
              <a:spLocks noChangeShapeType="1"/>
            </p:cNvSpPr>
            <p:nvPr/>
          </p:nvSpPr>
          <p:spPr bwMode="auto">
            <a:xfrm>
              <a:off x="1551" y="3141"/>
              <a:ext cx="2250" cy="1"/>
            </a:xfrm>
            <a:prstGeom prst="line">
              <a:avLst/>
            </a:prstGeom>
            <a:noFill/>
            <a:ln w="23813">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37966" name="Rectangle 78"/>
            <p:cNvSpPr>
              <a:spLocks noChangeArrowheads="1"/>
            </p:cNvSpPr>
            <p:nvPr/>
          </p:nvSpPr>
          <p:spPr bwMode="auto">
            <a:xfrm>
              <a:off x="1392" y="1440"/>
              <a:ext cx="12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2400" b="1" i="1">
                  <a:solidFill>
                    <a:srgbClr val="000000"/>
                  </a:solidFill>
                  <a:latin typeface="Times New Roman" pitchFamily="18" charset="0"/>
                </a:rPr>
                <a:t>E</a:t>
              </a:r>
              <a:endParaRPr kumimoji="0" lang="fr-CA" sz="2400" b="1" i="1"/>
            </a:p>
          </p:txBody>
        </p:sp>
        <p:sp>
          <p:nvSpPr>
            <p:cNvPr id="37969" name="Text Box 81"/>
            <p:cNvSpPr txBox="1">
              <a:spLocks noChangeArrowheads="1"/>
            </p:cNvSpPr>
            <p:nvPr/>
          </p:nvSpPr>
          <p:spPr bwMode="auto">
            <a:xfrm>
              <a:off x="1968" y="3120"/>
              <a:ext cx="134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i="1">
                  <a:latin typeface="Times New Roman" pitchFamily="18" charset="0"/>
                </a:rPr>
                <a:t>r</a:t>
              </a:r>
              <a:r>
                <a:rPr kumimoji="0" lang="fr-CA" sz="2400" b="1" baseline="-25000">
                  <a:latin typeface="Times New Roman" pitchFamily="18" charset="0"/>
                </a:rPr>
                <a:t>min</a:t>
              </a:r>
              <a:r>
                <a:rPr kumimoji="0" lang="fr-CA" sz="2400" i="1">
                  <a:latin typeface="Times New Roman" pitchFamily="18" charset="0"/>
                </a:rPr>
                <a:t>   r</a:t>
              </a:r>
              <a:r>
                <a:rPr kumimoji="0" lang="fr-CA" sz="2400" b="1" i="1" baseline="-25000">
                  <a:latin typeface="Times New Roman" pitchFamily="18" charset="0"/>
                </a:rPr>
                <a:t>e</a:t>
              </a:r>
              <a:r>
                <a:rPr kumimoji="0" lang="fr-CA" sz="2400" i="1">
                  <a:latin typeface="Times New Roman" pitchFamily="18" charset="0"/>
                </a:rPr>
                <a:t>     r</a:t>
              </a:r>
              <a:r>
                <a:rPr kumimoji="0" lang="fr-CA" sz="2400" b="1" baseline="-25000">
                  <a:latin typeface="Times New Roman" pitchFamily="18" charset="0"/>
                </a:rPr>
                <a:t>max</a:t>
              </a:r>
            </a:p>
          </p:txBody>
        </p:sp>
        <p:sp>
          <p:nvSpPr>
            <p:cNvPr id="37979" name="Text Box 91"/>
            <p:cNvSpPr txBox="1">
              <a:spLocks noChangeArrowheads="1"/>
            </p:cNvSpPr>
            <p:nvPr/>
          </p:nvSpPr>
          <p:spPr bwMode="auto">
            <a:xfrm>
              <a:off x="1655" y="3402"/>
              <a:ext cx="21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Distance internucléaire, </a:t>
              </a:r>
              <a:r>
                <a:rPr lang="fr-CA" sz="2400" i="1">
                  <a:latin typeface="Times New Roman" pitchFamily="18" charset="0"/>
                </a:rPr>
                <a:t>r</a:t>
              </a:r>
              <a:endParaRPr lang="fr-FR" sz="2400"/>
            </a:p>
          </p:txBody>
        </p:sp>
      </p:grpSp>
      <p:grpSp>
        <p:nvGrpSpPr>
          <p:cNvPr id="37989" name="Group 101"/>
          <p:cNvGrpSpPr>
            <a:grpSpLocks/>
          </p:cNvGrpSpPr>
          <p:nvPr/>
        </p:nvGrpSpPr>
        <p:grpSpPr bwMode="auto">
          <a:xfrm>
            <a:off x="3847306" y="3344863"/>
            <a:ext cx="1433513" cy="736600"/>
            <a:chOff x="2068" y="2107"/>
            <a:chExt cx="903" cy="464"/>
          </a:xfrm>
        </p:grpSpPr>
        <p:sp>
          <p:nvSpPr>
            <p:cNvPr id="37982" name="Arc 94"/>
            <p:cNvSpPr>
              <a:spLocks/>
            </p:cNvSpPr>
            <p:nvPr/>
          </p:nvSpPr>
          <p:spPr bwMode="auto">
            <a:xfrm>
              <a:off x="2068" y="2107"/>
              <a:ext cx="235" cy="317"/>
            </a:xfrm>
            <a:custGeom>
              <a:avLst/>
              <a:gdLst>
                <a:gd name="G0" fmla="+- 21600 0 0"/>
                <a:gd name="G1" fmla="+- 21600 0 0"/>
                <a:gd name="G2" fmla="+- 21600 0 0"/>
                <a:gd name="T0" fmla="*/ 0 w 40383"/>
                <a:gd name="T1" fmla="*/ 21600 h 21600"/>
                <a:gd name="T2" fmla="*/ 40383 w 40383"/>
                <a:gd name="T3" fmla="*/ 10935 h 21600"/>
                <a:gd name="T4" fmla="*/ 21600 w 40383"/>
                <a:gd name="T5" fmla="*/ 21600 h 21600"/>
              </a:gdLst>
              <a:ahLst/>
              <a:cxnLst>
                <a:cxn ang="0">
                  <a:pos x="T0" y="T1"/>
                </a:cxn>
                <a:cxn ang="0">
                  <a:pos x="T2" y="T3"/>
                </a:cxn>
                <a:cxn ang="0">
                  <a:pos x="T4" y="T5"/>
                </a:cxn>
              </a:cxnLst>
              <a:rect l="0" t="0" r="r" b="b"/>
              <a:pathLst>
                <a:path w="40383" h="21600" fill="none" extrusionOk="0">
                  <a:moveTo>
                    <a:pt x="0" y="21600"/>
                  </a:moveTo>
                  <a:cubicBezTo>
                    <a:pt x="0" y="9670"/>
                    <a:pt x="9670" y="0"/>
                    <a:pt x="21600" y="0"/>
                  </a:cubicBezTo>
                  <a:cubicBezTo>
                    <a:pt x="29372" y="0"/>
                    <a:pt x="36545" y="4175"/>
                    <a:pt x="40383" y="10934"/>
                  </a:cubicBezTo>
                </a:path>
                <a:path w="40383" h="21600" stroke="0" extrusionOk="0">
                  <a:moveTo>
                    <a:pt x="0" y="21600"/>
                  </a:moveTo>
                  <a:cubicBezTo>
                    <a:pt x="0" y="9670"/>
                    <a:pt x="9670" y="0"/>
                    <a:pt x="21600" y="0"/>
                  </a:cubicBezTo>
                  <a:cubicBezTo>
                    <a:pt x="29372" y="0"/>
                    <a:pt x="36545" y="4175"/>
                    <a:pt x="40383" y="10934"/>
                  </a:cubicBezTo>
                  <a:lnTo>
                    <a:pt x="21600" y="21600"/>
                  </a:lnTo>
                  <a:close/>
                </a:path>
              </a:pathLst>
            </a:custGeom>
            <a:noFill/>
            <a:ln w="38100">
              <a:solidFill>
                <a:srgbClr val="3399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83" name="Arc 95"/>
            <p:cNvSpPr>
              <a:spLocks/>
            </p:cNvSpPr>
            <p:nvPr/>
          </p:nvSpPr>
          <p:spPr bwMode="auto">
            <a:xfrm>
              <a:off x="2303" y="2248"/>
              <a:ext cx="158" cy="170"/>
            </a:xfrm>
            <a:custGeom>
              <a:avLst/>
              <a:gdLst>
                <a:gd name="G0" fmla="+- 21600 0 0"/>
                <a:gd name="G1" fmla="+- 14 0 0"/>
                <a:gd name="G2" fmla="+- 21600 0 0"/>
                <a:gd name="T0" fmla="*/ 41887 w 41887"/>
                <a:gd name="T1" fmla="*/ 7431 h 21614"/>
                <a:gd name="T2" fmla="*/ 0 w 41887"/>
                <a:gd name="T3" fmla="*/ 0 h 21614"/>
                <a:gd name="T4" fmla="*/ 21600 w 41887"/>
                <a:gd name="T5" fmla="*/ 14 h 21614"/>
              </a:gdLst>
              <a:ahLst/>
              <a:cxnLst>
                <a:cxn ang="0">
                  <a:pos x="T0" y="T1"/>
                </a:cxn>
                <a:cxn ang="0">
                  <a:pos x="T2" y="T3"/>
                </a:cxn>
                <a:cxn ang="0">
                  <a:pos x="T4" y="T5"/>
                </a:cxn>
              </a:cxnLst>
              <a:rect l="0" t="0" r="r" b="b"/>
              <a:pathLst>
                <a:path w="41887" h="21614" fill="none" extrusionOk="0">
                  <a:moveTo>
                    <a:pt x="41886" y="7430"/>
                  </a:moveTo>
                  <a:cubicBezTo>
                    <a:pt x="38772" y="15948"/>
                    <a:pt x="30669" y="21613"/>
                    <a:pt x="21600" y="21614"/>
                  </a:cubicBezTo>
                  <a:cubicBezTo>
                    <a:pt x="9670" y="21614"/>
                    <a:pt x="0" y="11943"/>
                    <a:pt x="0" y="14"/>
                  </a:cubicBezTo>
                  <a:cubicBezTo>
                    <a:pt x="-1" y="9"/>
                    <a:pt x="0" y="4"/>
                    <a:pt x="0" y="0"/>
                  </a:cubicBezTo>
                </a:path>
                <a:path w="41887" h="21614" stroke="0" extrusionOk="0">
                  <a:moveTo>
                    <a:pt x="41886" y="7430"/>
                  </a:moveTo>
                  <a:cubicBezTo>
                    <a:pt x="38772" y="15948"/>
                    <a:pt x="30669" y="21613"/>
                    <a:pt x="21600" y="21614"/>
                  </a:cubicBezTo>
                  <a:cubicBezTo>
                    <a:pt x="9670" y="21614"/>
                    <a:pt x="0" y="11943"/>
                    <a:pt x="0" y="14"/>
                  </a:cubicBezTo>
                  <a:cubicBezTo>
                    <a:pt x="-1" y="9"/>
                    <a:pt x="0" y="4"/>
                    <a:pt x="0" y="0"/>
                  </a:cubicBezTo>
                  <a:lnTo>
                    <a:pt x="21600" y="14"/>
                  </a:lnTo>
                  <a:close/>
                </a:path>
              </a:pathLst>
            </a:custGeom>
            <a:noFill/>
            <a:ln w="38100">
              <a:solidFill>
                <a:srgbClr val="3399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84" name="Arc 96"/>
            <p:cNvSpPr>
              <a:spLocks/>
            </p:cNvSpPr>
            <p:nvPr/>
          </p:nvSpPr>
          <p:spPr bwMode="auto">
            <a:xfrm>
              <a:off x="2451" y="2269"/>
              <a:ext cx="133" cy="81"/>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38100">
              <a:solidFill>
                <a:srgbClr val="3399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87" name="Arc 99"/>
            <p:cNvSpPr>
              <a:spLocks/>
            </p:cNvSpPr>
            <p:nvPr/>
          </p:nvSpPr>
          <p:spPr bwMode="auto">
            <a:xfrm>
              <a:off x="2596" y="2336"/>
              <a:ext cx="133" cy="82"/>
            </a:xfrm>
            <a:custGeom>
              <a:avLst/>
              <a:gdLst>
                <a:gd name="G0" fmla="+- 21600 0 0"/>
                <a:gd name="G1" fmla="+- 15 0 0"/>
                <a:gd name="G2" fmla="+- 21600 0 0"/>
                <a:gd name="T0" fmla="*/ 43200 w 43200"/>
                <a:gd name="T1" fmla="*/ 0 h 21615"/>
                <a:gd name="T2" fmla="*/ 0 w 43200"/>
                <a:gd name="T3" fmla="*/ 0 h 21615"/>
                <a:gd name="T4" fmla="*/ 21600 w 43200"/>
                <a:gd name="T5" fmla="*/ 15 h 21615"/>
              </a:gdLst>
              <a:ahLst/>
              <a:cxnLst>
                <a:cxn ang="0">
                  <a:pos x="T0" y="T1"/>
                </a:cxn>
                <a:cxn ang="0">
                  <a:pos x="T2" y="T3"/>
                </a:cxn>
                <a:cxn ang="0">
                  <a:pos x="T4" y="T5"/>
                </a:cxn>
              </a:cxnLst>
              <a:rect l="0" t="0" r="r" b="b"/>
              <a:pathLst>
                <a:path w="43200" h="21615" fill="none" extrusionOk="0">
                  <a:moveTo>
                    <a:pt x="43199" y="0"/>
                  </a:moveTo>
                  <a:cubicBezTo>
                    <a:pt x="43199" y="5"/>
                    <a:pt x="43200" y="10"/>
                    <a:pt x="43200" y="15"/>
                  </a:cubicBezTo>
                  <a:cubicBezTo>
                    <a:pt x="43200" y="11944"/>
                    <a:pt x="33529" y="21615"/>
                    <a:pt x="21600" y="21615"/>
                  </a:cubicBezTo>
                  <a:cubicBezTo>
                    <a:pt x="9670" y="21615"/>
                    <a:pt x="0" y="11944"/>
                    <a:pt x="0" y="15"/>
                  </a:cubicBezTo>
                  <a:cubicBezTo>
                    <a:pt x="-1" y="10"/>
                    <a:pt x="0" y="5"/>
                    <a:pt x="0" y="0"/>
                  </a:cubicBezTo>
                </a:path>
                <a:path w="43200" h="21615" stroke="0" extrusionOk="0">
                  <a:moveTo>
                    <a:pt x="43199" y="0"/>
                  </a:moveTo>
                  <a:cubicBezTo>
                    <a:pt x="43199" y="5"/>
                    <a:pt x="43200" y="10"/>
                    <a:pt x="43200" y="15"/>
                  </a:cubicBezTo>
                  <a:cubicBezTo>
                    <a:pt x="43200" y="11944"/>
                    <a:pt x="33529" y="21615"/>
                    <a:pt x="21600" y="21615"/>
                  </a:cubicBezTo>
                  <a:cubicBezTo>
                    <a:pt x="9670" y="21615"/>
                    <a:pt x="0" y="11944"/>
                    <a:pt x="0" y="15"/>
                  </a:cubicBezTo>
                  <a:cubicBezTo>
                    <a:pt x="-1" y="10"/>
                    <a:pt x="0" y="5"/>
                    <a:pt x="0" y="0"/>
                  </a:cubicBezTo>
                  <a:lnTo>
                    <a:pt x="21600" y="15"/>
                  </a:lnTo>
                  <a:close/>
                </a:path>
              </a:pathLst>
            </a:custGeom>
            <a:noFill/>
            <a:ln w="38100">
              <a:solidFill>
                <a:srgbClr val="3399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7988" name="Arc 100"/>
            <p:cNvSpPr>
              <a:spLocks/>
            </p:cNvSpPr>
            <p:nvPr/>
          </p:nvSpPr>
          <p:spPr bwMode="auto">
            <a:xfrm>
              <a:off x="2732" y="2107"/>
              <a:ext cx="239" cy="464"/>
            </a:xfrm>
            <a:custGeom>
              <a:avLst/>
              <a:gdLst>
                <a:gd name="G0" fmla="+- 18442 0 0"/>
                <a:gd name="G1" fmla="+- 21600 0 0"/>
                <a:gd name="G2" fmla="+- 21600 0 0"/>
                <a:gd name="T0" fmla="*/ 0 w 38851"/>
                <a:gd name="T1" fmla="*/ 10355 h 21600"/>
                <a:gd name="T2" fmla="*/ 38851 w 38851"/>
                <a:gd name="T3" fmla="*/ 14527 h 21600"/>
                <a:gd name="T4" fmla="*/ 18442 w 38851"/>
                <a:gd name="T5" fmla="*/ 21600 h 21600"/>
              </a:gdLst>
              <a:ahLst/>
              <a:cxnLst>
                <a:cxn ang="0">
                  <a:pos x="T0" y="T1"/>
                </a:cxn>
                <a:cxn ang="0">
                  <a:pos x="T2" y="T3"/>
                </a:cxn>
                <a:cxn ang="0">
                  <a:pos x="T4" y="T5"/>
                </a:cxn>
              </a:cxnLst>
              <a:rect l="0" t="0" r="r" b="b"/>
              <a:pathLst>
                <a:path w="38851" h="21600" fill="none" extrusionOk="0">
                  <a:moveTo>
                    <a:pt x="-1" y="10354"/>
                  </a:moveTo>
                  <a:cubicBezTo>
                    <a:pt x="3921" y="3923"/>
                    <a:pt x="10909" y="-1"/>
                    <a:pt x="18442" y="0"/>
                  </a:cubicBezTo>
                  <a:cubicBezTo>
                    <a:pt x="27645" y="0"/>
                    <a:pt x="35837" y="5831"/>
                    <a:pt x="38851" y="14526"/>
                  </a:cubicBezTo>
                </a:path>
                <a:path w="38851" h="21600" stroke="0" extrusionOk="0">
                  <a:moveTo>
                    <a:pt x="-1" y="10354"/>
                  </a:moveTo>
                  <a:cubicBezTo>
                    <a:pt x="3921" y="3923"/>
                    <a:pt x="10909" y="-1"/>
                    <a:pt x="18442" y="0"/>
                  </a:cubicBezTo>
                  <a:cubicBezTo>
                    <a:pt x="27645" y="0"/>
                    <a:pt x="35837" y="5831"/>
                    <a:pt x="38851" y="14526"/>
                  </a:cubicBezTo>
                  <a:lnTo>
                    <a:pt x="18442" y="21600"/>
                  </a:lnTo>
                  <a:close/>
                </a:path>
              </a:pathLst>
            </a:custGeom>
            <a:noFill/>
            <a:ln w="38100">
              <a:solidFill>
                <a:srgbClr val="339966"/>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37980"/>
                                        </p:tgtEl>
                                        <p:attrNameLst>
                                          <p:attrName>style.visibility</p:attrName>
                                        </p:attrNameLst>
                                      </p:cBhvr>
                                      <p:to>
                                        <p:strVal val="visible"/>
                                      </p:to>
                                    </p:set>
                                    <p:animEffect transition="in" filter="strips(upRight)">
                                      <p:cBhvr>
                                        <p:cTn id="7" dur="500"/>
                                        <p:tgtEl>
                                          <p:spTgt spid="379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7973"/>
                                        </p:tgtEl>
                                        <p:attrNameLst>
                                          <p:attrName>style.visibility</p:attrName>
                                        </p:attrNameLst>
                                      </p:cBhvr>
                                      <p:to>
                                        <p:strVal val="visible"/>
                                      </p:to>
                                    </p:set>
                                    <p:animEffect transition="in" filter="wipe(left)">
                                      <p:cBhvr>
                                        <p:cTn id="12" dur="500"/>
                                        <p:tgtEl>
                                          <p:spTgt spid="379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7977"/>
                                        </p:tgtEl>
                                        <p:attrNameLst>
                                          <p:attrName>style.visibility</p:attrName>
                                        </p:attrNameLst>
                                      </p:cBhvr>
                                      <p:to>
                                        <p:strVal val="visible"/>
                                      </p:to>
                                    </p:set>
                                    <p:animEffect transition="in" filter="wipe(left)">
                                      <p:cBhvr>
                                        <p:cTn id="17" dur="500"/>
                                        <p:tgtEl>
                                          <p:spTgt spid="379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7946"/>
                                        </p:tgtEl>
                                        <p:attrNameLst>
                                          <p:attrName>style.visibility</p:attrName>
                                        </p:attrNameLst>
                                      </p:cBhvr>
                                      <p:to>
                                        <p:strVal val="visible"/>
                                      </p:to>
                                    </p:set>
                                    <p:animEffect transition="in" filter="wipe(left)">
                                      <p:cBhvr>
                                        <p:cTn id="22" dur="500"/>
                                        <p:tgtEl>
                                          <p:spTgt spid="379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7975"/>
                                        </p:tgtEl>
                                        <p:attrNameLst>
                                          <p:attrName>style.visibility</p:attrName>
                                        </p:attrNameLst>
                                      </p:cBhvr>
                                      <p:to>
                                        <p:strVal val="visible"/>
                                      </p:to>
                                    </p:set>
                                    <p:animEffect transition="in" filter="wipe(left)">
                                      <p:cBhvr>
                                        <p:cTn id="27" dur="500"/>
                                        <p:tgtEl>
                                          <p:spTgt spid="3797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7989"/>
                                        </p:tgtEl>
                                        <p:attrNameLst>
                                          <p:attrName>style.visibility</p:attrName>
                                        </p:attrNameLst>
                                      </p:cBhvr>
                                      <p:to>
                                        <p:strVal val="visible"/>
                                      </p:to>
                                    </p:set>
                                    <p:animEffect transition="in" filter="wipe(left)">
                                      <p:cBhvr>
                                        <p:cTn id="32" dur="500"/>
                                        <p:tgtEl>
                                          <p:spTgt spid="379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7976"/>
                                        </p:tgtEl>
                                        <p:attrNameLst>
                                          <p:attrName>style.visibility</p:attrName>
                                        </p:attrNameLst>
                                      </p:cBhvr>
                                      <p:to>
                                        <p:strVal val="visible"/>
                                      </p:to>
                                    </p:set>
                                    <p:animEffect transition="in" filter="wipe(left)">
                                      <p:cBhvr>
                                        <p:cTn id="37" dur="500"/>
                                        <p:tgtEl>
                                          <p:spTgt spid="37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46"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295400" y="2286000"/>
            <a:ext cx="7315200" cy="3276600"/>
          </a:xfrm>
          <a:solidFill>
            <a:schemeClr val="accent1"/>
          </a:solidFill>
          <a:ln>
            <a:solidFill>
              <a:srgbClr val="00CCFF"/>
            </a:solidFill>
            <a:miter lim="800000"/>
            <a:headEnd/>
            <a:tailEnd/>
          </a:ln>
        </p:spPr>
        <p:txBody>
          <a:bodyPr/>
          <a:lstStyle/>
          <a:p>
            <a:r>
              <a:rPr kumimoji="0" lang="fr-CA">
                <a:solidFill>
                  <a:schemeClr val="bg2"/>
                </a:solidFill>
                <a:latin typeface="Times" pitchFamily="18" charset="0"/>
              </a:rPr>
              <a:t>La probabilité de trouver la particule sur un élément </a:t>
            </a:r>
            <a:r>
              <a:rPr kumimoji="0" lang="fr-CA" i="1">
                <a:solidFill>
                  <a:schemeClr val="bg2"/>
                </a:solidFill>
                <a:latin typeface="Times" pitchFamily="18" charset="0"/>
              </a:rPr>
              <a:t>dr</a:t>
            </a:r>
            <a:r>
              <a:rPr kumimoji="0" lang="fr-CA">
                <a:solidFill>
                  <a:schemeClr val="bg2"/>
                </a:solidFill>
                <a:latin typeface="Times" pitchFamily="18" charset="0"/>
              </a:rPr>
              <a:t> varie considérablement avec l'abscisse </a:t>
            </a:r>
            <a:r>
              <a:rPr kumimoji="0" lang="fr-CA" i="1">
                <a:solidFill>
                  <a:schemeClr val="bg2"/>
                </a:solidFill>
                <a:latin typeface="Times" pitchFamily="18" charset="0"/>
              </a:rPr>
              <a:t>r</a:t>
            </a:r>
            <a:r>
              <a:rPr kumimoji="0" lang="fr-CA">
                <a:solidFill>
                  <a:schemeClr val="bg2"/>
                </a:solidFill>
                <a:latin typeface="Times" pitchFamily="18" charset="0"/>
              </a:rPr>
              <a:t>.  La probabilité de transition sera donc très affectée par la position de la particule entre </a:t>
            </a:r>
            <a:r>
              <a:rPr kumimoji="0" lang="fr-CA" i="1">
                <a:solidFill>
                  <a:schemeClr val="bg2"/>
                </a:solidFill>
                <a:latin typeface="Times" pitchFamily="18" charset="0"/>
              </a:rPr>
              <a:t>r</a:t>
            </a:r>
            <a:r>
              <a:rPr kumimoji="0" lang="fr-CA" baseline="-25000">
                <a:solidFill>
                  <a:schemeClr val="bg2"/>
                </a:solidFill>
                <a:latin typeface="Times" pitchFamily="18" charset="0"/>
              </a:rPr>
              <a:t>min</a:t>
            </a:r>
            <a:r>
              <a:rPr kumimoji="0" lang="fr-CA" i="1">
                <a:solidFill>
                  <a:schemeClr val="bg2"/>
                </a:solidFill>
                <a:latin typeface="Times" pitchFamily="18" charset="0"/>
              </a:rPr>
              <a:t> </a:t>
            </a:r>
            <a:r>
              <a:rPr kumimoji="0" lang="fr-CA">
                <a:solidFill>
                  <a:schemeClr val="bg2"/>
                </a:solidFill>
                <a:latin typeface="Times" pitchFamily="18" charset="0"/>
              </a:rPr>
              <a:t>et</a:t>
            </a:r>
            <a:r>
              <a:rPr kumimoji="0" lang="fr-CA" i="1">
                <a:solidFill>
                  <a:schemeClr val="bg2"/>
                </a:solidFill>
                <a:latin typeface="Times" pitchFamily="18" charset="0"/>
              </a:rPr>
              <a:t> r</a:t>
            </a:r>
            <a:r>
              <a:rPr kumimoji="0" lang="fr-CA" baseline="-25000">
                <a:solidFill>
                  <a:schemeClr val="bg2"/>
                </a:solidFill>
                <a:latin typeface="Times" pitchFamily="18" charset="0"/>
              </a:rPr>
              <a:t>max</a:t>
            </a:r>
            <a:r>
              <a:rPr kumimoji="0" lang="fr-CA">
                <a:solidFill>
                  <a:schemeClr val="bg2"/>
                </a:solidFill>
                <a:latin typeface="Times" pitchFamily="18" charset="0"/>
              </a:rPr>
              <a:t>.</a:t>
            </a:r>
          </a:p>
          <a:p>
            <a:r>
              <a:rPr kumimoji="0" lang="fr-CA">
                <a:solidFill>
                  <a:schemeClr val="bg2"/>
                </a:solidFill>
                <a:latin typeface="Times" pitchFamily="18" charset="0"/>
              </a:rPr>
              <a:t>Ce paramètre intervient dans l'intensité de la transition (donc de la bande) observée.</a:t>
            </a:r>
          </a:p>
        </p:txBody>
      </p:sp>
      <p:sp>
        <p:nvSpPr>
          <p:cNvPr id="6" name="Rectangle 2"/>
          <p:cNvSpPr>
            <a:spLocks noGrp="1" noChangeArrowheads="1"/>
          </p:cNvSpPr>
          <p:nvPr>
            <p:ph type="title"/>
          </p:nvPr>
        </p:nvSpPr>
        <p:spPr>
          <a:xfrm>
            <a:off x="1447800" y="304800"/>
            <a:ext cx="6324600" cy="914400"/>
          </a:xfrm>
          <a:solidFill>
            <a:schemeClr val="bg2"/>
          </a:solidFill>
          <a:ln>
            <a:solidFill>
              <a:schemeClr val="tx1"/>
            </a:solidFill>
            <a:miter lim="800000"/>
            <a:headEnd/>
            <a:tailEnd/>
          </a:ln>
        </p:spPr>
        <p:txBody>
          <a:bodyPr/>
          <a:lstStyle/>
          <a:p>
            <a:r>
              <a:rPr kumimoji="0" lang="fr-CA" sz="4400" b="0" dirty="0" smtClean="0">
                <a:solidFill>
                  <a:srgbClr val="FFFF00"/>
                </a:solidFill>
                <a:latin typeface="Times" pitchFamily="18" charset="0"/>
              </a:rPr>
              <a:t>L’intensité de la transition</a:t>
            </a:r>
            <a:endParaRPr kumimoji="0" lang="fr-CA" dirty="0">
              <a:solidFill>
                <a:srgbClr val="FFFF00"/>
              </a:solidFill>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9">
                                            <p:bg/>
                                          </p:spTgt>
                                        </p:tgtEl>
                                        <p:attrNameLst>
                                          <p:attrName>style.visibility</p:attrName>
                                        </p:attrNameLst>
                                      </p:cBhvr>
                                      <p:to>
                                        <p:strVal val="visible"/>
                                      </p:to>
                                    </p:set>
                                    <p:anim calcmode="lin" valueType="num">
                                      <p:cBhvr additive="base">
                                        <p:cTn id="7" dur="500" fill="hold"/>
                                        <p:tgtEl>
                                          <p:spTgt spid="60419">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0419">
                                            <p:txEl>
                                              <p:pRg st="0" end="0"/>
                                            </p:txEl>
                                          </p:spTgt>
                                        </p:tgtEl>
                                        <p:attrNameLst>
                                          <p:attrName>style.visibility</p:attrName>
                                        </p:attrNameLst>
                                      </p:cBhvr>
                                      <p:to>
                                        <p:strVal val="visible"/>
                                      </p:to>
                                    </p:set>
                                    <p:anim calcmode="lin" valueType="num">
                                      <p:cBhvr additive="base">
                                        <p:cTn id="11"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04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 calcmode="lin" valueType="num">
                                      <p:cBhvr additive="base">
                                        <p:cTn id="17"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447800" y="304800"/>
            <a:ext cx="6324600" cy="914400"/>
          </a:xfrm>
          <a:solidFill>
            <a:schemeClr val="bg2"/>
          </a:solidFill>
          <a:ln>
            <a:solidFill>
              <a:schemeClr val="tx1"/>
            </a:solidFill>
            <a:miter lim="800000"/>
            <a:headEnd/>
            <a:tailEnd/>
          </a:ln>
        </p:spPr>
        <p:txBody>
          <a:bodyPr/>
          <a:lstStyle/>
          <a:p>
            <a:r>
              <a:rPr kumimoji="0" lang="fr-CA" sz="4400" b="0">
                <a:solidFill>
                  <a:srgbClr val="FFFF00"/>
                </a:solidFill>
                <a:latin typeface="Times" pitchFamily="18" charset="0"/>
              </a:rPr>
              <a:t>La probabilité de transition</a:t>
            </a:r>
            <a:endParaRPr kumimoji="0" lang="fr-CA">
              <a:solidFill>
                <a:srgbClr val="FFFF00"/>
              </a:solidFill>
              <a:latin typeface="Times" pitchFamily="18" charset="0"/>
            </a:endParaRPr>
          </a:p>
        </p:txBody>
      </p:sp>
      <p:sp>
        <p:nvSpPr>
          <p:cNvPr id="61445" name="Rectangle 5"/>
          <p:cNvSpPr>
            <a:spLocks noChangeArrowheads="1"/>
          </p:cNvSpPr>
          <p:nvPr/>
        </p:nvSpPr>
        <p:spPr bwMode="auto">
          <a:xfrm>
            <a:off x="228600" y="1524000"/>
            <a:ext cx="4038600" cy="4038600"/>
          </a:xfrm>
          <a:prstGeom prst="rect">
            <a:avLst/>
          </a:prstGeom>
          <a:solidFill>
            <a:srgbClr val="99CCFF"/>
          </a:solidFill>
          <a:ln w="9525">
            <a:solidFill>
              <a:schemeClr val="tx1"/>
            </a:solidFill>
            <a:miter lim="800000"/>
            <a:headEnd/>
            <a:tailEnd/>
          </a:ln>
        </p:spPr>
        <p:txBody>
          <a:bodyPr wrap="none" anchor="ctr"/>
          <a:lstStyle/>
          <a:p>
            <a:endParaRPr lang="fr-CA"/>
          </a:p>
        </p:txBody>
      </p:sp>
      <p:grpSp>
        <p:nvGrpSpPr>
          <p:cNvPr id="61497" name="Group 57"/>
          <p:cNvGrpSpPr>
            <a:grpSpLocks/>
          </p:cNvGrpSpPr>
          <p:nvPr/>
        </p:nvGrpSpPr>
        <p:grpSpPr bwMode="auto">
          <a:xfrm>
            <a:off x="1574800" y="2790825"/>
            <a:ext cx="2413000" cy="2225675"/>
            <a:chOff x="992" y="1758"/>
            <a:chExt cx="1520" cy="1402"/>
          </a:xfrm>
        </p:grpSpPr>
        <p:sp>
          <p:nvSpPr>
            <p:cNvPr id="61448" name="Arc 8"/>
            <p:cNvSpPr>
              <a:spLocks/>
            </p:cNvSpPr>
            <p:nvPr/>
          </p:nvSpPr>
          <p:spPr bwMode="auto">
            <a:xfrm>
              <a:off x="992" y="1758"/>
              <a:ext cx="832" cy="1402"/>
            </a:xfrm>
            <a:custGeom>
              <a:avLst/>
              <a:gdLst>
                <a:gd name="G0" fmla="+- 20811 0 0"/>
                <a:gd name="G1" fmla="+- 0 0 0"/>
                <a:gd name="G2" fmla="+- 21600 0 0"/>
                <a:gd name="T0" fmla="*/ 38227 w 38227"/>
                <a:gd name="T1" fmla="*/ 12777 h 21600"/>
                <a:gd name="T2" fmla="*/ 0 w 38227"/>
                <a:gd name="T3" fmla="*/ 5786 h 21600"/>
                <a:gd name="T4" fmla="*/ 20811 w 38227"/>
                <a:gd name="T5" fmla="*/ 0 h 21600"/>
              </a:gdLst>
              <a:ahLst/>
              <a:cxnLst>
                <a:cxn ang="0">
                  <a:pos x="T0" y="T1"/>
                </a:cxn>
                <a:cxn ang="0">
                  <a:pos x="T2" y="T3"/>
                </a:cxn>
                <a:cxn ang="0">
                  <a:pos x="T4" y="T5"/>
                </a:cxn>
              </a:cxnLst>
              <a:rect l="0" t="0" r="r" b="b"/>
              <a:pathLst>
                <a:path w="38227" h="21600" fill="none" extrusionOk="0">
                  <a:moveTo>
                    <a:pt x="38226" y="12776"/>
                  </a:moveTo>
                  <a:cubicBezTo>
                    <a:pt x="34157" y="18323"/>
                    <a:pt x="27690" y="21599"/>
                    <a:pt x="20811" y="21600"/>
                  </a:cubicBezTo>
                  <a:cubicBezTo>
                    <a:pt x="11109" y="21600"/>
                    <a:pt x="2598" y="15132"/>
                    <a:pt x="0" y="5785"/>
                  </a:cubicBezTo>
                </a:path>
                <a:path w="38227" h="21600" stroke="0" extrusionOk="0">
                  <a:moveTo>
                    <a:pt x="38226" y="12776"/>
                  </a:moveTo>
                  <a:cubicBezTo>
                    <a:pt x="34157" y="18323"/>
                    <a:pt x="27690" y="21599"/>
                    <a:pt x="20811" y="21600"/>
                  </a:cubicBezTo>
                  <a:cubicBezTo>
                    <a:pt x="11109" y="21600"/>
                    <a:pt x="2598" y="15132"/>
                    <a:pt x="0" y="5785"/>
                  </a:cubicBezTo>
                  <a:lnTo>
                    <a:pt x="20811" y="0"/>
                  </a:lnTo>
                  <a:close/>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61449" name="Arc 9"/>
            <p:cNvSpPr>
              <a:spLocks/>
            </p:cNvSpPr>
            <p:nvPr/>
          </p:nvSpPr>
          <p:spPr bwMode="auto">
            <a:xfrm>
              <a:off x="1824" y="1996"/>
              <a:ext cx="688" cy="1093"/>
            </a:xfrm>
            <a:custGeom>
              <a:avLst/>
              <a:gdLst>
                <a:gd name="G0" fmla="+- 19718 0 0"/>
                <a:gd name="G1" fmla="+- 19512 0 0"/>
                <a:gd name="G2" fmla="+- 21600 0 0"/>
                <a:gd name="T0" fmla="*/ 0 w 19718"/>
                <a:gd name="T1" fmla="*/ 10694 h 19512"/>
                <a:gd name="T2" fmla="*/ 10452 w 19718"/>
                <a:gd name="T3" fmla="*/ 0 h 19512"/>
                <a:gd name="T4" fmla="*/ 19718 w 19718"/>
                <a:gd name="T5" fmla="*/ 19512 h 19512"/>
              </a:gdLst>
              <a:ahLst/>
              <a:cxnLst>
                <a:cxn ang="0">
                  <a:pos x="T0" y="T1"/>
                </a:cxn>
                <a:cxn ang="0">
                  <a:pos x="T2" y="T3"/>
                </a:cxn>
                <a:cxn ang="0">
                  <a:pos x="T4" y="T5"/>
                </a:cxn>
              </a:cxnLst>
              <a:rect l="0" t="0" r="r" b="b"/>
              <a:pathLst>
                <a:path w="19718" h="19512" fill="none" extrusionOk="0">
                  <a:moveTo>
                    <a:pt x="-1" y="10693"/>
                  </a:moveTo>
                  <a:cubicBezTo>
                    <a:pt x="2099" y="5998"/>
                    <a:pt x="5806" y="2206"/>
                    <a:pt x="10452" y="0"/>
                  </a:cubicBezTo>
                </a:path>
                <a:path w="19718" h="19512" stroke="0" extrusionOk="0">
                  <a:moveTo>
                    <a:pt x="-1" y="10693"/>
                  </a:moveTo>
                  <a:cubicBezTo>
                    <a:pt x="2099" y="5998"/>
                    <a:pt x="5806" y="2206"/>
                    <a:pt x="10452" y="0"/>
                  </a:cubicBezTo>
                  <a:lnTo>
                    <a:pt x="19718" y="19512"/>
                  </a:lnTo>
                  <a:close/>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61453" name="Line 13"/>
            <p:cNvSpPr>
              <a:spLocks noChangeShapeType="1"/>
            </p:cNvSpPr>
            <p:nvPr/>
          </p:nvSpPr>
          <p:spPr bwMode="auto">
            <a:xfrm>
              <a:off x="1239" y="3025"/>
              <a:ext cx="384" cy="1"/>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1455" name="Arc 15"/>
            <p:cNvSpPr>
              <a:spLocks/>
            </p:cNvSpPr>
            <p:nvPr/>
          </p:nvSpPr>
          <p:spPr bwMode="auto">
            <a:xfrm>
              <a:off x="1241" y="2875"/>
              <a:ext cx="418" cy="235"/>
            </a:xfrm>
            <a:custGeom>
              <a:avLst/>
              <a:gdLst>
                <a:gd name="G0" fmla="+- 20589 0 0"/>
                <a:gd name="G1" fmla="+- 21600 0 0"/>
                <a:gd name="G2" fmla="+- 21600 0 0"/>
                <a:gd name="T0" fmla="*/ 0 w 40862"/>
                <a:gd name="T1" fmla="*/ 15069 h 21600"/>
                <a:gd name="T2" fmla="*/ 40862 w 40862"/>
                <a:gd name="T3" fmla="*/ 14146 h 21600"/>
                <a:gd name="T4" fmla="*/ 20589 w 40862"/>
                <a:gd name="T5" fmla="*/ 21600 h 21600"/>
              </a:gdLst>
              <a:ahLst/>
              <a:cxnLst>
                <a:cxn ang="0">
                  <a:pos x="T0" y="T1"/>
                </a:cxn>
                <a:cxn ang="0">
                  <a:pos x="T2" y="T3"/>
                </a:cxn>
                <a:cxn ang="0">
                  <a:pos x="T4" y="T5"/>
                </a:cxn>
              </a:cxnLst>
              <a:rect l="0" t="0" r="r" b="b"/>
              <a:pathLst>
                <a:path w="40862" h="21600" fill="none" extrusionOk="0">
                  <a:moveTo>
                    <a:pt x="0" y="15069"/>
                  </a:moveTo>
                  <a:cubicBezTo>
                    <a:pt x="2846" y="6096"/>
                    <a:pt x="11175" y="-1"/>
                    <a:pt x="20589" y="0"/>
                  </a:cubicBezTo>
                  <a:cubicBezTo>
                    <a:pt x="29643" y="0"/>
                    <a:pt x="37737" y="5647"/>
                    <a:pt x="40862" y="14145"/>
                  </a:cubicBezTo>
                </a:path>
                <a:path w="40862" h="21600" stroke="0" extrusionOk="0">
                  <a:moveTo>
                    <a:pt x="0" y="15069"/>
                  </a:moveTo>
                  <a:cubicBezTo>
                    <a:pt x="2846" y="6096"/>
                    <a:pt x="11175" y="-1"/>
                    <a:pt x="20589" y="0"/>
                  </a:cubicBezTo>
                  <a:cubicBezTo>
                    <a:pt x="29643" y="0"/>
                    <a:pt x="37737" y="5647"/>
                    <a:pt x="40862" y="14145"/>
                  </a:cubicBezTo>
                  <a:lnTo>
                    <a:pt x="20589" y="21600"/>
                  </a:lnTo>
                  <a:close/>
                </a:path>
              </a:pathLst>
            </a:custGeom>
            <a:noFill/>
            <a:ln w="22225">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61476" name="Text Box 36"/>
            <p:cNvSpPr txBox="1">
              <a:spLocks noChangeArrowheads="1"/>
            </p:cNvSpPr>
            <p:nvPr/>
          </p:nvSpPr>
          <p:spPr bwMode="auto">
            <a:xfrm>
              <a:off x="1728" y="2860"/>
              <a:ext cx="672"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t> </a:t>
              </a:r>
              <a:r>
                <a:rPr kumimoji="0" lang="fr-CA" sz="2400">
                  <a:latin typeface="Times New Roman" pitchFamily="18" charset="0"/>
                </a:rPr>
                <a:t>= 0</a:t>
              </a:r>
            </a:p>
          </p:txBody>
        </p:sp>
      </p:grpSp>
      <p:sp>
        <p:nvSpPr>
          <p:cNvPr id="61479" name="Rectangle 39"/>
          <p:cNvSpPr>
            <a:spLocks noGrp="1" noChangeArrowheads="1"/>
          </p:cNvSpPr>
          <p:nvPr>
            <p:ph type="body" idx="1"/>
          </p:nvPr>
        </p:nvSpPr>
        <p:spPr>
          <a:xfrm>
            <a:off x="3962400" y="1524000"/>
            <a:ext cx="4876800" cy="4533899"/>
          </a:xfrm>
          <a:solidFill>
            <a:schemeClr val="accent1"/>
          </a:solidFill>
          <a:ln>
            <a:solidFill>
              <a:srgbClr val="00CCFF"/>
            </a:solidFill>
            <a:miter lim="800000"/>
            <a:headEnd/>
            <a:tailEnd/>
          </a:ln>
        </p:spPr>
        <p:txBody>
          <a:bodyPr/>
          <a:lstStyle/>
          <a:p>
            <a:pPr>
              <a:lnSpc>
                <a:spcPct val="90000"/>
              </a:lnSpc>
            </a:pPr>
            <a:r>
              <a:rPr kumimoji="0" lang="fr-CA">
                <a:solidFill>
                  <a:schemeClr val="bg2"/>
                </a:solidFill>
                <a:latin typeface="Times" pitchFamily="18" charset="0"/>
              </a:rPr>
              <a:t>La probabilité de passage, P, entre </a:t>
            </a:r>
            <a:r>
              <a:rPr kumimoji="0" lang="fr-CA">
                <a:solidFill>
                  <a:schemeClr val="bg2"/>
                </a:solidFill>
                <a:latin typeface="Symbol" pitchFamily="18" charset="2"/>
              </a:rPr>
              <a:t>u</a:t>
            </a:r>
            <a:r>
              <a:rPr kumimoji="0" lang="fr-CA">
                <a:solidFill>
                  <a:schemeClr val="bg2"/>
                </a:solidFill>
                <a:latin typeface="Times" pitchFamily="18" charset="0"/>
              </a:rPr>
              <a:t>  =  0 et un niveau </a:t>
            </a:r>
            <a:r>
              <a:rPr kumimoji="0" lang="fr-CA">
                <a:solidFill>
                  <a:schemeClr val="bg2"/>
                </a:solidFill>
                <a:latin typeface="Symbol" pitchFamily="18" charset="2"/>
              </a:rPr>
              <a:t>u</a:t>
            </a:r>
            <a:r>
              <a:rPr kumimoji="0" lang="fr-CA" sz="2400">
                <a:solidFill>
                  <a:schemeClr val="bg2"/>
                </a:solidFill>
                <a:latin typeface="Times New Roman" pitchFamily="18" charset="0"/>
                <a:cs typeface="Times New Roman" pitchFamily="18" charset="0"/>
                <a:sym typeface="Symbol" pitchFamily="18" charset="2"/>
              </a:rPr>
              <a:t>'</a:t>
            </a:r>
            <a:r>
              <a:rPr kumimoji="0" lang="fr-CA">
                <a:solidFill>
                  <a:schemeClr val="bg2"/>
                </a:solidFill>
                <a:latin typeface="Times" pitchFamily="18" charset="0"/>
              </a:rPr>
              <a:t>, entre l'abscisse </a:t>
            </a:r>
            <a:r>
              <a:rPr kumimoji="0" lang="fr-CA" i="1">
                <a:solidFill>
                  <a:schemeClr val="bg2"/>
                </a:solidFill>
                <a:latin typeface="Times" pitchFamily="18" charset="0"/>
              </a:rPr>
              <a:t>r</a:t>
            </a:r>
            <a:r>
              <a:rPr kumimoji="0" lang="fr-CA">
                <a:solidFill>
                  <a:schemeClr val="bg2"/>
                </a:solidFill>
                <a:latin typeface="Times" pitchFamily="18" charset="0"/>
              </a:rPr>
              <a:t> et </a:t>
            </a:r>
            <a:r>
              <a:rPr kumimoji="0" lang="fr-CA" i="1">
                <a:solidFill>
                  <a:schemeClr val="bg2"/>
                </a:solidFill>
                <a:latin typeface="Times" pitchFamily="18" charset="0"/>
              </a:rPr>
              <a:t>r + dr</a:t>
            </a:r>
            <a:r>
              <a:rPr kumimoji="0" lang="fr-CA">
                <a:solidFill>
                  <a:schemeClr val="bg2"/>
                </a:solidFill>
                <a:latin typeface="Times" pitchFamily="18" charset="0"/>
              </a:rPr>
              <a:t> dépend du produit de la probabilité de trouver la particule possédant cette abscisse sur chacun des deux niveaux électroniques.</a:t>
            </a:r>
          </a:p>
          <a:p>
            <a:pPr>
              <a:lnSpc>
                <a:spcPct val="90000"/>
              </a:lnSpc>
            </a:pPr>
            <a:r>
              <a:rPr kumimoji="0" lang="fr-CA">
                <a:solidFill>
                  <a:schemeClr val="bg2"/>
                </a:solidFill>
                <a:latin typeface="Times" pitchFamily="18" charset="0"/>
              </a:rPr>
              <a:t>La probabilité de la transition est ce produit intégré entre les valeurs </a:t>
            </a:r>
            <a:r>
              <a:rPr kumimoji="0" lang="fr-CA" i="1">
                <a:solidFill>
                  <a:schemeClr val="bg2"/>
                </a:solidFill>
                <a:latin typeface="Times" pitchFamily="18" charset="0"/>
              </a:rPr>
              <a:t>r</a:t>
            </a:r>
            <a:r>
              <a:rPr kumimoji="0" lang="fr-CA" baseline="-25000">
                <a:solidFill>
                  <a:schemeClr val="bg2"/>
                </a:solidFill>
                <a:latin typeface="Times" pitchFamily="18" charset="0"/>
              </a:rPr>
              <a:t>min</a:t>
            </a:r>
            <a:r>
              <a:rPr kumimoji="0" lang="fr-CA">
                <a:solidFill>
                  <a:schemeClr val="bg2"/>
                </a:solidFill>
                <a:latin typeface="Times" pitchFamily="18" charset="0"/>
              </a:rPr>
              <a:t> et </a:t>
            </a:r>
            <a:r>
              <a:rPr kumimoji="0" lang="fr-CA" i="1">
                <a:solidFill>
                  <a:schemeClr val="bg2"/>
                </a:solidFill>
                <a:latin typeface="Times" pitchFamily="18" charset="0"/>
              </a:rPr>
              <a:t>r</a:t>
            </a:r>
            <a:r>
              <a:rPr kumimoji="0" lang="fr-CA" baseline="-25000">
                <a:solidFill>
                  <a:schemeClr val="bg2"/>
                </a:solidFill>
                <a:latin typeface="Times" pitchFamily="18" charset="0"/>
              </a:rPr>
              <a:t>max </a:t>
            </a:r>
            <a:r>
              <a:rPr kumimoji="0" lang="fr-CA">
                <a:solidFill>
                  <a:schemeClr val="bg2"/>
                </a:solidFill>
                <a:latin typeface="Times" pitchFamily="18" charset="0"/>
              </a:rPr>
              <a:t>.</a:t>
            </a:r>
          </a:p>
        </p:txBody>
      </p:sp>
      <p:sp>
        <p:nvSpPr>
          <p:cNvPr id="61481" name="Text Box 41"/>
          <p:cNvSpPr txBox="1">
            <a:spLocks noChangeArrowheads="1"/>
          </p:cNvSpPr>
          <p:nvPr/>
        </p:nvSpPr>
        <p:spPr bwMode="auto">
          <a:xfrm>
            <a:off x="1708172" y="5925492"/>
            <a:ext cx="2116092" cy="461665"/>
          </a:xfrm>
          <a:prstGeom prst="rect">
            <a:avLst/>
          </a:prstGeom>
          <a:solidFill>
            <a:srgbClr val="33CC33"/>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pPr>
            <a:r>
              <a:rPr kumimoji="0" lang="fr-CA" sz="2400" dirty="0">
                <a:latin typeface="Times New Roman" pitchFamily="18" charset="0"/>
              </a:rPr>
              <a:t>P = </a:t>
            </a:r>
            <a:r>
              <a:rPr kumimoji="0" lang="fr-CA" sz="2400" dirty="0">
                <a:latin typeface="Times New Roman" pitchFamily="18" charset="0"/>
                <a:sym typeface="Symbol" pitchFamily="18" charset="2"/>
              </a:rPr>
              <a:t></a:t>
            </a:r>
            <a:r>
              <a:rPr kumimoji="0" lang="fr-CA" sz="2400" dirty="0">
                <a:latin typeface="Times New Roman" pitchFamily="18" charset="0"/>
              </a:rPr>
              <a:t>(</a:t>
            </a:r>
            <a:r>
              <a:rPr kumimoji="0" lang="fr-CA" sz="2400" dirty="0">
                <a:latin typeface="Symbol" pitchFamily="18" charset="2"/>
              </a:rPr>
              <a:t>Y</a:t>
            </a:r>
            <a:r>
              <a:rPr kumimoji="0" lang="fr-CA" sz="2400" b="1" baseline="30000" dirty="0">
                <a:latin typeface="Times New Roman" pitchFamily="18" charset="0"/>
              </a:rPr>
              <a:t>2</a:t>
            </a:r>
            <a:r>
              <a:rPr kumimoji="0" lang="fr-CA" sz="2400" dirty="0">
                <a:latin typeface="Times New Roman" pitchFamily="18" charset="0"/>
              </a:rPr>
              <a:t> </a:t>
            </a:r>
            <a:r>
              <a:rPr kumimoji="0" lang="fr-CA" sz="2400" dirty="0" smtClean="0">
                <a:latin typeface="Symbol" pitchFamily="18" charset="2"/>
              </a:rPr>
              <a:t>Y</a:t>
            </a:r>
            <a:r>
              <a:rPr lang="en-CA" sz="2400" dirty="0">
                <a:latin typeface="Times New Roman" panose="02020603050405020304" pitchFamily="18" charset="0"/>
                <a:cs typeface="Times New Roman" panose="02020603050405020304" pitchFamily="18" charset="0"/>
              </a:rPr>
              <a:t>'</a:t>
            </a:r>
            <a:r>
              <a:rPr kumimoji="0" lang="fr-CA" sz="2400" b="1" baseline="30000" dirty="0" smtClean="0">
                <a:latin typeface="Times New Roman" pitchFamily="18" charset="0"/>
              </a:rPr>
              <a:t>2</a:t>
            </a:r>
            <a:r>
              <a:rPr kumimoji="0" lang="fr-CA" sz="2400" dirty="0" smtClean="0">
                <a:latin typeface="Times New Roman" pitchFamily="18" charset="0"/>
              </a:rPr>
              <a:t>)</a:t>
            </a:r>
            <a:r>
              <a:rPr kumimoji="0" lang="fr-CA" sz="2400" dirty="0" err="1" smtClean="0">
                <a:latin typeface="Times New Roman" pitchFamily="18" charset="0"/>
              </a:rPr>
              <a:t>dr</a:t>
            </a:r>
            <a:endParaRPr kumimoji="0" lang="fr-CA" sz="2400" dirty="0">
              <a:latin typeface="Times New Roman" pitchFamily="18" charset="0"/>
            </a:endParaRPr>
          </a:p>
        </p:txBody>
      </p:sp>
      <p:sp>
        <p:nvSpPr>
          <p:cNvPr id="61482" name="AutoShape 42"/>
          <p:cNvSpPr>
            <a:spLocks noChangeArrowheads="1"/>
          </p:cNvSpPr>
          <p:nvPr/>
        </p:nvSpPr>
        <p:spPr bwMode="auto">
          <a:xfrm rot="9327475">
            <a:off x="3509825" y="5621219"/>
            <a:ext cx="928357" cy="255415"/>
          </a:xfrm>
          <a:prstGeom prst="rightArrow">
            <a:avLst>
              <a:gd name="adj1" fmla="val 50000"/>
              <a:gd name="adj2" fmla="val 162500"/>
            </a:avLst>
          </a:prstGeom>
          <a:solidFill>
            <a:srgbClr val="FF3300"/>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nvGrpSpPr>
          <p:cNvPr id="61500" name="Group 60"/>
          <p:cNvGrpSpPr>
            <a:grpSpLocks/>
          </p:cNvGrpSpPr>
          <p:nvPr/>
        </p:nvGrpSpPr>
        <p:grpSpPr bwMode="auto">
          <a:xfrm>
            <a:off x="863600" y="1208088"/>
            <a:ext cx="3263900" cy="2225675"/>
            <a:chOff x="544" y="761"/>
            <a:chExt cx="2056" cy="1402"/>
          </a:xfrm>
        </p:grpSpPr>
        <p:sp>
          <p:nvSpPr>
            <p:cNvPr id="61457" name="Line 17"/>
            <p:cNvSpPr>
              <a:spLocks noChangeShapeType="1"/>
            </p:cNvSpPr>
            <p:nvPr/>
          </p:nvSpPr>
          <p:spPr bwMode="auto">
            <a:xfrm>
              <a:off x="1103" y="1476"/>
              <a:ext cx="847"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1460" name="Arc 20"/>
            <p:cNvSpPr>
              <a:spLocks/>
            </p:cNvSpPr>
            <p:nvPr/>
          </p:nvSpPr>
          <p:spPr bwMode="auto">
            <a:xfrm>
              <a:off x="1362" y="1152"/>
              <a:ext cx="288" cy="319"/>
            </a:xfrm>
            <a:custGeom>
              <a:avLst/>
              <a:gdLst>
                <a:gd name="G0" fmla="+- 17788 0 0"/>
                <a:gd name="G1" fmla="+- 0 0 0"/>
                <a:gd name="G2" fmla="+- 21600 0 0"/>
                <a:gd name="T0" fmla="*/ 35446 w 35446"/>
                <a:gd name="T1" fmla="*/ 12439 h 21600"/>
                <a:gd name="T2" fmla="*/ 0 w 35446"/>
                <a:gd name="T3" fmla="*/ 12254 h 21600"/>
                <a:gd name="T4" fmla="*/ 17788 w 35446"/>
                <a:gd name="T5" fmla="*/ 0 h 21600"/>
              </a:gdLst>
              <a:ahLst/>
              <a:cxnLst>
                <a:cxn ang="0">
                  <a:pos x="T0" y="T1"/>
                </a:cxn>
                <a:cxn ang="0">
                  <a:pos x="T2" y="T3"/>
                </a:cxn>
                <a:cxn ang="0">
                  <a:pos x="T4" y="T5"/>
                </a:cxn>
              </a:cxnLst>
              <a:rect l="0" t="0" r="r" b="b"/>
              <a:pathLst>
                <a:path w="35446" h="21600" fill="none" extrusionOk="0">
                  <a:moveTo>
                    <a:pt x="35446" y="12439"/>
                  </a:moveTo>
                  <a:cubicBezTo>
                    <a:pt x="31400" y="18183"/>
                    <a:pt x="24813" y="21599"/>
                    <a:pt x="17788" y="21600"/>
                  </a:cubicBezTo>
                  <a:cubicBezTo>
                    <a:pt x="10682" y="21600"/>
                    <a:pt x="4031" y="18105"/>
                    <a:pt x="0" y="12253"/>
                  </a:cubicBezTo>
                </a:path>
                <a:path w="35446" h="21600" stroke="0" extrusionOk="0">
                  <a:moveTo>
                    <a:pt x="35446" y="12439"/>
                  </a:moveTo>
                  <a:cubicBezTo>
                    <a:pt x="31400" y="18183"/>
                    <a:pt x="24813" y="21599"/>
                    <a:pt x="17788" y="21600"/>
                  </a:cubicBezTo>
                  <a:cubicBezTo>
                    <a:pt x="10682" y="21600"/>
                    <a:pt x="4031" y="18105"/>
                    <a:pt x="0" y="12253"/>
                  </a:cubicBezTo>
                  <a:lnTo>
                    <a:pt x="17788" y="0"/>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61452" name="Arc 12"/>
            <p:cNvSpPr>
              <a:spLocks/>
            </p:cNvSpPr>
            <p:nvPr/>
          </p:nvSpPr>
          <p:spPr bwMode="auto">
            <a:xfrm>
              <a:off x="1912" y="1001"/>
              <a:ext cx="688" cy="1093"/>
            </a:xfrm>
            <a:custGeom>
              <a:avLst/>
              <a:gdLst>
                <a:gd name="G0" fmla="+- 19718 0 0"/>
                <a:gd name="G1" fmla="+- 19512 0 0"/>
                <a:gd name="G2" fmla="+- 21600 0 0"/>
                <a:gd name="T0" fmla="*/ 0 w 19718"/>
                <a:gd name="T1" fmla="*/ 10694 h 19512"/>
                <a:gd name="T2" fmla="*/ 10452 w 19718"/>
                <a:gd name="T3" fmla="*/ 0 h 19512"/>
                <a:gd name="T4" fmla="*/ 19718 w 19718"/>
                <a:gd name="T5" fmla="*/ 19512 h 19512"/>
              </a:gdLst>
              <a:ahLst/>
              <a:cxnLst>
                <a:cxn ang="0">
                  <a:pos x="T0" y="T1"/>
                </a:cxn>
                <a:cxn ang="0">
                  <a:pos x="T2" y="T3"/>
                </a:cxn>
                <a:cxn ang="0">
                  <a:pos x="T4" y="T5"/>
                </a:cxn>
              </a:cxnLst>
              <a:rect l="0" t="0" r="r" b="b"/>
              <a:pathLst>
                <a:path w="19718" h="19512" fill="none" extrusionOk="0">
                  <a:moveTo>
                    <a:pt x="-1" y="10693"/>
                  </a:moveTo>
                  <a:cubicBezTo>
                    <a:pt x="2099" y="5998"/>
                    <a:pt x="5806" y="2206"/>
                    <a:pt x="10452" y="0"/>
                  </a:cubicBezTo>
                </a:path>
                <a:path w="19718" h="19512" stroke="0" extrusionOk="0">
                  <a:moveTo>
                    <a:pt x="-1" y="10693"/>
                  </a:moveTo>
                  <a:cubicBezTo>
                    <a:pt x="2099" y="5998"/>
                    <a:pt x="5806" y="2206"/>
                    <a:pt x="10452" y="0"/>
                  </a:cubicBezTo>
                  <a:lnTo>
                    <a:pt x="19718" y="19512"/>
                  </a:lnTo>
                  <a:close/>
                </a:path>
              </a:pathLst>
            </a:custGeom>
            <a:noFill/>
            <a:ln w="38100">
              <a:solidFill>
                <a:srgbClr val="00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61451" name="Arc 11"/>
            <p:cNvSpPr>
              <a:spLocks/>
            </p:cNvSpPr>
            <p:nvPr/>
          </p:nvSpPr>
          <p:spPr bwMode="auto">
            <a:xfrm>
              <a:off x="1072" y="761"/>
              <a:ext cx="832" cy="1402"/>
            </a:xfrm>
            <a:custGeom>
              <a:avLst/>
              <a:gdLst>
                <a:gd name="G0" fmla="+- 20811 0 0"/>
                <a:gd name="G1" fmla="+- 0 0 0"/>
                <a:gd name="G2" fmla="+- 21600 0 0"/>
                <a:gd name="T0" fmla="*/ 38227 w 38227"/>
                <a:gd name="T1" fmla="*/ 12777 h 21600"/>
                <a:gd name="T2" fmla="*/ 0 w 38227"/>
                <a:gd name="T3" fmla="*/ 5786 h 21600"/>
                <a:gd name="T4" fmla="*/ 20811 w 38227"/>
                <a:gd name="T5" fmla="*/ 0 h 21600"/>
              </a:gdLst>
              <a:ahLst/>
              <a:cxnLst>
                <a:cxn ang="0">
                  <a:pos x="T0" y="T1"/>
                </a:cxn>
                <a:cxn ang="0">
                  <a:pos x="T2" y="T3"/>
                </a:cxn>
                <a:cxn ang="0">
                  <a:pos x="T4" y="T5"/>
                </a:cxn>
              </a:cxnLst>
              <a:rect l="0" t="0" r="r" b="b"/>
              <a:pathLst>
                <a:path w="38227" h="21600" fill="none" extrusionOk="0">
                  <a:moveTo>
                    <a:pt x="38226" y="12776"/>
                  </a:moveTo>
                  <a:cubicBezTo>
                    <a:pt x="34157" y="18323"/>
                    <a:pt x="27690" y="21599"/>
                    <a:pt x="20811" y="21600"/>
                  </a:cubicBezTo>
                  <a:cubicBezTo>
                    <a:pt x="11109" y="21600"/>
                    <a:pt x="2598" y="15132"/>
                    <a:pt x="0" y="5785"/>
                  </a:cubicBezTo>
                </a:path>
                <a:path w="38227" h="21600" stroke="0" extrusionOk="0">
                  <a:moveTo>
                    <a:pt x="38226" y="12776"/>
                  </a:moveTo>
                  <a:cubicBezTo>
                    <a:pt x="34157" y="18323"/>
                    <a:pt x="27690" y="21599"/>
                    <a:pt x="20811" y="21600"/>
                  </a:cubicBezTo>
                  <a:cubicBezTo>
                    <a:pt x="11109" y="21600"/>
                    <a:pt x="2598" y="15132"/>
                    <a:pt x="0" y="5785"/>
                  </a:cubicBezTo>
                  <a:lnTo>
                    <a:pt x="20811" y="0"/>
                  </a:lnTo>
                  <a:close/>
                </a:path>
              </a:pathLst>
            </a:custGeom>
            <a:noFill/>
            <a:ln w="38100">
              <a:solidFill>
                <a:srgbClr val="00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61477" name="Text Box 37"/>
            <p:cNvSpPr txBox="1">
              <a:spLocks noChangeArrowheads="1"/>
            </p:cNvSpPr>
            <p:nvPr/>
          </p:nvSpPr>
          <p:spPr bwMode="auto">
            <a:xfrm>
              <a:off x="592" y="1817"/>
              <a:ext cx="720"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latin typeface="Times New Roman" pitchFamily="18" charset="0"/>
                  <a:cs typeface="Times New Roman" pitchFamily="18" charset="0"/>
                  <a:sym typeface="Symbol" pitchFamily="18" charset="2"/>
                </a:rPr>
                <a:t>'</a:t>
              </a:r>
              <a:r>
                <a:rPr kumimoji="0" lang="fr-CA" sz="2400"/>
                <a:t>   </a:t>
              </a:r>
              <a:r>
                <a:rPr kumimoji="0" lang="fr-CA" sz="2400">
                  <a:latin typeface="Times New Roman" pitchFamily="18" charset="0"/>
                </a:rPr>
                <a:t>= 0</a:t>
              </a:r>
            </a:p>
          </p:txBody>
        </p:sp>
        <p:sp>
          <p:nvSpPr>
            <p:cNvPr id="61456" name="Arc 16"/>
            <p:cNvSpPr>
              <a:spLocks/>
            </p:cNvSpPr>
            <p:nvPr/>
          </p:nvSpPr>
          <p:spPr bwMode="auto">
            <a:xfrm>
              <a:off x="1307" y="1855"/>
              <a:ext cx="418" cy="235"/>
            </a:xfrm>
            <a:custGeom>
              <a:avLst/>
              <a:gdLst>
                <a:gd name="G0" fmla="+- 20589 0 0"/>
                <a:gd name="G1" fmla="+- 21600 0 0"/>
                <a:gd name="G2" fmla="+- 21600 0 0"/>
                <a:gd name="T0" fmla="*/ 0 w 40909"/>
                <a:gd name="T1" fmla="*/ 15069 h 21600"/>
                <a:gd name="T2" fmla="*/ 40909 w 40909"/>
                <a:gd name="T3" fmla="*/ 14275 h 21600"/>
                <a:gd name="T4" fmla="*/ 20589 w 40909"/>
                <a:gd name="T5" fmla="*/ 21600 h 21600"/>
              </a:gdLst>
              <a:ahLst/>
              <a:cxnLst>
                <a:cxn ang="0">
                  <a:pos x="T0" y="T1"/>
                </a:cxn>
                <a:cxn ang="0">
                  <a:pos x="T2" y="T3"/>
                </a:cxn>
                <a:cxn ang="0">
                  <a:pos x="T4" y="T5"/>
                </a:cxn>
              </a:cxnLst>
              <a:rect l="0" t="0" r="r" b="b"/>
              <a:pathLst>
                <a:path w="40909" h="21600" fill="none" extrusionOk="0">
                  <a:moveTo>
                    <a:pt x="0" y="15069"/>
                  </a:moveTo>
                  <a:cubicBezTo>
                    <a:pt x="2846" y="6096"/>
                    <a:pt x="11175" y="-1"/>
                    <a:pt x="20589" y="0"/>
                  </a:cubicBezTo>
                  <a:cubicBezTo>
                    <a:pt x="29694" y="0"/>
                    <a:pt x="37821" y="5709"/>
                    <a:pt x="40909" y="14274"/>
                  </a:cubicBezTo>
                </a:path>
                <a:path w="40909" h="21600" stroke="0" extrusionOk="0">
                  <a:moveTo>
                    <a:pt x="0" y="15069"/>
                  </a:moveTo>
                  <a:cubicBezTo>
                    <a:pt x="2846" y="6096"/>
                    <a:pt x="11175" y="-1"/>
                    <a:pt x="20589" y="0"/>
                  </a:cubicBezTo>
                  <a:cubicBezTo>
                    <a:pt x="29694" y="0"/>
                    <a:pt x="37821" y="5709"/>
                    <a:pt x="40909" y="14274"/>
                  </a:cubicBezTo>
                  <a:lnTo>
                    <a:pt x="20589" y="21600"/>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61454" name="Line 14"/>
            <p:cNvSpPr>
              <a:spLocks noChangeShapeType="1"/>
            </p:cNvSpPr>
            <p:nvPr/>
          </p:nvSpPr>
          <p:spPr bwMode="auto">
            <a:xfrm>
              <a:off x="1317" y="2016"/>
              <a:ext cx="40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1458" name="Arc 18"/>
            <p:cNvSpPr>
              <a:spLocks/>
            </p:cNvSpPr>
            <p:nvPr/>
          </p:nvSpPr>
          <p:spPr bwMode="auto">
            <a:xfrm>
              <a:off x="1122" y="1271"/>
              <a:ext cx="257" cy="221"/>
            </a:xfrm>
            <a:custGeom>
              <a:avLst/>
              <a:gdLst>
                <a:gd name="G0" fmla="+- 21600 0 0"/>
                <a:gd name="G1" fmla="+- 21600 0 0"/>
                <a:gd name="G2" fmla="+- 21600 0 0"/>
                <a:gd name="T0" fmla="*/ 0 w 37084"/>
                <a:gd name="T1" fmla="*/ 21600 h 21600"/>
                <a:gd name="T2" fmla="*/ 37084 w 37084"/>
                <a:gd name="T3" fmla="*/ 6540 h 21600"/>
                <a:gd name="T4" fmla="*/ 21600 w 37084"/>
                <a:gd name="T5" fmla="*/ 21600 h 21600"/>
              </a:gdLst>
              <a:ahLst/>
              <a:cxnLst>
                <a:cxn ang="0">
                  <a:pos x="T0" y="T1"/>
                </a:cxn>
                <a:cxn ang="0">
                  <a:pos x="T2" y="T3"/>
                </a:cxn>
                <a:cxn ang="0">
                  <a:pos x="T4" y="T5"/>
                </a:cxn>
              </a:cxnLst>
              <a:rect l="0" t="0" r="r" b="b"/>
              <a:pathLst>
                <a:path w="37084" h="21600" fill="none" extrusionOk="0">
                  <a:moveTo>
                    <a:pt x="0" y="21600"/>
                  </a:moveTo>
                  <a:cubicBezTo>
                    <a:pt x="0" y="9670"/>
                    <a:pt x="9670" y="0"/>
                    <a:pt x="21600" y="0"/>
                  </a:cubicBezTo>
                  <a:cubicBezTo>
                    <a:pt x="27432" y="0"/>
                    <a:pt x="33017" y="2358"/>
                    <a:pt x="37084" y="6539"/>
                  </a:cubicBezTo>
                </a:path>
                <a:path w="37084" h="21600" stroke="0" extrusionOk="0">
                  <a:moveTo>
                    <a:pt x="0" y="21600"/>
                  </a:moveTo>
                  <a:cubicBezTo>
                    <a:pt x="0" y="9670"/>
                    <a:pt x="9670" y="0"/>
                    <a:pt x="21600" y="0"/>
                  </a:cubicBezTo>
                  <a:cubicBezTo>
                    <a:pt x="27432" y="0"/>
                    <a:pt x="33017" y="2358"/>
                    <a:pt x="37084" y="6539"/>
                  </a:cubicBezTo>
                  <a:lnTo>
                    <a:pt x="21600" y="21600"/>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61459" name="Arc 19"/>
            <p:cNvSpPr>
              <a:spLocks/>
            </p:cNvSpPr>
            <p:nvPr/>
          </p:nvSpPr>
          <p:spPr bwMode="auto">
            <a:xfrm>
              <a:off x="1642" y="1257"/>
              <a:ext cx="277" cy="221"/>
            </a:xfrm>
            <a:custGeom>
              <a:avLst/>
              <a:gdLst>
                <a:gd name="G0" fmla="+- 18560 0 0"/>
                <a:gd name="G1" fmla="+- 21600 0 0"/>
                <a:gd name="G2" fmla="+- 21600 0 0"/>
                <a:gd name="T0" fmla="*/ 0 w 40007"/>
                <a:gd name="T1" fmla="*/ 10551 h 21600"/>
                <a:gd name="T2" fmla="*/ 40007 w 40007"/>
                <a:gd name="T3" fmla="*/ 19037 h 21600"/>
                <a:gd name="T4" fmla="*/ 18560 w 40007"/>
                <a:gd name="T5" fmla="*/ 21600 h 21600"/>
              </a:gdLst>
              <a:ahLst/>
              <a:cxnLst>
                <a:cxn ang="0">
                  <a:pos x="T0" y="T1"/>
                </a:cxn>
                <a:cxn ang="0">
                  <a:pos x="T2" y="T3"/>
                </a:cxn>
                <a:cxn ang="0">
                  <a:pos x="T4" y="T5"/>
                </a:cxn>
              </a:cxnLst>
              <a:rect l="0" t="0" r="r" b="b"/>
              <a:pathLst>
                <a:path w="40007" h="21600" fill="none" extrusionOk="0">
                  <a:moveTo>
                    <a:pt x="-1" y="10550"/>
                  </a:moveTo>
                  <a:cubicBezTo>
                    <a:pt x="3894" y="4008"/>
                    <a:pt x="10946" y="-1"/>
                    <a:pt x="18560" y="0"/>
                  </a:cubicBezTo>
                  <a:cubicBezTo>
                    <a:pt x="29497" y="0"/>
                    <a:pt x="38709" y="8176"/>
                    <a:pt x="40007" y="19036"/>
                  </a:cubicBezTo>
                </a:path>
                <a:path w="40007" h="21600" stroke="0" extrusionOk="0">
                  <a:moveTo>
                    <a:pt x="-1" y="10550"/>
                  </a:moveTo>
                  <a:cubicBezTo>
                    <a:pt x="3894" y="4008"/>
                    <a:pt x="10946" y="-1"/>
                    <a:pt x="18560" y="0"/>
                  </a:cubicBezTo>
                  <a:cubicBezTo>
                    <a:pt x="29497" y="0"/>
                    <a:pt x="38709" y="8176"/>
                    <a:pt x="40007" y="19036"/>
                  </a:cubicBezTo>
                  <a:lnTo>
                    <a:pt x="18560" y="21600"/>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61478" name="Text Box 38"/>
            <p:cNvSpPr txBox="1">
              <a:spLocks noChangeArrowheads="1"/>
            </p:cNvSpPr>
            <p:nvPr/>
          </p:nvSpPr>
          <p:spPr bwMode="auto">
            <a:xfrm>
              <a:off x="544" y="1337"/>
              <a:ext cx="81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latin typeface="Times New Roman" pitchFamily="18" charset="0"/>
                  <a:cs typeface="Times New Roman" pitchFamily="18" charset="0"/>
                  <a:sym typeface="Symbol" pitchFamily="18" charset="2"/>
                </a:rPr>
                <a:t>'</a:t>
              </a:r>
              <a:r>
                <a:rPr kumimoji="0" lang="fr-CA" sz="2400"/>
                <a:t> </a:t>
              </a:r>
              <a:r>
                <a:rPr kumimoji="0" lang="fr-CA" sz="2400">
                  <a:latin typeface="Times New Roman" pitchFamily="18" charset="0"/>
                </a:rPr>
                <a:t>= 1</a:t>
              </a:r>
            </a:p>
          </p:txBody>
        </p:sp>
      </p:grpSp>
      <p:sp>
        <p:nvSpPr>
          <p:cNvPr id="61487" name="Line 47"/>
          <p:cNvSpPr>
            <a:spLocks noChangeShapeType="1"/>
          </p:cNvSpPr>
          <p:nvPr/>
        </p:nvSpPr>
        <p:spPr bwMode="auto">
          <a:xfrm flipV="1">
            <a:off x="2089150" y="2314575"/>
            <a:ext cx="0" cy="2489200"/>
          </a:xfrm>
          <a:prstGeom prst="line">
            <a:avLst/>
          </a:prstGeom>
          <a:noFill/>
          <a:ln w="9525">
            <a:solidFill>
              <a:schemeClr val="bg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61490" name="Line 50"/>
          <p:cNvSpPr>
            <a:spLocks noChangeShapeType="1"/>
          </p:cNvSpPr>
          <p:nvPr/>
        </p:nvSpPr>
        <p:spPr bwMode="auto">
          <a:xfrm flipV="1">
            <a:off x="2333625" y="3190875"/>
            <a:ext cx="0" cy="1611313"/>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nvGrpSpPr>
          <p:cNvPr id="61494" name="Group 54"/>
          <p:cNvGrpSpPr>
            <a:grpSpLocks/>
          </p:cNvGrpSpPr>
          <p:nvPr/>
        </p:nvGrpSpPr>
        <p:grpSpPr bwMode="auto">
          <a:xfrm>
            <a:off x="381000" y="1841500"/>
            <a:ext cx="3467100" cy="3622675"/>
            <a:chOff x="240" y="1160"/>
            <a:chExt cx="2184" cy="2282"/>
          </a:xfrm>
        </p:grpSpPr>
        <p:sp>
          <p:nvSpPr>
            <p:cNvPr id="61446" name="Line 6"/>
            <p:cNvSpPr>
              <a:spLocks noChangeShapeType="1"/>
            </p:cNvSpPr>
            <p:nvPr/>
          </p:nvSpPr>
          <p:spPr bwMode="auto">
            <a:xfrm flipV="1">
              <a:off x="484" y="1160"/>
              <a:ext cx="1" cy="2107"/>
            </a:xfrm>
            <a:prstGeom prst="line">
              <a:avLst/>
            </a:prstGeom>
            <a:noFill/>
            <a:ln w="222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61447" name="Rectangle 7"/>
            <p:cNvSpPr>
              <a:spLocks noChangeArrowheads="1"/>
            </p:cNvSpPr>
            <p:nvPr/>
          </p:nvSpPr>
          <p:spPr bwMode="auto">
            <a:xfrm>
              <a:off x="240" y="1228"/>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kumimoji="0" lang="fr-CA" sz="2400" b="1" i="1">
                  <a:solidFill>
                    <a:srgbClr val="000000"/>
                  </a:solidFill>
                  <a:latin typeface="Times New Roman" pitchFamily="18" charset="0"/>
                </a:rPr>
                <a:t>E</a:t>
              </a:r>
              <a:endParaRPr kumimoji="0" lang="fr-CA" sz="2400" b="1"/>
            </a:p>
          </p:txBody>
        </p:sp>
        <p:sp>
          <p:nvSpPr>
            <p:cNvPr id="61475" name="Line 35"/>
            <p:cNvSpPr>
              <a:spLocks noChangeShapeType="1"/>
            </p:cNvSpPr>
            <p:nvPr/>
          </p:nvSpPr>
          <p:spPr bwMode="auto">
            <a:xfrm>
              <a:off x="336" y="3176"/>
              <a:ext cx="2064" cy="0"/>
            </a:xfrm>
            <a:prstGeom prst="line">
              <a:avLst/>
            </a:prstGeom>
            <a:noFill/>
            <a:ln w="1905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CA"/>
            </a:p>
          </p:txBody>
        </p:sp>
        <p:sp>
          <p:nvSpPr>
            <p:cNvPr id="61493" name="Text Box 53"/>
            <p:cNvSpPr txBox="1">
              <a:spLocks noChangeArrowheads="1"/>
            </p:cNvSpPr>
            <p:nvPr/>
          </p:nvSpPr>
          <p:spPr bwMode="auto">
            <a:xfrm>
              <a:off x="640" y="3154"/>
              <a:ext cx="17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000">
                  <a:latin typeface="Times New Roman" pitchFamily="18" charset="0"/>
                </a:rPr>
                <a:t>Distance internucléaire, </a:t>
              </a:r>
              <a:r>
                <a:rPr kumimoji="0" lang="fr-CA" sz="2400" i="1">
                  <a:latin typeface="Times" pitchFamily="18" charset="0"/>
                </a:rPr>
                <a:t>r</a:t>
              </a:r>
              <a:r>
                <a:rPr lang="fr-CA" sz="2000">
                  <a:latin typeface="Times New Roman" pitchFamily="18" charset="0"/>
                </a:rPr>
                <a:t> </a:t>
              </a:r>
              <a:endParaRPr lang="fr-FR" sz="2000">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1479">
                                            <p:txEl>
                                              <p:pRg st="0" end="0"/>
                                            </p:txEl>
                                          </p:spTgt>
                                        </p:tgtEl>
                                        <p:attrNameLst>
                                          <p:attrName>style.visibility</p:attrName>
                                        </p:attrNameLst>
                                      </p:cBhvr>
                                      <p:to>
                                        <p:strVal val="visible"/>
                                      </p:to>
                                    </p:set>
                                    <p:anim calcmode="lin" valueType="num">
                                      <p:cBhvr additive="base">
                                        <p:cTn id="7" dur="500" fill="hold"/>
                                        <p:tgtEl>
                                          <p:spTgt spid="614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1479">
                                            <p:txEl>
                                              <p:pRg st="1" end="1"/>
                                            </p:txEl>
                                          </p:spTgt>
                                        </p:tgtEl>
                                        <p:attrNameLst>
                                          <p:attrName>style.visibility</p:attrName>
                                        </p:attrNameLst>
                                      </p:cBhvr>
                                      <p:to>
                                        <p:strVal val="visible"/>
                                      </p:to>
                                    </p:set>
                                    <p:anim calcmode="lin" valueType="num">
                                      <p:cBhvr additive="base">
                                        <p:cTn id="13" dur="500" fill="hold"/>
                                        <p:tgtEl>
                                          <p:spTgt spid="614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61482"/>
                                        </p:tgtEl>
                                        <p:attrNameLst>
                                          <p:attrName>style.visibility</p:attrName>
                                        </p:attrNameLst>
                                      </p:cBhvr>
                                      <p:to>
                                        <p:strVal val="visible"/>
                                      </p:to>
                                    </p:set>
                                    <p:animEffect transition="in" filter="wipe(right)">
                                      <p:cBhvr>
                                        <p:cTn id="19" dur="500"/>
                                        <p:tgtEl>
                                          <p:spTgt spid="61482"/>
                                        </p:tgtEl>
                                      </p:cBhvr>
                                    </p:animEffect>
                                  </p:childTnLst>
                                </p:cTn>
                              </p:par>
                            </p:childTnLst>
                          </p:cTn>
                        </p:par>
                        <p:par>
                          <p:cTn id="20" fill="hold" nodeType="afterGroup">
                            <p:stCondLst>
                              <p:cond delay="500"/>
                            </p:stCondLst>
                            <p:childTnLst>
                              <p:par>
                                <p:cTn id="21" presetID="22" presetClass="entr" presetSubtype="2" fill="hold" grpId="0" nodeType="afterEffect">
                                  <p:stCondLst>
                                    <p:cond delay="0"/>
                                  </p:stCondLst>
                                  <p:childTnLst>
                                    <p:set>
                                      <p:cBhvr>
                                        <p:cTn id="22" dur="1" fill="hold">
                                          <p:stCondLst>
                                            <p:cond delay="0"/>
                                          </p:stCondLst>
                                        </p:cTn>
                                        <p:tgtEl>
                                          <p:spTgt spid="61481"/>
                                        </p:tgtEl>
                                        <p:attrNameLst>
                                          <p:attrName>style.visibility</p:attrName>
                                        </p:attrNameLst>
                                      </p:cBhvr>
                                      <p:to>
                                        <p:strVal val="visible"/>
                                      </p:to>
                                    </p:set>
                                    <p:animEffect transition="in" filter="wipe(right)">
                                      <p:cBhvr>
                                        <p:cTn id="23" dur="500"/>
                                        <p:tgtEl>
                                          <p:spTgt spid="6148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3" fill="hold" grpId="0" nodeType="clickEffect">
                                  <p:stCondLst>
                                    <p:cond delay="0"/>
                                  </p:stCondLst>
                                  <p:childTnLst>
                                    <p:set>
                                      <p:cBhvr>
                                        <p:cTn id="27" dur="1" fill="hold">
                                          <p:stCondLst>
                                            <p:cond delay="0"/>
                                          </p:stCondLst>
                                        </p:cTn>
                                        <p:tgtEl>
                                          <p:spTgt spid="61445"/>
                                        </p:tgtEl>
                                        <p:attrNameLst>
                                          <p:attrName>style.visibility</p:attrName>
                                        </p:attrNameLst>
                                      </p:cBhvr>
                                      <p:to>
                                        <p:strVal val="visible"/>
                                      </p:to>
                                    </p:set>
                                    <p:animEffect transition="in" filter="strips(upRight)">
                                      <p:cBhvr>
                                        <p:cTn id="28" dur="500"/>
                                        <p:tgtEl>
                                          <p:spTgt spid="61445"/>
                                        </p:tgtEl>
                                      </p:cBhvr>
                                    </p:animEffect>
                                  </p:childTnLst>
                                </p:cTn>
                              </p:par>
                              <p:par>
                                <p:cTn id="29" presetID="18" presetClass="entr" presetSubtype="3" fill="hold" nodeType="withEffect">
                                  <p:stCondLst>
                                    <p:cond delay="0"/>
                                  </p:stCondLst>
                                  <p:childTnLst>
                                    <p:set>
                                      <p:cBhvr>
                                        <p:cTn id="30" dur="1" fill="hold">
                                          <p:stCondLst>
                                            <p:cond delay="0"/>
                                          </p:stCondLst>
                                        </p:cTn>
                                        <p:tgtEl>
                                          <p:spTgt spid="61494"/>
                                        </p:tgtEl>
                                        <p:attrNameLst>
                                          <p:attrName>style.visibility</p:attrName>
                                        </p:attrNameLst>
                                      </p:cBhvr>
                                      <p:to>
                                        <p:strVal val="visible"/>
                                      </p:to>
                                    </p:set>
                                    <p:animEffect transition="in" filter="strips(upRight)">
                                      <p:cBhvr>
                                        <p:cTn id="31" dur="500"/>
                                        <p:tgtEl>
                                          <p:spTgt spid="6149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nodeType="clickEffect">
                                  <p:stCondLst>
                                    <p:cond delay="0"/>
                                  </p:stCondLst>
                                  <p:childTnLst>
                                    <p:set>
                                      <p:cBhvr>
                                        <p:cTn id="35" dur="1" fill="hold">
                                          <p:stCondLst>
                                            <p:cond delay="0"/>
                                          </p:stCondLst>
                                        </p:cTn>
                                        <p:tgtEl>
                                          <p:spTgt spid="61497"/>
                                        </p:tgtEl>
                                        <p:attrNameLst>
                                          <p:attrName>style.visibility</p:attrName>
                                        </p:attrNameLst>
                                      </p:cBhvr>
                                      <p:to>
                                        <p:strVal val="visible"/>
                                      </p:to>
                                    </p:set>
                                    <p:animEffect transition="in" filter="wipe(down)">
                                      <p:cBhvr>
                                        <p:cTn id="36" dur="500"/>
                                        <p:tgtEl>
                                          <p:spTgt spid="6149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61500"/>
                                        </p:tgtEl>
                                        <p:attrNameLst>
                                          <p:attrName>style.visibility</p:attrName>
                                        </p:attrNameLst>
                                      </p:cBhvr>
                                      <p:to>
                                        <p:strVal val="visible"/>
                                      </p:to>
                                    </p:set>
                                    <p:animEffect transition="in" filter="wipe(down)">
                                      <p:cBhvr>
                                        <p:cTn id="41" dur="500"/>
                                        <p:tgtEl>
                                          <p:spTgt spid="6150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61487"/>
                                        </p:tgtEl>
                                        <p:attrNameLst>
                                          <p:attrName>style.visibility</p:attrName>
                                        </p:attrNameLst>
                                      </p:cBhvr>
                                      <p:to>
                                        <p:strVal val="visible"/>
                                      </p:to>
                                    </p:set>
                                    <p:animEffect transition="in" filter="wipe(down)">
                                      <p:cBhvr>
                                        <p:cTn id="46" dur="500"/>
                                        <p:tgtEl>
                                          <p:spTgt spid="61487"/>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61490"/>
                                        </p:tgtEl>
                                        <p:attrNameLst>
                                          <p:attrName>style.visibility</p:attrName>
                                        </p:attrNameLst>
                                      </p:cBhvr>
                                      <p:to>
                                        <p:strVal val="visible"/>
                                      </p:to>
                                    </p:set>
                                    <p:animEffect transition="in" filter="wipe(down)">
                                      <p:cBhvr>
                                        <p:cTn id="51" dur="500"/>
                                        <p:tgtEl>
                                          <p:spTgt spid="61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animBg="1"/>
      <p:bldP spid="61479" grpId="0" build="p" autoUpdateAnimBg="0"/>
      <p:bldP spid="61481" grpId="0" animBg="1" autoUpdateAnimBg="0"/>
      <p:bldP spid="61482" grpId="0" animBg="1"/>
      <p:bldP spid="61487" grpId="0" animBg="1"/>
      <p:bldP spid="6149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0" y="304800"/>
            <a:ext cx="8229600" cy="1066800"/>
          </a:xfrm>
          <a:solidFill>
            <a:schemeClr val="bg2"/>
          </a:solidFill>
          <a:ln>
            <a:solidFill>
              <a:schemeClr val="tx1"/>
            </a:solidFill>
            <a:miter lim="800000"/>
            <a:headEnd/>
            <a:tailEnd/>
          </a:ln>
        </p:spPr>
        <p:txBody>
          <a:bodyPr/>
          <a:lstStyle/>
          <a:p>
            <a:r>
              <a:rPr kumimoji="0" lang="fr-CA" b="0">
                <a:solidFill>
                  <a:srgbClr val="FFFF00"/>
                </a:solidFill>
                <a:latin typeface="Times" pitchFamily="18" charset="0"/>
              </a:rPr>
              <a:t>États électroniques décalés</a:t>
            </a:r>
          </a:p>
        </p:txBody>
      </p:sp>
      <p:sp>
        <p:nvSpPr>
          <p:cNvPr id="40963" name="Rectangle 3"/>
          <p:cNvSpPr>
            <a:spLocks noChangeArrowheads="1"/>
          </p:cNvSpPr>
          <p:nvPr/>
        </p:nvSpPr>
        <p:spPr bwMode="auto">
          <a:xfrm>
            <a:off x="228600" y="1524000"/>
            <a:ext cx="4114800" cy="3962400"/>
          </a:xfrm>
          <a:prstGeom prst="rect">
            <a:avLst/>
          </a:prstGeom>
          <a:solidFill>
            <a:srgbClr val="99CCFF"/>
          </a:solidFill>
          <a:ln w="9525">
            <a:solidFill>
              <a:schemeClr val="tx1"/>
            </a:solidFill>
            <a:miter lim="800000"/>
            <a:headEnd/>
            <a:tailEnd/>
          </a:ln>
        </p:spPr>
        <p:txBody>
          <a:bodyPr wrap="none" anchor="ctr"/>
          <a:lstStyle/>
          <a:p>
            <a:endParaRPr lang="fr-CA"/>
          </a:p>
        </p:txBody>
      </p:sp>
      <p:grpSp>
        <p:nvGrpSpPr>
          <p:cNvPr id="40988" name="Group 28"/>
          <p:cNvGrpSpPr>
            <a:grpSpLocks/>
          </p:cNvGrpSpPr>
          <p:nvPr/>
        </p:nvGrpSpPr>
        <p:grpSpPr bwMode="auto">
          <a:xfrm>
            <a:off x="2266950" y="2209800"/>
            <a:ext cx="244475" cy="2449513"/>
            <a:chOff x="2455" y="1831"/>
            <a:chExt cx="154" cy="1543"/>
          </a:xfrm>
        </p:grpSpPr>
        <p:sp>
          <p:nvSpPr>
            <p:cNvPr id="40986" name="Rectangle 26"/>
            <p:cNvSpPr>
              <a:spLocks noChangeArrowheads="1"/>
            </p:cNvSpPr>
            <p:nvPr/>
          </p:nvSpPr>
          <p:spPr bwMode="auto">
            <a:xfrm>
              <a:off x="2517" y="1978"/>
              <a:ext cx="27" cy="1396"/>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40987" name="Freeform 27"/>
            <p:cNvSpPr>
              <a:spLocks/>
            </p:cNvSpPr>
            <p:nvPr/>
          </p:nvSpPr>
          <p:spPr bwMode="auto">
            <a:xfrm>
              <a:off x="2455" y="1831"/>
              <a:ext cx="154" cy="154"/>
            </a:xfrm>
            <a:custGeom>
              <a:avLst/>
              <a:gdLst>
                <a:gd name="T0" fmla="*/ 154 w 154"/>
                <a:gd name="T1" fmla="*/ 154 h 154"/>
                <a:gd name="T2" fmla="*/ 75 w 154"/>
                <a:gd name="T3" fmla="*/ 0 h 154"/>
                <a:gd name="T4" fmla="*/ 0 w 154"/>
                <a:gd name="T5" fmla="*/ 154 h 154"/>
                <a:gd name="T6" fmla="*/ 154 w 154"/>
                <a:gd name="T7" fmla="*/ 154 h 154"/>
              </a:gdLst>
              <a:ahLst/>
              <a:cxnLst>
                <a:cxn ang="0">
                  <a:pos x="T0" y="T1"/>
                </a:cxn>
                <a:cxn ang="0">
                  <a:pos x="T2" y="T3"/>
                </a:cxn>
                <a:cxn ang="0">
                  <a:pos x="T4" y="T5"/>
                </a:cxn>
                <a:cxn ang="0">
                  <a:pos x="T6" y="T7"/>
                </a:cxn>
              </a:cxnLst>
              <a:rect l="0" t="0" r="r" b="b"/>
              <a:pathLst>
                <a:path w="154" h="154">
                  <a:moveTo>
                    <a:pt x="154" y="154"/>
                  </a:moveTo>
                  <a:lnTo>
                    <a:pt x="75" y="0"/>
                  </a:lnTo>
                  <a:lnTo>
                    <a:pt x="0" y="154"/>
                  </a:lnTo>
                  <a:lnTo>
                    <a:pt x="154" y="154"/>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40972" name="Rectangle 12"/>
          <p:cNvSpPr>
            <a:spLocks noChangeArrowheads="1"/>
          </p:cNvSpPr>
          <p:nvPr/>
        </p:nvSpPr>
        <p:spPr bwMode="auto">
          <a:xfrm>
            <a:off x="957263" y="1825625"/>
            <a:ext cx="228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grpSp>
        <p:nvGrpSpPr>
          <p:cNvPr id="41035" name="Group 75"/>
          <p:cNvGrpSpPr>
            <a:grpSpLocks/>
          </p:cNvGrpSpPr>
          <p:nvPr/>
        </p:nvGrpSpPr>
        <p:grpSpPr bwMode="auto">
          <a:xfrm>
            <a:off x="476250" y="1638300"/>
            <a:ext cx="3733800" cy="3589338"/>
            <a:chOff x="300" y="1032"/>
            <a:chExt cx="2352" cy="2261"/>
          </a:xfrm>
        </p:grpSpPr>
        <p:grpSp>
          <p:nvGrpSpPr>
            <p:cNvPr id="40968" name="Group 8"/>
            <p:cNvGrpSpPr>
              <a:grpSpLocks/>
            </p:cNvGrpSpPr>
            <p:nvPr/>
          </p:nvGrpSpPr>
          <p:grpSpPr bwMode="auto">
            <a:xfrm>
              <a:off x="429" y="1032"/>
              <a:ext cx="171" cy="2129"/>
              <a:chOff x="1605" y="1519"/>
              <a:chExt cx="120" cy="2102"/>
            </a:xfrm>
          </p:grpSpPr>
          <p:sp>
            <p:nvSpPr>
              <p:cNvPr id="40966" name="Line 6"/>
              <p:cNvSpPr>
                <a:spLocks noChangeShapeType="1"/>
              </p:cNvSpPr>
              <p:nvPr/>
            </p:nvSpPr>
            <p:spPr bwMode="auto">
              <a:xfrm flipV="1">
                <a:off x="1663" y="1632"/>
                <a:ext cx="1" cy="1989"/>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40967" name="Freeform 7"/>
              <p:cNvSpPr>
                <a:spLocks/>
              </p:cNvSpPr>
              <p:nvPr/>
            </p:nvSpPr>
            <p:spPr bwMode="auto">
              <a:xfrm>
                <a:off x="1605" y="1519"/>
                <a:ext cx="120" cy="120"/>
              </a:xfrm>
              <a:custGeom>
                <a:avLst/>
                <a:gdLst>
                  <a:gd name="T0" fmla="*/ 120 w 120"/>
                  <a:gd name="T1" fmla="*/ 120 h 120"/>
                  <a:gd name="T2" fmla="*/ 58 w 120"/>
                  <a:gd name="T3" fmla="*/ 0 h 120"/>
                  <a:gd name="T4" fmla="*/ 0 w 120"/>
                  <a:gd name="T5" fmla="*/ 120 h 120"/>
                  <a:gd name="T6" fmla="*/ 120 w 120"/>
                  <a:gd name="T7" fmla="*/ 120 h 120"/>
                </a:gdLst>
                <a:ahLst/>
                <a:cxnLst>
                  <a:cxn ang="0">
                    <a:pos x="T0" y="T1"/>
                  </a:cxn>
                  <a:cxn ang="0">
                    <a:pos x="T2" y="T3"/>
                  </a:cxn>
                  <a:cxn ang="0">
                    <a:pos x="T4" y="T5"/>
                  </a:cxn>
                  <a:cxn ang="0">
                    <a:pos x="T6" y="T7"/>
                  </a:cxn>
                </a:cxnLst>
                <a:rect l="0" t="0" r="r" b="b"/>
                <a:pathLst>
                  <a:path w="120" h="120">
                    <a:moveTo>
                      <a:pt x="120" y="120"/>
                    </a:moveTo>
                    <a:lnTo>
                      <a:pt x="58" y="0"/>
                    </a:lnTo>
                    <a:lnTo>
                      <a:pt x="0" y="120"/>
                    </a:lnTo>
                    <a:lnTo>
                      <a:pt x="120"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grpSp>
          <p:nvGrpSpPr>
            <p:cNvPr id="40971" name="Group 11"/>
            <p:cNvGrpSpPr>
              <a:grpSpLocks/>
            </p:cNvGrpSpPr>
            <p:nvPr/>
          </p:nvGrpSpPr>
          <p:grpSpPr bwMode="auto">
            <a:xfrm>
              <a:off x="521" y="2988"/>
              <a:ext cx="2102" cy="120"/>
              <a:chOff x="1625" y="3439"/>
              <a:chExt cx="2102" cy="120"/>
            </a:xfrm>
          </p:grpSpPr>
          <p:sp>
            <p:nvSpPr>
              <p:cNvPr id="40969" name="Line 9"/>
              <p:cNvSpPr>
                <a:spLocks noChangeShapeType="1"/>
              </p:cNvSpPr>
              <p:nvPr/>
            </p:nvSpPr>
            <p:spPr bwMode="auto">
              <a:xfrm>
                <a:off x="1625" y="3497"/>
                <a:ext cx="1989" cy="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40970" name="Freeform 10"/>
              <p:cNvSpPr>
                <a:spLocks/>
              </p:cNvSpPr>
              <p:nvPr/>
            </p:nvSpPr>
            <p:spPr bwMode="auto">
              <a:xfrm>
                <a:off x="3607" y="3439"/>
                <a:ext cx="120" cy="120"/>
              </a:xfrm>
              <a:custGeom>
                <a:avLst/>
                <a:gdLst>
                  <a:gd name="T0" fmla="*/ 0 w 120"/>
                  <a:gd name="T1" fmla="*/ 120 h 120"/>
                  <a:gd name="T2" fmla="*/ 120 w 120"/>
                  <a:gd name="T3" fmla="*/ 58 h 120"/>
                  <a:gd name="T4" fmla="*/ 0 w 120"/>
                  <a:gd name="T5" fmla="*/ 0 h 120"/>
                  <a:gd name="T6" fmla="*/ 0 w 120"/>
                  <a:gd name="T7" fmla="*/ 120 h 120"/>
                </a:gdLst>
                <a:ahLst/>
                <a:cxnLst>
                  <a:cxn ang="0">
                    <a:pos x="T0" y="T1"/>
                  </a:cxn>
                  <a:cxn ang="0">
                    <a:pos x="T2" y="T3"/>
                  </a:cxn>
                  <a:cxn ang="0">
                    <a:pos x="T4" y="T5"/>
                  </a:cxn>
                  <a:cxn ang="0">
                    <a:pos x="T6" y="T7"/>
                  </a:cxn>
                </a:cxnLst>
                <a:rect l="0" t="0" r="r" b="b"/>
                <a:pathLst>
                  <a:path w="120" h="120">
                    <a:moveTo>
                      <a:pt x="0" y="120"/>
                    </a:moveTo>
                    <a:lnTo>
                      <a:pt x="120" y="58"/>
                    </a:lnTo>
                    <a:lnTo>
                      <a:pt x="0" y="0"/>
                    </a:lnTo>
                    <a:lnTo>
                      <a:pt x="0"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40973" name="Rectangle 13"/>
            <p:cNvSpPr>
              <a:spLocks noChangeArrowheads="1"/>
            </p:cNvSpPr>
            <p:nvPr/>
          </p:nvSpPr>
          <p:spPr bwMode="auto">
            <a:xfrm>
              <a:off x="300" y="1193"/>
              <a:ext cx="12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2400" b="1" i="1">
                  <a:solidFill>
                    <a:srgbClr val="000000"/>
                  </a:solidFill>
                  <a:latin typeface="Times New Roman" pitchFamily="18" charset="0"/>
                </a:rPr>
                <a:t>E</a:t>
              </a:r>
              <a:endParaRPr kumimoji="0" lang="fr-CA" sz="2400" b="1"/>
            </a:p>
          </p:txBody>
        </p:sp>
        <p:sp>
          <p:nvSpPr>
            <p:cNvPr id="41020" name="Rectangle 60"/>
            <p:cNvSpPr>
              <a:spLocks noChangeArrowheads="1"/>
            </p:cNvSpPr>
            <p:nvPr/>
          </p:nvSpPr>
          <p:spPr bwMode="auto">
            <a:xfrm>
              <a:off x="675" y="3101"/>
              <a:ext cx="197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kumimoji="0" lang="fr-CA" sz="2000">
                  <a:solidFill>
                    <a:srgbClr val="000000"/>
                  </a:solidFill>
                  <a:latin typeface="Times New Roman" pitchFamily="18" charset="0"/>
                </a:rPr>
                <a:t>Distance internucléaire</a:t>
              </a:r>
              <a:r>
                <a:rPr kumimoji="0" lang="fr-CA" sz="2000" i="1">
                  <a:solidFill>
                    <a:srgbClr val="000000"/>
                  </a:solidFill>
                  <a:latin typeface="Times New Roman" pitchFamily="18" charset="0"/>
                </a:rPr>
                <a:t> r</a:t>
              </a:r>
              <a:endParaRPr kumimoji="0" lang="fr-CA" sz="2000"/>
            </a:p>
          </p:txBody>
        </p:sp>
      </p:grpSp>
      <p:grpSp>
        <p:nvGrpSpPr>
          <p:cNvPr id="41003" name="Group 43"/>
          <p:cNvGrpSpPr>
            <a:grpSpLocks/>
          </p:cNvGrpSpPr>
          <p:nvPr/>
        </p:nvGrpSpPr>
        <p:grpSpPr bwMode="auto">
          <a:xfrm>
            <a:off x="2724150" y="2971800"/>
            <a:ext cx="244475" cy="979488"/>
            <a:chOff x="2863" y="2345"/>
            <a:chExt cx="154" cy="617"/>
          </a:xfrm>
        </p:grpSpPr>
        <p:sp>
          <p:nvSpPr>
            <p:cNvPr id="41001" name="Rectangle 41"/>
            <p:cNvSpPr>
              <a:spLocks noChangeArrowheads="1"/>
            </p:cNvSpPr>
            <p:nvPr/>
          </p:nvSpPr>
          <p:spPr bwMode="auto">
            <a:xfrm>
              <a:off x="2928" y="2345"/>
              <a:ext cx="27" cy="47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41002" name="Freeform 42"/>
            <p:cNvSpPr>
              <a:spLocks/>
            </p:cNvSpPr>
            <p:nvPr/>
          </p:nvSpPr>
          <p:spPr bwMode="auto">
            <a:xfrm>
              <a:off x="2863" y="2808"/>
              <a:ext cx="154" cy="154"/>
            </a:xfrm>
            <a:custGeom>
              <a:avLst/>
              <a:gdLst>
                <a:gd name="T0" fmla="*/ 0 w 154"/>
                <a:gd name="T1" fmla="*/ 0 h 154"/>
                <a:gd name="T2" fmla="*/ 79 w 154"/>
                <a:gd name="T3" fmla="*/ 154 h 154"/>
                <a:gd name="T4" fmla="*/ 154 w 154"/>
                <a:gd name="T5" fmla="*/ 0 h 154"/>
                <a:gd name="T6" fmla="*/ 0 w 154"/>
                <a:gd name="T7" fmla="*/ 0 h 154"/>
              </a:gdLst>
              <a:ahLst/>
              <a:cxnLst>
                <a:cxn ang="0">
                  <a:pos x="T0" y="T1"/>
                </a:cxn>
                <a:cxn ang="0">
                  <a:pos x="T2" y="T3"/>
                </a:cxn>
                <a:cxn ang="0">
                  <a:pos x="T4" y="T5"/>
                </a:cxn>
                <a:cxn ang="0">
                  <a:pos x="T6" y="T7"/>
                </a:cxn>
              </a:cxnLst>
              <a:rect l="0" t="0" r="r" b="b"/>
              <a:pathLst>
                <a:path w="154" h="154">
                  <a:moveTo>
                    <a:pt x="0" y="0"/>
                  </a:moveTo>
                  <a:lnTo>
                    <a:pt x="79" y="154"/>
                  </a:lnTo>
                  <a:lnTo>
                    <a:pt x="15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grpSp>
        <p:nvGrpSpPr>
          <p:cNvPr id="41037" name="Group 77"/>
          <p:cNvGrpSpPr>
            <a:grpSpLocks/>
          </p:cNvGrpSpPr>
          <p:nvPr/>
        </p:nvGrpSpPr>
        <p:grpSpPr bwMode="auto">
          <a:xfrm>
            <a:off x="1657350" y="2971800"/>
            <a:ext cx="2319338" cy="1882775"/>
            <a:chOff x="1044" y="1872"/>
            <a:chExt cx="1461" cy="1186"/>
          </a:xfrm>
        </p:grpSpPr>
        <p:sp>
          <p:nvSpPr>
            <p:cNvPr id="40974" name="Freeform 14"/>
            <p:cNvSpPr>
              <a:spLocks/>
            </p:cNvSpPr>
            <p:nvPr/>
          </p:nvSpPr>
          <p:spPr bwMode="auto">
            <a:xfrm>
              <a:off x="1044" y="2019"/>
              <a:ext cx="864" cy="1039"/>
            </a:xfrm>
            <a:custGeom>
              <a:avLst/>
              <a:gdLst>
                <a:gd name="T0" fmla="*/ 837 w 864"/>
                <a:gd name="T1" fmla="*/ 450 h 1039"/>
                <a:gd name="T2" fmla="*/ 799 w 864"/>
                <a:gd name="T3" fmla="*/ 580 h 1039"/>
                <a:gd name="T4" fmla="*/ 758 w 864"/>
                <a:gd name="T5" fmla="*/ 693 h 1039"/>
                <a:gd name="T6" fmla="*/ 765 w 864"/>
                <a:gd name="T7" fmla="*/ 683 h 1039"/>
                <a:gd name="T8" fmla="*/ 720 w 864"/>
                <a:gd name="T9" fmla="*/ 782 h 1039"/>
                <a:gd name="T10" fmla="*/ 672 w 864"/>
                <a:gd name="T11" fmla="*/ 861 h 1039"/>
                <a:gd name="T12" fmla="*/ 624 w 864"/>
                <a:gd name="T13" fmla="*/ 926 h 1039"/>
                <a:gd name="T14" fmla="*/ 570 w 864"/>
                <a:gd name="T15" fmla="*/ 974 h 1039"/>
                <a:gd name="T16" fmla="*/ 515 w 864"/>
                <a:gd name="T17" fmla="*/ 1002 h 1039"/>
                <a:gd name="T18" fmla="*/ 525 w 864"/>
                <a:gd name="T19" fmla="*/ 998 h 1039"/>
                <a:gd name="T20" fmla="*/ 470 w 864"/>
                <a:gd name="T21" fmla="*/ 1008 h 1039"/>
                <a:gd name="T22" fmla="*/ 391 w 864"/>
                <a:gd name="T23" fmla="*/ 988 h 1039"/>
                <a:gd name="T24" fmla="*/ 402 w 864"/>
                <a:gd name="T25" fmla="*/ 991 h 1039"/>
                <a:gd name="T26" fmla="*/ 326 w 864"/>
                <a:gd name="T27" fmla="*/ 936 h 1039"/>
                <a:gd name="T28" fmla="*/ 258 w 864"/>
                <a:gd name="T29" fmla="*/ 847 h 1039"/>
                <a:gd name="T30" fmla="*/ 196 w 864"/>
                <a:gd name="T31" fmla="*/ 727 h 1039"/>
                <a:gd name="T32" fmla="*/ 199 w 864"/>
                <a:gd name="T33" fmla="*/ 738 h 1039"/>
                <a:gd name="T34" fmla="*/ 144 w 864"/>
                <a:gd name="T35" fmla="*/ 590 h 1039"/>
                <a:gd name="T36" fmla="*/ 96 w 864"/>
                <a:gd name="T37" fmla="*/ 415 h 1039"/>
                <a:gd name="T38" fmla="*/ 59 w 864"/>
                <a:gd name="T39" fmla="*/ 216 h 1039"/>
                <a:gd name="T40" fmla="*/ 31 w 864"/>
                <a:gd name="T41" fmla="*/ 0 h 1039"/>
                <a:gd name="T42" fmla="*/ 11 w 864"/>
                <a:gd name="T43" fmla="*/ 110 h 1039"/>
                <a:gd name="T44" fmla="*/ 45 w 864"/>
                <a:gd name="T45" fmla="*/ 319 h 1039"/>
                <a:gd name="T46" fmla="*/ 86 w 864"/>
                <a:gd name="T47" fmla="*/ 504 h 1039"/>
                <a:gd name="T48" fmla="*/ 141 w 864"/>
                <a:gd name="T49" fmla="*/ 666 h 1039"/>
                <a:gd name="T50" fmla="*/ 175 w 864"/>
                <a:gd name="T51" fmla="*/ 748 h 1039"/>
                <a:gd name="T52" fmla="*/ 237 w 864"/>
                <a:gd name="T53" fmla="*/ 868 h 1039"/>
                <a:gd name="T54" fmla="*/ 306 w 864"/>
                <a:gd name="T55" fmla="*/ 957 h 1039"/>
                <a:gd name="T56" fmla="*/ 381 w 864"/>
                <a:gd name="T57" fmla="*/ 1012 h 1039"/>
                <a:gd name="T58" fmla="*/ 432 w 864"/>
                <a:gd name="T59" fmla="*/ 1032 h 1039"/>
                <a:gd name="T60" fmla="*/ 498 w 864"/>
                <a:gd name="T61" fmla="*/ 1036 h 1039"/>
                <a:gd name="T62" fmla="*/ 535 w 864"/>
                <a:gd name="T63" fmla="*/ 1022 h 1039"/>
                <a:gd name="T64" fmla="*/ 590 w 864"/>
                <a:gd name="T65" fmla="*/ 995 h 1039"/>
                <a:gd name="T66" fmla="*/ 645 w 864"/>
                <a:gd name="T67" fmla="*/ 947 h 1039"/>
                <a:gd name="T68" fmla="*/ 693 w 864"/>
                <a:gd name="T69" fmla="*/ 882 h 1039"/>
                <a:gd name="T70" fmla="*/ 741 w 864"/>
                <a:gd name="T71" fmla="*/ 803 h 1039"/>
                <a:gd name="T72" fmla="*/ 786 w 864"/>
                <a:gd name="T73" fmla="*/ 703 h 1039"/>
                <a:gd name="T74" fmla="*/ 789 w 864"/>
                <a:gd name="T75" fmla="*/ 693 h 1039"/>
                <a:gd name="T76" fmla="*/ 830 w 864"/>
                <a:gd name="T77" fmla="*/ 580 h 1039"/>
                <a:gd name="T78" fmla="*/ 864 w 864"/>
                <a:gd name="T79" fmla="*/ 456 h 1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64" h="1039">
                  <a:moveTo>
                    <a:pt x="864" y="456"/>
                  </a:moveTo>
                  <a:lnTo>
                    <a:pt x="837" y="450"/>
                  </a:lnTo>
                  <a:lnTo>
                    <a:pt x="816" y="518"/>
                  </a:lnTo>
                  <a:lnTo>
                    <a:pt x="799" y="580"/>
                  </a:lnTo>
                  <a:lnTo>
                    <a:pt x="779" y="638"/>
                  </a:lnTo>
                  <a:lnTo>
                    <a:pt x="758" y="693"/>
                  </a:lnTo>
                  <a:lnTo>
                    <a:pt x="775" y="693"/>
                  </a:lnTo>
                  <a:lnTo>
                    <a:pt x="765" y="683"/>
                  </a:lnTo>
                  <a:lnTo>
                    <a:pt x="744" y="734"/>
                  </a:lnTo>
                  <a:lnTo>
                    <a:pt x="720" y="782"/>
                  </a:lnTo>
                  <a:lnTo>
                    <a:pt x="696" y="823"/>
                  </a:lnTo>
                  <a:lnTo>
                    <a:pt x="672" y="861"/>
                  </a:lnTo>
                  <a:lnTo>
                    <a:pt x="648" y="895"/>
                  </a:lnTo>
                  <a:lnTo>
                    <a:pt x="624" y="926"/>
                  </a:lnTo>
                  <a:lnTo>
                    <a:pt x="597" y="954"/>
                  </a:lnTo>
                  <a:lnTo>
                    <a:pt x="570" y="974"/>
                  </a:lnTo>
                  <a:lnTo>
                    <a:pt x="542" y="991"/>
                  </a:lnTo>
                  <a:lnTo>
                    <a:pt x="515" y="1002"/>
                  </a:lnTo>
                  <a:lnTo>
                    <a:pt x="525" y="1012"/>
                  </a:lnTo>
                  <a:lnTo>
                    <a:pt x="525" y="998"/>
                  </a:lnTo>
                  <a:lnTo>
                    <a:pt x="498" y="1005"/>
                  </a:lnTo>
                  <a:lnTo>
                    <a:pt x="470" y="1008"/>
                  </a:lnTo>
                  <a:lnTo>
                    <a:pt x="432" y="1002"/>
                  </a:lnTo>
                  <a:lnTo>
                    <a:pt x="391" y="988"/>
                  </a:lnTo>
                  <a:lnTo>
                    <a:pt x="391" y="1002"/>
                  </a:lnTo>
                  <a:lnTo>
                    <a:pt x="402" y="991"/>
                  </a:lnTo>
                  <a:lnTo>
                    <a:pt x="364" y="971"/>
                  </a:lnTo>
                  <a:lnTo>
                    <a:pt x="326" y="936"/>
                  </a:lnTo>
                  <a:lnTo>
                    <a:pt x="292" y="895"/>
                  </a:lnTo>
                  <a:lnTo>
                    <a:pt x="258" y="847"/>
                  </a:lnTo>
                  <a:lnTo>
                    <a:pt x="227" y="792"/>
                  </a:lnTo>
                  <a:lnTo>
                    <a:pt x="196" y="727"/>
                  </a:lnTo>
                  <a:lnTo>
                    <a:pt x="186" y="738"/>
                  </a:lnTo>
                  <a:lnTo>
                    <a:pt x="199" y="738"/>
                  </a:lnTo>
                  <a:lnTo>
                    <a:pt x="172" y="666"/>
                  </a:lnTo>
                  <a:lnTo>
                    <a:pt x="144" y="590"/>
                  </a:lnTo>
                  <a:lnTo>
                    <a:pt x="117" y="504"/>
                  </a:lnTo>
                  <a:lnTo>
                    <a:pt x="96" y="415"/>
                  </a:lnTo>
                  <a:lnTo>
                    <a:pt x="76" y="319"/>
                  </a:lnTo>
                  <a:lnTo>
                    <a:pt x="59" y="216"/>
                  </a:lnTo>
                  <a:lnTo>
                    <a:pt x="42" y="110"/>
                  </a:lnTo>
                  <a:lnTo>
                    <a:pt x="31" y="0"/>
                  </a:lnTo>
                  <a:lnTo>
                    <a:pt x="0" y="4"/>
                  </a:lnTo>
                  <a:lnTo>
                    <a:pt x="11" y="110"/>
                  </a:lnTo>
                  <a:lnTo>
                    <a:pt x="28" y="216"/>
                  </a:lnTo>
                  <a:lnTo>
                    <a:pt x="45" y="319"/>
                  </a:lnTo>
                  <a:lnTo>
                    <a:pt x="66" y="415"/>
                  </a:lnTo>
                  <a:lnTo>
                    <a:pt x="86" y="504"/>
                  </a:lnTo>
                  <a:lnTo>
                    <a:pt x="114" y="590"/>
                  </a:lnTo>
                  <a:lnTo>
                    <a:pt x="141" y="666"/>
                  </a:lnTo>
                  <a:lnTo>
                    <a:pt x="168" y="738"/>
                  </a:lnTo>
                  <a:lnTo>
                    <a:pt x="175" y="748"/>
                  </a:lnTo>
                  <a:lnTo>
                    <a:pt x="206" y="813"/>
                  </a:lnTo>
                  <a:lnTo>
                    <a:pt x="237" y="868"/>
                  </a:lnTo>
                  <a:lnTo>
                    <a:pt x="271" y="916"/>
                  </a:lnTo>
                  <a:lnTo>
                    <a:pt x="306" y="957"/>
                  </a:lnTo>
                  <a:lnTo>
                    <a:pt x="343" y="991"/>
                  </a:lnTo>
                  <a:lnTo>
                    <a:pt x="381" y="1012"/>
                  </a:lnTo>
                  <a:lnTo>
                    <a:pt x="391" y="1019"/>
                  </a:lnTo>
                  <a:lnTo>
                    <a:pt x="432" y="1032"/>
                  </a:lnTo>
                  <a:lnTo>
                    <a:pt x="470" y="1039"/>
                  </a:lnTo>
                  <a:lnTo>
                    <a:pt x="498" y="1036"/>
                  </a:lnTo>
                  <a:lnTo>
                    <a:pt x="525" y="1029"/>
                  </a:lnTo>
                  <a:lnTo>
                    <a:pt x="535" y="1022"/>
                  </a:lnTo>
                  <a:lnTo>
                    <a:pt x="563" y="1012"/>
                  </a:lnTo>
                  <a:lnTo>
                    <a:pt x="590" y="995"/>
                  </a:lnTo>
                  <a:lnTo>
                    <a:pt x="618" y="974"/>
                  </a:lnTo>
                  <a:lnTo>
                    <a:pt x="645" y="947"/>
                  </a:lnTo>
                  <a:lnTo>
                    <a:pt x="669" y="916"/>
                  </a:lnTo>
                  <a:lnTo>
                    <a:pt x="693" y="882"/>
                  </a:lnTo>
                  <a:lnTo>
                    <a:pt x="717" y="844"/>
                  </a:lnTo>
                  <a:lnTo>
                    <a:pt x="741" y="803"/>
                  </a:lnTo>
                  <a:lnTo>
                    <a:pt x="765" y="755"/>
                  </a:lnTo>
                  <a:lnTo>
                    <a:pt x="786" y="703"/>
                  </a:lnTo>
                  <a:lnTo>
                    <a:pt x="789" y="693"/>
                  </a:lnTo>
                  <a:lnTo>
                    <a:pt x="789" y="693"/>
                  </a:lnTo>
                  <a:lnTo>
                    <a:pt x="810" y="638"/>
                  </a:lnTo>
                  <a:lnTo>
                    <a:pt x="830" y="580"/>
                  </a:lnTo>
                  <a:lnTo>
                    <a:pt x="847" y="518"/>
                  </a:lnTo>
                  <a:lnTo>
                    <a:pt x="864" y="456"/>
                  </a:lnTo>
                  <a:close/>
                </a:path>
              </a:pathLst>
            </a:custGeom>
            <a:solidFill>
              <a:srgbClr val="000000"/>
            </a:solidFill>
            <a:ln w="3175" cmpd="sng">
              <a:solidFill>
                <a:srgbClr val="FF0000"/>
              </a:solidFill>
              <a:round/>
              <a:headEnd/>
              <a:tailEnd/>
            </a:ln>
          </p:spPr>
          <p:txBody>
            <a:bodyPr/>
            <a:lstStyle/>
            <a:p>
              <a:endParaRPr lang="fr-CA"/>
            </a:p>
          </p:txBody>
        </p:sp>
        <p:sp>
          <p:nvSpPr>
            <p:cNvPr id="40975" name="Freeform 15"/>
            <p:cNvSpPr>
              <a:spLocks/>
            </p:cNvSpPr>
            <p:nvPr/>
          </p:nvSpPr>
          <p:spPr bwMode="auto">
            <a:xfrm>
              <a:off x="1881" y="1872"/>
              <a:ext cx="391" cy="610"/>
            </a:xfrm>
            <a:custGeom>
              <a:avLst/>
              <a:gdLst>
                <a:gd name="T0" fmla="*/ 0 w 391"/>
                <a:gd name="T1" fmla="*/ 603 h 610"/>
                <a:gd name="T2" fmla="*/ 27 w 391"/>
                <a:gd name="T3" fmla="*/ 610 h 610"/>
                <a:gd name="T4" fmla="*/ 58 w 391"/>
                <a:gd name="T5" fmla="*/ 511 h 610"/>
                <a:gd name="T6" fmla="*/ 93 w 391"/>
                <a:gd name="T7" fmla="*/ 418 h 610"/>
                <a:gd name="T8" fmla="*/ 79 w 391"/>
                <a:gd name="T9" fmla="*/ 418 h 610"/>
                <a:gd name="T10" fmla="*/ 89 w 391"/>
                <a:gd name="T11" fmla="*/ 429 h 610"/>
                <a:gd name="T12" fmla="*/ 127 w 391"/>
                <a:gd name="T13" fmla="*/ 346 h 610"/>
                <a:gd name="T14" fmla="*/ 171 w 391"/>
                <a:gd name="T15" fmla="*/ 267 h 610"/>
                <a:gd name="T16" fmla="*/ 223 w 391"/>
                <a:gd name="T17" fmla="*/ 195 h 610"/>
                <a:gd name="T18" fmla="*/ 274 w 391"/>
                <a:gd name="T19" fmla="*/ 130 h 610"/>
                <a:gd name="T20" fmla="*/ 333 w 391"/>
                <a:gd name="T21" fmla="*/ 72 h 610"/>
                <a:gd name="T22" fmla="*/ 391 w 391"/>
                <a:gd name="T23" fmla="*/ 24 h 610"/>
                <a:gd name="T24" fmla="*/ 374 w 391"/>
                <a:gd name="T25" fmla="*/ 0 h 610"/>
                <a:gd name="T26" fmla="*/ 312 w 391"/>
                <a:gd name="T27" fmla="*/ 51 h 610"/>
                <a:gd name="T28" fmla="*/ 254 w 391"/>
                <a:gd name="T29" fmla="*/ 110 h 610"/>
                <a:gd name="T30" fmla="*/ 202 w 391"/>
                <a:gd name="T31" fmla="*/ 175 h 610"/>
                <a:gd name="T32" fmla="*/ 151 w 391"/>
                <a:gd name="T33" fmla="*/ 247 h 610"/>
                <a:gd name="T34" fmla="*/ 106 w 391"/>
                <a:gd name="T35" fmla="*/ 326 h 610"/>
                <a:gd name="T36" fmla="*/ 69 w 391"/>
                <a:gd name="T37" fmla="*/ 408 h 610"/>
                <a:gd name="T38" fmla="*/ 62 w 391"/>
                <a:gd name="T39" fmla="*/ 418 h 610"/>
                <a:gd name="T40" fmla="*/ 62 w 391"/>
                <a:gd name="T41" fmla="*/ 418 h 610"/>
                <a:gd name="T42" fmla="*/ 27 w 391"/>
                <a:gd name="T43" fmla="*/ 511 h 610"/>
                <a:gd name="T44" fmla="*/ 0 w 391"/>
                <a:gd name="T45" fmla="*/ 603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91" h="610">
                  <a:moveTo>
                    <a:pt x="0" y="603"/>
                  </a:moveTo>
                  <a:lnTo>
                    <a:pt x="27" y="610"/>
                  </a:lnTo>
                  <a:lnTo>
                    <a:pt x="58" y="511"/>
                  </a:lnTo>
                  <a:lnTo>
                    <a:pt x="93" y="418"/>
                  </a:lnTo>
                  <a:lnTo>
                    <a:pt x="79" y="418"/>
                  </a:lnTo>
                  <a:lnTo>
                    <a:pt x="89" y="429"/>
                  </a:lnTo>
                  <a:lnTo>
                    <a:pt x="127" y="346"/>
                  </a:lnTo>
                  <a:lnTo>
                    <a:pt x="171" y="267"/>
                  </a:lnTo>
                  <a:lnTo>
                    <a:pt x="223" y="195"/>
                  </a:lnTo>
                  <a:lnTo>
                    <a:pt x="274" y="130"/>
                  </a:lnTo>
                  <a:lnTo>
                    <a:pt x="333" y="72"/>
                  </a:lnTo>
                  <a:lnTo>
                    <a:pt x="391" y="24"/>
                  </a:lnTo>
                  <a:lnTo>
                    <a:pt x="374" y="0"/>
                  </a:lnTo>
                  <a:lnTo>
                    <a:pt x="312" y="51"/>
                  </a:lnTo>
                  <a:lnTo>
                    <a:pt x="254" y="110"/>
                  </a:lnTo>
                  <a:lnTo>
                    <a:pt x="202" y="175"/>
                  </a:lnTo>
                  <a:lnTo>
                    <a:pt x="151" y="247"/>
                  </a:lnTo>
                  <a:lnTo>
                    <a:pt x="106" y="326"/>
                  </a:lnTo>
                  <a:lnTo>
                    <a:pt x="69" y="408"/>
                  </a:lnTo>
                  <a:lnTo>
                    <a:pt x="62" y="418"/>
                  </a:lnTo>
                  <a:lnTo>
                    <a:pt x="62" y="418"/>
                  </a:lnTo>
                  <a:lnTo>
                    <a:pt x="27" y="511"/>
                  </a:lnTo>
                  <a:lnTo>
                    <a:pt x="0" y="603"/>
                  </a:lnTo>
                  <a:close/>
                </a:path>
              </a:pathLst>
            </a:custGeom>
            <a:solidFill>
              <a:srgbClr val="000000"/>
            </a:solidFill>
            <a:ln w="3175" cmpd="sng">
              <a:solidFill>
                <a:srgbClr val="FF0000"/>
              </a:solidFill>
              <a:round/>
              <a:headEnd/>
              <a:tailEnd/>
            </a:ln>
          </p:spPr>
          <p:txBody>
            <a:bodyPr/>
            <a:lstStyle/>
            <a:p>
              <a:endParaRPr lang="fr-CA"/>
            </a:p>
          </p:txBody>
        </p:sp>
        <p:sp>
          <p:nvSpPr>
            <p:cNvPr id="40978" name="Line 18"/>
            <p:cNvSpPr>
              <a:spLocks noChangeShapeType="1"/>
            </p:cNvSpPr>
            <p:nvPr/>
          </p:nvSpPr>
          <p:spPr bwMode="auto">
            <a:xfrm>
              <a:off x="1284" y="2918"/>
              <a:ext cx="41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40980" name="Freeform 20"/>
            <p:cNvSpPr>
              <a:spLocks/>
            </p:cNvSpPr>
            <p:nvPr/>
          </p:nvSpPr>
          <p:spPr bwMode="auto">
            <a:xfrm>
              <a:off x="1308" y="2760"/>
              <a:ext cx="422" cy="161"/>
            </a:xfrm>
            <a:custGeom>
              <a:avLst/>
              <a:gdLst>
                <a:gd name="T0" fmla="*/ 0 w 422"/>
                <a:gd name="T1" fmla="*/ 161 h 161"/>
                <a:gd name="T2" fmla="*/ 14 w 422"/>
                <a:gd name="T3" fmla="*/ 127 h 161"/>
                <a:gd name="T4" fmla="*/ 35 w 422"/>
                <a:gd name="T5" fmla="*/ 96 h 161"/>
                <a:gd name="T6" fmla="*/ 55 w 422"/>
                <a:gd name="T7" fmla="*/ 69 h 161"/>
                <a:gd name="T8" fmla="*/ 83 w 422"/>
                <a:gd name="T9" fmla="*/ 45 h 161"/>
                <a:gd name="T10" fmla="*/ 110 w 422"/>
                <a:gd name="T11" fmla="*/ 27 h 161"/>
                <a:gd name="T12" fmla="*/ 144 w 422"/>
                <a:gd name="T13" fmla="*/ 10 h 161"/>
                <a:gd name="T14" fmla="*/ 179 w 422"/>
                <a:gd name="T15" fmla="*/ 3 h 161"/>
                <a:gd name="T16" fmla="*/ 213 w 422"/>
                <a:gd name="T17" fmla="*/ 0 h 161"/>
                <a:gd name="T18" fmla="*/ 247 w 422"/>
                <a:gd name="T19" fmla="*/ 3 h 161"/>
                <a:gd name="T20" fmla="*/ 282 w 422"/>
                <a:gd name="T21" fmla="*/ 10 h 161"/>
                <a:gd name="T22" fmla="*/ 312 w 422"/>
                <a:gd name="T23" fmla="*/ 24 h 161"/>
                <a:gd name="T24" fmla="*/ 340 w 422"/>
                <a:gd name="T25" fmla="*/ 41 h 161"/>
                <a:gd name="T26" fmla="*/ 364 w 422"/>
                <a:gd name="T27" fmla="*/ 62 h 161"/>
                <a:gd name="T28" fmla="*/ 388 w 422"/>
                <a:gd name="T29" fmla="*/ 89 h 161"/>
                <a:gd name="T30" fmla="*/ 408 w 422"/>
                <a:gd name="T31" fmla="*/ 117 h 161"/>
                <a:gd name="T32" fmla="*/ 422 w 422"/>
                <a:gd name="T33" fmla="*/ 15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2" h="161">
                  <a:moveTo>
                    <a:pt x="0" y="161"/>
                  </a:moveTo>
                  <a:lnTo>
                    <a:pt x="14" y="127"/>
                  </a:lnTo>
                  <a:lnTo>
                    <a:pt x="35" y="96"/>
                  </a:lnTo>
                  <a:lnTo>
                    <a:pt x="55" y="69"/>
                  </a:lnTo>
                  <a:lnTo>
                    <a:pt x="83" y="45"/>
                  </a:lnTo>
                  <a:lnTo>
                    <a:pt x="110" y="27"/>
                  </a:lnTo>
                  <a:lnTo>
                    <a:pt x="144" y="10"/>
                  </a:lnTo>
                  <a:lnTo>
                    <a:pt x="179" y="3"/>
                  </a:lnTo>
                  <a:lnTo>
                    <a:pt x="213" y="0"/>
                  </a:lnTo>
                  <a:lnTo>
                    <a:pt x="247" y="3"/>
                  </a:lnTo>
                  <a:lnTo>
                    <a:pt x="282" y="10"/>
                  </a:lnTo>
                  <a:lnTo>
                    <a:pt x="312" y="24"/>
                  </a:lnTo>
                  <a:lnTo>
                    <a:pt x="340" y="41"/>
                  </a:lnTo>
                  <a:lnTo>
                    <a:pt x="364" y="62"/>
                  </a:lnTo>
                  <a:lnTo>
                    <a:pt x="388" y="89"/>
                  </a:lnTo>
                  <a:lnTo>
                    <a:pt x="408" y="117"/>
                  </a:lnTo>
                  <a:lnTo>
                    <a:pt x="422" y="151"/>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95" name="Line 35"/>
            <p:cNvSpPr>
              <a:spLocks noChangeShapeType="1"/>
            </p:cNvSpPr>
            <p:nvPr/>
          </p:nvSpPr>
          <p:spPr bwMode="auto">
            <a:xfrm>
              <a:off x="1134" y="2482"/>
              <a:ext cx="757"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40996" name="Freeform 36"/>
            <p:cNvSpPr>
              <a:spLocks/>
            </p:cNvSpPr>
            <p:nvPr/>
          </p:nvSpPr>
          <p:spPr bwMode="auto">
            <a:xfrm>
              <a:off x="1703" y="2249"/>
              <a:ext cx="178" cy="240"/>
            </a:xfrm>
            <a:custGeom>
              <a:avLst/>
              <a:gdLst>
                <a:gd name="T0" fmla="*/ 0 w 178"/>
                <a:gd name="T1" fmla="*/ 124 h 240"/>
                <a:gd name="T2" fmla="*/ 7 w 178"/>
                <a:gd name="T3" fmla="*/ 96 h 240"/>
                <a:gd name="T4" fmla="*/ 17 w 178"/>
                <a:gd name="T5" fmla="*/ 72 h 240"/>
                <a:gd name="T6" fmla="*/ 27 w 178"/>
                <a:gd name="T7" fmla="*/ 52 h 240"/>
                <a:gd name="T8" fmla="*/ 37 w 178"/>
                <a:gd name="T9" fmla="*/ 31 h 240"/>
                <a:gd name="T10" fmla="*/ 48 w 178"/>
                <a:gd name="T11" fmla="*/ 17 h 240"/>
                <a:gd name="T12" fmla="*/ 58 w 178"/>
                <a:gd name="T13" fmla="*/ 7 h 240"/>
                <a:gd name="T14" fmla="*/ 72 w 178"/>
                <a:gd name="T15" fmla="*/ 4 h 240"/>
                <a:gd name="T16" fmla="*/ 82 w 178"/>
                <a:gd name="T17" fmla="*/ 0 h 240"/>
                <a:gd name="T18" fmla="*/ 99 w 178"/>
                <a:gd name="T19" fmla="*/ 4 h 240"/>
                <a:gd name="T20" fmla="*/ 116 w 178"/>
                <a:gd name="T21" fmla="*/ 17 h 240"/>
                <a:gd name="T22" fmla="*/ 130 w 178"/>
                <a:gd name="T23" fmla="*/ 38 h 240"/>
                <a:gd name="T24" fmla="*/ 144 w 178"/>
                <a:gd name="T25" fmla="*/ 69 h 240"/>
                <a:gd name="T26" fmla="*/ 157 w 178"/>
                <a:gd name="T27" fmla="*/ 103 h 240"/>
                <a:gd name="T28" fmla="*/ 164 w 178"/>
                <a:gd name="T29" fmla="*/ 144 h 240"/>
                <a:gd name="T30" fmla="*/ 175 w 178"/>
                <a:gd name="T31" fmla="*/ 189 h 240"/>
                <a:gd name="T32" fmla="*/ 178 w 178"/>
                <a:gd name="T33"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8" h="240">
                  <a:moveTo>
                    <a:pt x="0" y="124"/>
                  </a:moveTo>
                  <a:lnTo>
                    <a:pt x="7" y="96"/>
                  </a:lnTo>
                  <a:lnTo>
                    <a:pt x="17" y="72"/>
                  </a:lnTo>
                  <a:lnTo>
                    <a:pt x="27" y="52"/>
                  </a:lnTo>
                  <a:lnTo>
                    <a:pt x="37" y="31"/>
                  </a:lnTo>
                  <a:lnTo>
                    <a:pt x="48" y="17"/>
                  </a:lnTo>
                  <a:lnTo>
                    <a:pt x="58" y="7"/>
                  </a:lnTo>
                  <a:lnTo>
                    <a:pt x="72" y="4"/>
                  </a:lnTo>
                  <a:lnTo>
                    <a:pt x="82" y="0"/>
                  </a:lnTo>
                  <a:lnTo>
                    <a:pt x="99" y="4"/>
                  </a:lnTo>
                  <a:lnTo>
                    <a:pt x="116" y="17"/>
                  </a:lnTo>
                  <a:lnTo>
                    <a:pt x="130" y="38"/>
                  </a:lnTo>
                  <a:lnTo>
                    <a:pt x="144" y="69"/>
                  </a:lnTo>
                  <a:lnTo>
                    <a:pt x="157" y="103"/>
                  </a:lnTo>
                  <a:lnTo>
                    <a:pt x="164" y="144"/>
                  </a:lnTo>
                  <a:lnTo>
                    <a:pt x="175" y="189"/>
                  </a:lnTo>
                  <a:lnTo>
                    <a:pt x="178" y="240"/>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97" name="Freeform 37"/>
            <p:cNvSpPr>
              <a:spLocks/>
            </p:cNvSpPr>
            <p:nvPr/>
          </p:nvSpPr>
          <p:spPr bwMode="auto">
            <a:xfrm>
              <a:off x="1144" y="2249"/>
              <a:ext cx="192" cy="264"/>
            </a:xfrm>
            <a:custGeom>
              <a:avLst/>
              <a:gdLst>
                <a:gd name="T0" fmla="*/ 0 w 192"/>
                <a:gd name="T1" fmla="*/ 264 h 264"/>
                <a:gd name="T2" fmla="*/ 3 w 192"/>
                <a:gd name="T3" fmla="*/ 209 h 264"/>
                <a:gd name="T4" fmla="*/ 14 w 192"/>
                <a:gd name="T5" fmla="*/ 158 h 264"/>
                <a:gd name="T6" fmla="*/ 24 w 192"/>
                <a:gd name="T7" fmla="*/ 113 h 264"/>
                <a:gd name="T8" fmla="*/ 38 w 192"/>
                <a:gd name="T9" fmla="*/ 76 h 264"/>
                <a:gd name="T10" fmla="*/ 51 w 192"/>
                <a:gd name="T11" fmla="*/ 45 h 264"/>
                <a:gd name="T12" fmla="*/ 68 w 192"/>
                <a:gd name="T13" fmla="*/ 21 h 264"/>
                <a:gd name="T14" fmla="*/ 86 w 192"/>
                <a:gd name="T15" fmla="*/ 4 h 264"/>
                <a:gd name="T16" fmla="*/ 106 w 192"/>
                <a:gd name="T17" fmla="*/ 0 h 264"/>
                <a:gd name="T18" fmla="*/ 120 w 192"/>
                <a:gd name="T19" fmla="*/ 4 h 264"/>
                <a:gd name="T20" fmla="*/ 130 w 192"/>
                <a:gd name="T21" fmla="*/ 10 h 264"/>
                <a:gd name="T22" fmla="*/ 144 w 192"/>
                <a:gd name="T23" fmla="*/ 21 h 264"/>
                <a:gd name="T24" fmla="*/ 154 w 192"/>
                <a:gd name="T25" fmla="*/ 34 h 264"/>
                <a:gd name="T26" fmla="*/ 164 w 192"/>
                <a:gd name="T27" fmla="*/ 52 h 264"/>
                <a:gd name="T28" fmla="*/ 175 w 192"/>
                <a:gd name="T29" fmla="*/ 76 h 264"/>
                <a:gd name="T30" fmla="*/ 185 w 192"/>
                <a:gd name="T31" fmla="*/ 103 h 264"/>
                <a:gd name="T32" fmla="*/ 192 w 192"/>
                <a:gd name="T33" fmla="*/ 130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64">
                  <a:moveTo>
                    <a:pt x="0" y="264"/>
                  </a:moveTo>
                  <a:lnTo>
                    <a:pt x="3" y="209"/>
                  </a:lnTo>
                  <a:lnTo>
                    <a:pt x="14" y="158"/>
                  </a:lnTo>
                  <a:lnTo>
                    <a:pt x="24" y="113"/>
                  </a:lnTo>
                  <a:lnTo>
                    <a:pt x="38" y="76"/>
                  </a:lnTo>
                  <a:lnTo>
                    <a:pt x="51" y="45"/>
                  </a:lnTo>
                  <a:lnTo>
                    <a:pt x="68" y="21"/>
                  </a:lnTo>
                  <a:lnTo>
                    <a:pt x="86" y="4"/>
                  </a:lnTo>
                  <a:lnTo>
                    <a:pt x="106" y="0"/>
                  </a:lnTo>
                  <a:lnTo>
                    <a:pt x="120" y="4"/>
                  </a:lnTo>
                  <a:lnTo>
                    <a:pt x="130" y="10"/>
                  </a:lnTo>
                  <a:lnTo>
                    <a:pt x="144" y="21"/>
                  </a:lnTo>
                  <a:lnTo>
                    <a:pt x="154" y="34"/>
                  </a:lnTo>
                  <a:lnTo>
                    <a:pt x="164" y="52"/>
                  </a:lnTo>
                  <a:lnTo>
                    <a:pt x="175" y="76"/>
                  </a:lnTo>
                  <a:lnTo>
                    <a:pt x="185" y="103"/>
                  </a:lnTo>
                  <a:lnTo>
                    <a:pt x="192" y="130"/>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98" name="Freeform 38"/>
            <p:cNvSpPr>
              <a:spLocks/>
            </p:cNvSpPr>
            <p:nvPr/>
          </p:nvSpPr>
          <p:spPr bwMode="auto">
            <a:xfrm>
              <a:off x="1329" y="2345"/>
              <a:ext cx="154" cy="144"/>
            </a:xfrm>
            <a:custGeom>
              <a:avLst/>
              <a:gdLst>
                <a:gd name="T0" fmla="*/ 154 w 154"/>
                <a:gd name="T1" fmla="*/ 0 h 144"/>
                <a:gd name="T2" fmla="*/ 144 w 154"/>
                <a:gd name="T3" fmla="*/ 58 h 144"/>
                <a:gd name="T4" fmla="*/ 134 w 154"/>
                <a:gd name="T5" fmla="*/ 82 h 144"/>
                <a:gd name="T6" fmla="*/ 127 w 154"/>
                <a:gd name="T7" fmla="*/ 103 h 144"/>
                <a:gd name="T8" fmla="*/ 117 w 154"/>
                <a:gd name="T9" fmla="*/ 120 h 144"/>
                <a:gd name="T10" fmla="*/ 103 w 154"/>
                <a:gd name="T11" fmla="*/ 134 h 144"/>
                <a:gd name="T12" fmla="*/ 93 w 154"/>
                <a:gd name="T13" fmla="*/ 141 h 144"/>
                <a:gd name="T14" fmla="*/ 79 w 154"/>
                <a:gd name="T15" fmla="*/ 144 h 144"/>
                <a:gd name="T16" fmla="*/ 65 w 154"/>
                <a:gd name="T17" fmla="*/ 141 h 144"/>
                <a:gd name="T18" fmla="*/ 51 w 154"/>
                <a:gd name="T19" fmla="*/ 134 h 144"/>
                <a:gd name="T20" fmla="*/ 41 w 154"/>
                <a:gd name="T21" fmla="*/ 120 h 144"/>
                <a:gd name="T22" fmla="*/ 31 w 154"/>
                <a:gd name="T23" fmla="*/ 103 h 144"/>
                <a:gd name="T24" fmla="*/ 21 w 154"/>
                <a:gd name="T25" fmla="*/ 82 h 144"/>
                <a:gd name="T26" fmla="*/ 10 w 154"/>
                <a:gd name="T27" fmla="*/ 58 h 144"/>
                <a:gd name="T28" fmla="*/ 0 w 154"/>
                <a:gd name="T29"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4" h="144">
                  <a:moveTo>
                    <a:pt x="154" y="0"/>
                  </a:moveTo>
                  <a:lnTo>
                    <a:pt x="144" y="58"/>
                  </a:lnTo>
                  <a:lnTo>
                    <a:pt x="134" y="82"/>
                  </a:lnTo>
                  <a:lnTo>
                    <a:pt x="127" y="103"/>
                  </a:lnTo>
                  <a:lnTo>
                    <a:pt x="117" y="120"/>
                  </a:lnTo>
                  <a:lnTo>
                    <a:pt x="103" y="134"/>
                  </a:lnTo>
                  <a:lnTo>
                    <a:pt x="93" y="141"/>
                  </a:lnTo>
                  <a:lnTo>
                    <a:pt x="79" y="144"/>
                  </a:lnTo>
                  <a:lnTo>
                    <a:pt x="65" y="141"/>
                  </a:lnTo>
                  <a:lnTo>
                    <a:pt x="51" y="134"/>
                  </a:lnTo>
                  <a:lnTo>
                    <a:pt x="41" y="120"/>
                  </a:lnTo>
                  <a:lnTo>
                    <a:pt x="31" y="103"/>
                  </a:lnTo>
                  <a:lnTo>
                    <a:pt x="21" y="82"/>
                  </a:lnTo>
                  <a:lnTo>
                    <a:pt x="10" y="58"/>
                  </a:lnTo>
                  <a:lnTo>
                    <a:pt x="0" y="0"/>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99" name="Freeform 39"/>
            <p:cNvSpPr>
              <a:spLocks/>
            </p:cNvSpPr>
            <p:nvPr/>
          </p:nvSpPr>
          <p:spPr bwMode="auto">
            <a:xfrm>
              <a:off x="1590" y="2373"/>
              <a:ext cx="120" cy="116"/>
            </a:xfrm>
            <a:custGeom>
              <a:avLst/>
              <a:gdLst>
                <a:gd name="T0" fmla="*/ 120 w 120"/>
                <a:gd name="T1" fmla="*/ 0 h 116"/>
                <a:gd name="T2" fmla="*/ 109 w 120"/>
                <a:gd name="T3" fmla="*/ 48 h 116"/>
                <a:gd name="T4" fmla="*/ 96 w 120"/>
                <a:gd name="T5" fmla="*/ 85 h 116"/>
                <a:gd name="T6" fmla="*/ 85 w 120"/>
                <a:gd name="T7" fmla="*/ 99 h 116"/>
                <a:gd name="T8" fmla="*/ 78 w 120"/>
                <a:gd name="T9" fmla="*/ 109 h 116"/>
                <a:gd name="T10" fmla="*/ 68 w 120"/>
                <a:gd name="T11" fmla="*/ 113 h 116"/>
                <a:gd name="T12" fmla="*/ 58 w 120"/>
                <a:gd name="T13" fmla="*/ 116 h 116"/>
                <a:gd name="T14" fmla="*/ 48 w 120"/>
                <a:gd name="T15" fmla="*/ 113 h 116"/>
                <a:gd name="T16" fmla="*/ 37 w 120"/>
                <a:gd name="T17" fmla="*/ 109 h 116"/>
                <a:gd name="T18" fmla="*/ 30 w 120"/>
                <a:gd name="T19" fmla="*/ 99 h 116"/>
                <a:gd name="T20" fmla="*/ 20 w 120"/>
                <a:gd name="T21" fmla="*/ 85 h 116"/>
                <a:gd name="T22" fmla="*/ 6 w 120"/>
                <a:gd name="T23" fmla="*/ 48 h 116"/>
                <a:gd name="T24" fmla="*/ 0 w 120"/>
                <a:gd name="T2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 h="116">
                  <a:moveTo>
                    <a:pt x="120" y="0"/>
                  </a:moveTo>
                  <a:lnTo>
                    <a:pt x="109" y="48"/>
                  </a:lnTo>
                  <a:lnTo>
                    <a:pt x="96" y="85"/>
                  </a:lnTo>
                  <a:lnTo>
                    <a:pt x="85" y="99"/>
                  </a:lnTo>
                  <a:lnTo>
                    <a:pt x="78" y="109"/>
                  </a:lnTo>
                  <a:lnTo>
                    <a:pt x="68" y="113"/>
                  </a:lnTo>
                  <a:lnTo>
                    <a:pt x="58" y="116"/>
                  </a:lnTo>
                  <a:lnTo>
                    <a:pt x="48" y="113"/>
                  </a:lnTo>
                  <a:lnTo>
                    <a:pt x="37" y="109"/>
                  </a:lnTo>
                  <a:lnTo>
                    <a:pt x="30" y="99"/>
                  </a:lnTo>
                  <a:lnTo>
                    <a:pt x="20" y="85"/>
                  </a:lnTo>
                  <a:lnTo>
                    <a:pt x="6" y="48"/>
                  </a:lnTo>
                  <a:lnTo>
                    <a:pt x="0" y="0"/>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1000" name="Freeform 40"/>
            <p:cNvSpPr>
              <a:spLocks/>
            </p:cNvSpPr>
            <p:nvPr/>
          </p:nvSpPr>
          <p:spPr bwMode="auto">
            <a:xfrm>
              <a:off x="1473" y="2304"/>
              <a:ext cx="127" cy="79"/>
            </a:xfrm>
            <a:custGeom>
              <a:avLst/>
              <a:gdLst>
                <a:gd name="T0" fmla="*/ 0 w 127"/>
                <a:gd name="T1" fmla="*/ 79 h 79"/>
                <a:gd name="T2" fmla="*/ 14 w 127"/>
                <a:gd name="T3" fmla="*/ 45 h 79"/>
                <a:gd name="T4" fmla="*/ 27 w 127"/>
                <a:gd name="T5" fmla="*/ 21 h 79"/>
                <a:gd name="T6" fmla="*/ 45 w 127"/>
                <a:gd name="T7" fmla="*/ 7 h 79"/>
                <a:gd name="T8" fmla="*/ 62 w 127"/>
                <a:gd name="T9" fmla="*/ 0 h 79"/>
                <a:gd name="T10" fmla="*/ 79 w 127"/>
                <a:gd name="T11" fmla="*/ 7 h 79"/>
                <a:gd name="T12" fmla="*/ 96 w 127"/>
                <a:gd name="T13" fmla="*/ 21 h 79"/>
                <a:gd name="T14" fmla="*/ 113 w 127"/>
                <a:gd name="T15" fmla="*/ 45 h 79"/>
                <a:gd name="T16" fmla="*/ 127 w 127"/>
                <a:gd name="T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79">
                  <a:moveTo>
                    <a:pt x="0" y="79"/>
                  </a:moveTo>
                  <a:lnTo>
                    <a:pt x="14" y="45"/>
                  </a:lnTo>
                  <a:lnTo>
                    <a:pt x="27" y="21"/>
                  </a:lnTo>
                  <a:lnTo>
                    <a:pt x="45" y="7"/>
                  </a:lnTo>
                  <a:lnTo>
                    <a:pt x="62" y="0"/>
                  </a:lnTo>
                  <a:lnTo>
                    <a:pt x="79" y="7"/>
                  </a:lnTo>
                  <a:lnTo>
                    <a:pt x="96" y="21"/>
                  </a:lnTo>
                  <a:lnTo>
                    <a:pt x="113" y="45"/>
                  </a:lnTo>
                  <a:lnTo>
                    <a:pt x="127" y="79"/>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1007" name="Rectangle 47"/>
            <p:cNvSpPr>
              <a:spLocks noChangeArrowheads="1"/>
            </p:cNvSpPr>
            <p:nvPr/>
          </p:nvSpPr>
          <p:spPr bwMode="auto">
            <a:xfrm>
              <a:off x="1902" y="2403"/>
              <a:ext cx="51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41008" name="Rectangle 48"/>
            <p:cNvSpPr>
              <a:spLocks noChangeArrowheads="1"/>
            </p:cNvSpPr>
            <p:nvPr/>
          </p:nvSpPr>
          <p:spPr bwMode="auto">
            <a:xfrm>
              <a:off x="1902" y="2414"/>
              <a:ext cx="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1800">
                  <a:solidFill>
                    <a:srgbClr val="000000"/>
                  </a:solidFill>
                  <a:latin typeface="Times New Roman" pitchFamily="18" charset="0"/>
                </a:rPr>
                <a:t> </a:t>
              </a:r>
              <a:endParaRPr kumimoji="0" lang="fr-CA"/>
            </a:p>
          </p:txBody>
        </p:sp>
        <p:sp>
          <p:nvSpPr>
            <p:cNvPr id="41011" name="Rectangle 51"/>
            <p:cNvSpPr>
              <a:spLocks noChangeArrowheads="1"/>
            </p:cNvSpPr>
            <p:nvPr/>
          </p:nvSpPr>
          <p:spPr bwMode="auto">
            <a:xfrm>
              <a:off x="2046" y="2400"/>
              <a:ext cx="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1800" i="1">
                  <a:solidFill>
                    <a:srgbClr val="000000"/>
                  </a:solidFill>
                  <a:latin typeface="Symbol" pitchFamily="18" charset="2"/>
                </a:rPr>
                <a:t> </a:t>
              </a:r>
              <a:endParaRPr kumimoji="0" lang="fr-CA"/>
            </a:p>
          </p:txBody>
        </p:sp>
        <p:sp>
          <p:nvSpPr>
            <p:cNvPr id="41021" name="Text Box 61"/>
            <p:cNvSpPr txBox="1">
              <a:spLocks noChangeArrowheads="1"/>
            </p:cNvSpPr>
            <p:nvPr/>
          </p:nvSpPr>
          <p:spPr bwMode="auto">
            <a:xfrm>
              <a:off x="1737" y="2760"/>
              <a:ext cx="62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t> </a:t>
              </a:r>
              <a:r>
                <a:rPr kumimoji="0" lang="fr-CA" sz="2400">
                  <a:latin typeface="Times New Roman" pitchFamily="18" charset="0"/>
                </a:rPr>
                <a:t>= 0</a:t>
              </a:r>
            </a:p>
          </p:txBody>
        </p:sp>
        <p:sp>
          <p:nvSpPr>
            <p:cNvPr id="41022" name="Text Box 62"/>
            <p:cNvSpPr txBox="1">
              <a:spLocks noChangeArrowheads="1"/>
            </p:cNvSpPr>
            <p:nvPr/>
          </p:nvSpPr>
          <p:spPr bwMode="auto">
            <a:xfrm>
              <a:off x="1929" y="2328"/>
              <a:ext cx="57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t> </a:t>
              </a:r>
              <a:r>
                <a:rPr kumimoji="0" lang="fr-CA" sz="2400">
                  <a:latin typeface="Times New Roman" pitchFamily="18" charset="0"/>
                </a:rPr>
                <a:t>= 2</a:t>
              </a:r>
            </a:p>
          </p:txBody>
        </p:sp>
      </p:grpSp>
      <p:grpSp>
        <p:nvGrpSpPr>
          <p:cNvPr id="41038" name="Group 78"/>
          <p:cNvGrpSpPr>
            <a:grpSpLocks/>
          </p:cNvGrpSpPr>
          <p:nvPr/>
        </p:nvGrpSpPr>
        <p:grpSpPr bwMode="auto">
          <a:xfrm>
            <a:off x="1276350" y="1600200"/>
            <a:ext cx="2697163" cy="1665288"/>
            <a:chOff x="804" y="1008"/>
            <a:chExt cx="1699" cy="1049"/>
          </a:xfrm>
        </p:grpSpPr>
        <p:sp>
          <p:nvSpPr>
            <p:cNvPr id="40977" name="Freeform 17"/>
            <p:cNvSpPr>
              <a:spLocks/>
            </p:cNvSpPr>
            <p:nvPr/>
          </p:nvSpPr>
          <p:spPr bwMode="auto">
            <a:xfrm>
              <a:off x="2203" y="1008"/>
              <a:ext cx="300" cy="538"/>
            </a:xfrm>
            <a:custGeom>
              <a:avLst/>
              <a:gdLst>
                <a:gd name="T0" fmla="*/ 0 w 408"/>
                <a:gd name="T1" fmla="*/ 675 h 682"/>
                <a:gd name="T2" fmla="*/ 27 w 408"/>
                <a:gd name="T3" fmla="*/ 682 h 682"/>
                <a:gd name="T4" fmla="*/ 62 w 408"/>
                <a:gd name="T5" fmla="*/ 572 h 682"/>
                <a:gd name="T6" fmla="*/ 99 w 408"/>
                <a:gd name="T7" fmla="*/ 469 h 682"/>
                <a:gd name="T8" fmla="*/ 82 w 408"/>
                <a:gd name="T9" fmla="*/ 469 h 682"/>
                <a:gd name="T10" fmla="*/ 92 w 408"/>
                <a:gd name="T11" fmla="*/ 480 h 682"/>
                <a:gd name="T12" fmla="*/ 134 w 408"/>
                <a:gd name="T13" fmla="*/ 384 h 682"/>
                <a:gd name="T14" fmla="*/ 182 w 408"/>
                <a:gd name="T15" fmla="*/ 295 h 682"/>
                <a:gd name="T16" fmla="*/ 233 w 408"/>
                <a:gd name="T17" fmla="*/ 216 h 682"/>
                <a:gd name="T18" fmla="*/ 288 w 408"/>
                <a:gd name="T19" fmla="*/ 140 h 682"/>
                <a:gd name="T20" fmla="*/ 346 w 408"/>
                <a:gd name="T21" fmla="*/ 75 h 682"/>
                <a:gd name="T22" fmla="*/ 408 w 408"/>
                <a:gd name="T23" fmla="*/ 24 h 682"/>
                <a:gd name="T24" fmla="*/ 391 w 408"/>
                <a:gd name="T25" fmla="*/ 0 h 682"/>
                <a:gd name="T26" fmla="*/ 326 w 408"/>
                <a:gd name="T27" fmla="*/ 55 h 682"/>
                <a:gd name="T28" fmla="*/ 267 w 408"/>
                <a:gd name="T29" fmla="*/ 120 h 682"/>
                <a:gd name="T30" fmla="*/ 212 w 408"/>
                <a:gd name="T31" fmla="*/ 195 h 682"/>
                <a:gd name="T32" fmla="*/ 161 w 408"/>
                <a:gd name="T33" fmla="*/ 274 h 682"/>
                <a:gd name="T34" fmla="*/ 113 w 408"/>
                <a:gd name="T35" fmla="*/ 363 h 682"/>
                <a:gd name="T36" fmla="*/ 72 w 408"/>
                <a:gd name="T37" fmla="*/ 459 h 682"/>
                <a:gd name="T38" fmla="*/ 68 w 408"/>
                <a:gd name="T39" fmla="*/ 469 h 682"/>
                <a:gd name="T40" fmla="*/ 68 w 408"/>
                <a:gd name="T41" fmla="*/ 469 h 682"/>
                <a:gd name="T42" fmla="*/ 31 w 408"/>
                <a:gd name="T43" fmla="*/ 572 h 682"/>
                <a:gd name="T44" fmla="*/ 0 w 408"/>
                <a:gd name="T45" fmla="*/ 675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08" h="682">
                  <a:moveTo>
                    <a:pt x="0" y="675"/>
                  </a:moveTo>
                  <a:lnTo>
                    <a:pt x="27" y="682"/>
                  </a:lnTo>
                  <a:lnTo>
                    <a:pt x="62" y="572"/>
                  </a:lnTo>
                  <a:lnTo>
                    <a:pt x="99" y="469"/>
                  </a:lnTo>
                  <a:lnTo>
                    <a:pt x="82" y="469"/>
                  </a:lnTo>
                  <a:lnTo>
                    <a:pt x="92" y="480"/>
                  </a:lnTo>
                  <a:lnTo>
                    <a:pt x="134" y="384"/>
                  </a:lnTo>
                  <a:lnTo>
                    <a:pt x="182" y="295"/>
                  </a:lnTo>
                  <a:lnTo>
                    <a:pt x="233" y="216"/>
                  </a:lnTo>
                  <a:lnTo>
                    <a:pt x="288" y="140"/>
                  </a:lnTo>
                  <a:lnTo>
                    <a:pt x="346" y="75"/>
                  </a:lnTo>
                  <a:lnTo>
                    <a:pt x="408" y="24"/>
                  </a:lnTo>
                  <a:lnTo>
                    <a:pt x="391" y="0"/>
                  </a:lnTo>
                  <a:lnTo>
                    <a:pt x="326" y="55"/>
                  </a:lnTo>
                  <a:lnTo>
                    <a:pt x="267" y="120"/>
                  </a:lnTo>
                  <a:lnTo>
                    <a:pt x="212" y="195"/>
                  </a:lnTo>
                  <a:lnTo>
                    <a:pt x="161" y="274"/>
                  </a:lnTo>
                  <a:lnTo>
                    <a:pt x="113" y="363"/>
                  </a:lnTo>
                  <a:lnTo>
                    <a:pt x="72" y="459"/>
                  </a:lnTo>
                  <a:lnTo>
                    <a:pt x="68" y="469"/>
                  </a:lnTo>
                  <a:lnTo>
                    <a:pt x="68" y="469"/>
                  </a:lnTo>
                  <a:lnTo>
                    <a:pt x="31" y="572"/>
                  </a:lnTo>
                  <a:lnTo>
                    <a:pt x="0" y="675"/>
                  </a:lnTo>
                  <a:close/>
                </a:path>
              </a:pathLst>
            </a:custGeom>
            <a:solidFill>
              <a:srgbClr val="000000"/>
            </a:solidFill>
            <a:ln w="9525">
              <a:solidFill>
                <a:srgbClr val="006699"/>
              </a:solidFill>
              <a:round/>
              <a:headEnd/>
              <a:tailEnd/>
            </a:ln>
          </p:spPr>
          <p:txBody>
            <a:bodyPr/>
            <a:lstStyle/>
            <a:p>
              <a:endParaRPr lang="fr-CA"/>
            </a:p>
          </p:txBody>
        </p:sp>
        <p:sp>
          <p:nvSpPr>
            <p:cNvPr id="40976" name="Freeform 16"/>
            <p:cNvSpPr>
              <a:spLocks/>
            </p:cNvSpPr>
            <p:nvPr/>
          </p:nvSpPr>
          <p:spPr bwMode="auto">
            <a:xfrm>
              <a:off x="1411" y="1097"/>
              <a:ext cx="833" cy="960"/>
            </a:xfrm>
            <a:custGeom>
              <a:avLst/>
              <a:gdLst>
                <a:gd name="T0" fmla="*/ 806 w 833"/>
                <a:gd name="T1" fmla="*/ 422 h 960"/>
                <a:gd name="T2" fmla="*/ 751 w 833"/>
                <a:gd name="T3" fmla="*/ 593 h 960"/>
                <a:gd name="T4" fmla="*/ 747 w 833"/>
                <a:gd name="T5" fmla="*/ 644 h 960"/>
                <a:gd name="T6" fmla="*/ 716 w 833"/>
                <a:gd name="T7" fmla="*/ 679 h 960"/>
                <a:gd name="T8" fmla="*/ 672 w 833"/>
                <a:gd name="T9" fmla="*/ 761 h 960"/>
                <a:gd name="T10" fmla="*/ 627 w 833"/>
                <a:gd name="T11" fmla="*/ 826 h 960"/>
                <a:gd name="T12" fmla="*/ 576 w 833"/>
                <a:gd name="T13" fmla="*/ 878 h 960"/>
                <a:gd name="T14" fmla="*/ 524 w 833"/>
                <a:gd name="T15" fmla="*/ 912 h 960"/>
                <a:gd name="T16" fmla="*/ 511 w 833"/>
                <a:gd name="T17" fmla="*/ 932 h 960"/>
                <a:gd name="T18" fmla="*/ 483 w 833"/>
                <a:gd name="T19" fmla="*/ 926 h 960"/>
                <a:gd name="T20" fmla="*/ 418 w 833"/>
                <a:gd name="T21" fmla="*/ 922 h 960"/>
                <a:gd name="T22" fmla="*/ 380 w 833"/>
                <a:gd name="T23" fmla="*/ 926 h 960"/>
                <a:gd name="T24" fmla="*/ 353 w 833"/>
                <a:gd name="T25" fmla="*/ 895 h 960"/>
                <a:gd name="T26" fmla="*/ 284 w 833"/>
                <a:gd name="T27" fmla="*/ 826 h 960"/>
                <a:gd name="T28" fmla="*/ 219 w 833"/>
                <a:gd name="T29" fmla="*/ 730 h 960"/>
                <a:gd name="T30" fmla="*/ 161 w 833"/>
                <a:gd name="T31" fmla="*/ 603 h 960"/>
                <a:gd name="T32" fmla="*/ 164 w 833"/>
                <a:gd name="T33" fmla="*/ 614 h 960"/>
                <a:gd name="T34" fmla="*/ 113 w 833"/>
                <a:gd name="T35" fmla="*/ 466 h 960"/>
                <a:gd name="T36" fmla="*/ 72 w 833"/>
                <a:gd name="T37" fmla="*/ 295 h 960"/>
                <a:gd name="T38" fmla="*/ 41 w 833"/>
                <a:gd name="T39" fmla="*/ 103 h 960"/>
                <a:gd name="T40" fmla="*/ 0 w 833"/>
                <a:gd name="T41" fmla="*/ 3 h 960"/>
                <a:gd name="T42" fmla="*/ 24 w 833"/>
                <a:gd name="T43" fmla="*/ 199 h 960"/>
                <a:gd name="T44" fmla="*/ 62 w 833"/>
                <a:gd name="T45" fmla="*/ 380 h 960"/>
                <a:gd name="T46" fmla="*/ 110 w 833"/>
                <a:gd name="T47" fmla="*/ 542 h 960"/>
                <a:gd name="T48" fmla="*/ 140 w 833"/>
                <a:gd name="T49" fmla="*/ 624 h 960"/>
                <a:gd name="T50" fmla="*/ 199 w 833"/>
                <a:gd name="T51" fmla="*/ 751 h 960"/>
                <a:gd name="T52" fmla="*/ 264 w 833"/>
                <a:gd name="T53" fmla="*/ 847 h 960"/>
                <a:gd name="T54" fmla="*/ 332 w 833"/>
                <a:gd name="T55" fmla="*/ 915 h 960"/>
                <a:gd name="T56" fmla="*/ 380 w 833"/>
                <a:gd name="T57" fmla="*/ 939 h 960"/>
                <a:gd name="T58" fmla="*/ 456 w 833"/>
                <a:gd name="T59" fmla="*/ 960 h 960"/>
                <a:gd name="T60" fmla="*/ 511 w 833"/>
                <a:gd name="T61" fmla="*/ 950 h 960"/>
                <a:gd name="T62" fmla="*/ 545 w 833"/>
                <a:gd name="T63" fmla="*/ 932 h 960"/>
                <a:gd name="T64" fmla="*/ 596 w 833"/>
                <a:gd name="T65" fmla="*/ 898 h 960"/>
                <a:gd name="T66" fmla="*/ 648 w 833"/>
                <a:gd name="T67" fmla="*/ 847 h 960"/>
                <a:gd name="T68" fmla="*/ 692 w 833"/>
                <a:gd name="T69" fmla="*/ 782 h 960"/>
                <a:gd name="T70" fmla="*/ 737 w 833"/>
                <a:gd name="T71" fmla="*/ 699 h 960"/>
                <a:gd name="T72" fmla="*/ 761 w 833"/>
                <a:gd name="T73" fmla="*/ 644 h 960"/>
                <a:gd name="T74" fmla="*/ 782 w 833"/>
                <a:gd name="T75" fmla="*/ 593 h 960"/>
                <a:gd name="T76" fmla="*/ 833 w 833"/>
                <a:gd name="T77" fmla="*/ 428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33" h="960">
                  <a:moveTo>
                    <a:pt x="833" y="428"/>
                  </a:moveTo>
                  <a:lnTo>
                    <a:pt x="806" y="422"/>
                  </a:lnTo>
                  <a:lnTo>
                    <a:pt x="771" y="542"/>
                  </a:lnTo>
                  <a:lnTo>
                    <a:pt x="751" y="593"/>
                  </a:lnTo>
                  <a:lnTo>
                    <a:pt x="730" y="644"/>
                  </a:lnTo>
                  <a:lnTo>
                    <a:pt x="747" y="644"/>
                  </a:lnTo>
                  <a:lnTo>
                    <a:pt x="737" y="634"/>
                  </a:lnTo>
                  <a:lnTo>
                    <a:pt x="716" y="679"/>
                  </a:lnTo>
                  <a:lnTo>
                    <a:pt x="696" y="723"/>
                  </a:lnTo>
                  <a:lnTo>
                    <a:pt x="672" y="761"/>
                  </a:lnTo>
                  <a:lnTo>
                    <a:pt x="648" y="795"/>
                  </a:lnTo>
                  <a:lnTo>
                    <a:pt x="627" y="826"/>
                  </a:lnTo>
                  <a:lnTo>
                    <a:pt x="600" y="854"/>
                  </a:lnTo>
                  <a:lnTo>
                    <a:pt x="576" y="878"/>
                  </a:lnTo>
                  <a:lnTo>
                    <a:pt x="552" y="898"/>
                  </a:lnTo>
                  <a:lnTo>
                    <a:pt x="524" y="912"/>
                  </a:lnTo>
                  <a:lnTo>
                    <a:pt x="500" y="922"/>
                  </a:lnTo>
                  <a:lnTo>
                    <a:pt x="511" y="932"/>
                  </a:lnTo>
                  <a:lnTo>
                    <a:pt x="511" y="919"/>
                  </a:lnTo>
                  <a:lnTo>
                    <a:pt x="483" y="926"/>
                  </a:lnTo>
                  <a:lnTo>
                    <a:pt x="456" y="929"/>
                  </a:lnTo>
                  <a:lnTo>
                    <a:pt x="418" y="922"/>
                  </a:lnTo>
                  <a:lnTo>
                    <a:pt x="380" y="908"/>
                  </a:lnTo>
                  <a:lnTo>
                    <a:pt x="380" y="926"/>
                  </a:lnTo>
                  <a:lnTo>
                    <a:pt x="391" y="915"/>
                  </a:lnTo>
                  <a:lnTo>
                    <a:pt x="353" y="895"/>
                  </a:lnTo>
                  <a:lnTo>
                    <a:pt x="319" y="864"/>
                  </a:lnTo>
                  <a:lnTo>
                    <a:pt x="284" y="826"/>
                  </a:lnTo>
                  <a:lnTo>
                    <a:pt x="250" y="782"/>
                  </a:lnTo>
                  <a:lnTo>
                    <a:pt x="219" y="730"/>
                  </a:lnTo>
                  <a:lnTo>
                    <a:pt x="188" y="668"/>
                  </a:lnTo>
                  <a:lnTo>
                    <a:pt x="161" y="603"/>
                  </a:lnTo>
                  <a:lnTo>
                    <a:pt x="151" y="614"/>
                  </a:lnTo>
                  <a:lnTo>
                    <a:pt x="164" y="614"/>
                  </a:lnTo>
                  <a:lnTo>
                    <a:pt x="140" y="542"/>
                  </a:lnTo>
                  <a:lnTo>
                    <a:pt x="113" y="466"/>
                  </a:lnTo>
                  <a:lnTo>
                    <a:pt x="92" y="380"/>
                  </a:lnTo>
                  <a:lnTo>
                    <a:pt x="72" y="295"/>
                  </a:lnTo>
                  <a:lnTo>
                    <a:pt x="55" y="199"/>
                  </a:lnTo>
                  <a:lnTo>
                    <a:pt x="41" y="103"/>
                  </a:lnTo>
                  <a:lnTo>
                    <a:pt x="31" y="0"/>
                  </a:lnTo>
                  <a:lnTo>
                    <a:pt x="0" y="3"/>
                  </a:lnTo>
                  <a:lnTo>
                    <a:pt x="10" y="103"/>
                  </a:lnTo>
                  <a:lnTo>
                    <a:pt x="24" y="199"/>
                  </a:lnTo>
                  <a:lnTo>
                    <a:pt x="41" y="295"/>
                  </a:lnTo>
                  <a:lnTo>
                    <a:pt x="62" y="380"/>
                  </a:lnTo>
                  <a:lnTo>
                    <a:pt x="82" y="466"/>
                  </a:lnTo>
                  <a:lnTo>
                    <a:pt x="110" y="542"/>
                  </a:lnTo>
                  <a:lnTo>
                    <a:pt x="134" y="614"/>
                  </a:lnTo>
                  <a:lnTo>
                    <a:pt x="140" y="624"/>
                  </a:lnTo>
                  <a:lnTo>
                    <a:pt x="168" y="689"/>
                  </a:lnTo>
                  <a:lnTo>
                    <a:pt x="199" y="751"/>
                  </a:lnTo>
                  <a:lnTo>
                    <a:pt x="230" y="802"/>
                  </a:lnTo>
                  <a:lnTo>
                    <a:pt x="264" y="847"/>
                  </a:lnTo>
                  <a:lnTo>
                    <a:pt x="298" y="884"/>
                  </a:lnTo>
                  <a:lnTo>
                    <a:pt x="332" y="915"/>
                  </a:lnTo>
                  <a:lnTo>
                    <a:pt x="370" y="936"/>
                  </a:lnTo>
                  <a:lnTo>
                    <a:pt x="380" y="939"/>
                  </a:lnTo>
                  <a:lnTo>
                    <a:pt x="418" y="953"/>
                  </a:lnTo>
                  <a:lnTo>
                    <a:pt x="456" y="960"/>
                  </a:lnTo>
                  <a:lnTo>
                    <a:pt x="483" y="956"/>
                  </a:lnTo>
                  <a:lnTo>
                    <a:pt x="511" y="950"/>
                  </a:lnTo>
                  <a:lnTo>
                    <a:pt x="521" y="943"/>
                  </a:lnTo>
                  <a:lnTo>
                    <a:pt x="545" y="932"/>
                  </a:lnTo>
                  <a:lnTo>
                    <a:pt x="572" y="919"/>
                  </a:lnTo>
                  <a:lnTo>
                    <a:pt x="596" y="898"/>
                  </a:lnTo>
                  <a:lnTo>
                    <a:pt x="620" y="874"/>
                  </a:lnTo>
                  <a:lnTo>
                    <a:pt x="648" y="847"/>
                  </a:lnTo>
                  <a:lnTo>
                    <a:pt x="668" y="816"/>
                  </a:lnTo>
                  <a:lnTo>
                    <a:pt x="692" y="782"/>
                  </a:lnTo>
                  <a:lnTo>
                    <a:pt x="716" y="744"/>
                  </a:lnTo>
                  <a:lnTo>
                    <a:pt x="737" y="699"/>
                  </a:lnTo>
                  <a:lnTo>
                    <a:pt x="758" y="655"/>
                  </a:lnTo>
                  <a:lnTo>
                    <a:pt x="761" y="644"/>
                  </a:lnTo>
                  <a:lnTo>
                    <a:pt x="761" y="644"/>
                  </a:lnTo>
                  <a:lnTo>
                    <a:pt x="782" y="593"/>
                  </a:lnTo>
                  <a:lnTo>
                    <a:pt x="802" y="542"/>
                  </a:lnTo>
                  <a:lnTo>
                    <a:pt x="833" y="428"/>
                  </a:lnTo>
                  <a:close/>
                </a:path>
              </a:pathLst>
            </a:custGeom>
            <a:solidFill>
              <a:srgbClr val="000000"/>
            </a:solidFill>
            <a:ln w="9525">
              <a:solidFill>
                <a:srgbClr val="006699"/>
              </a:solidFill>
              <a:round/>
              <a:headEnd/>
              <a:tailEnd/>
            </a:ln>
          </p:spPr>
          <p:txBody>
            <a:bodyPr/>
            <a:lstStyle/>
            <a:p>
              <a:endParaRPr lang="fr-CA"/>
            </a:p>
          </p:txBody>
        </p:sp>
        <p:sp>
          <p:nvSpPr>
            <p:cNvPr id="40979" name="Line 19"/>
            <p:cNvSpPr>
              <a:spLocks noChangeShapeType="1"/>
            </p:cNvSpPr>
            <p:nvPr/>
          </p:nvSpPr>
          <p:spPr bwMode="auto">
            <a:xfrm>
              <a:off x="1613" y="1851"/>
              <a:ext cx="473"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40981" name="Freeform 21"/>
            <p:cNvSpPr>
              <a:spLocks/>
            </p:cNvSpPr>
            <p:nvPr/>
          </p:nvSpPr>
          <p:spPr bwMode="auto">
            <a:xfrm>
              <a:off x="1634" y="1748"/>
              <a:ext cx="466" cy="124"/>
            </a:xfrm>
            <a:custGeom>
              <a:avLst/>
              <a:gdLst>
                <a:gd name="T0" fmla="*/ 0 w 500"/>
                <a:gd name="T1" fmla="*/ 124 h 155"/>
                <a:gd name="T2" fmla="*/ 20 w 500"/>
                <a:gd name="T3" fmla="*/ 96 h 155"/>
                <a:gd name="T4" fmla="*/ 44 w 500"/>
                <a:gd name="T5" fmla="*/ 72 h 155"/>
                <a:gd name="T6" fmla="*/ 72 w 500"/>
                <a:gd name="T7" fmla="*/ 52 h 155"/>
                <a:gd name="T8" fmla="*/ 103 w 500"/>
                <a:gd name="T9" fmla="*/ 35 h 155"/>
                <a:gd name="T10" fmla="*/ 137 w 500"/>
                <a:gd name="T11" fmla="*/ 21 h 155"/>
                <a:gd name="T12" fmla="*/ 171 w 500"/>
                <a:gd name="T13" fmla="*/ 11 h 155"/>
                <a:gd name="T14" fmla="*/ 205 w 500"/>
                <a:gd name="T15" fmla="*/ 4 h 155"/>
                <a:gd name="T16" fmla="*/ 243 w 500"/>
                <a:gd name="T17" fmla="*/ 0 h 155"/>
                <a:gd name="T18" fmla="*/ 288 w 500"/>
                <a:gd name="T19" fmla="*/ 4 h 155"/>
                <a:gd name="T20" fmla="*/ 329 w 500"/>
                <a:gd name="T21" fmla="*/ 11 h 155"/>
                <a:gd name="T22" fmla="*/ 367 w 500"/>
                <a:gd name="T23" fmla="*/ 24 h 155"/>
                <a:gd name="T24" fmla="*/ 401 w 500"/>
                <a:gd name="T25" fmla="*/ 41 h 155"/>
                <a:gd name="T26" fmla="*/ 432 w 500"/>
                <a:gd name="T27" fmla="*/ 65 h 155"/>
                <a:gd name="T28" fmla="*/ 459 w 500"/>
                <a:gd name="T29" fmla="*/ 93 h 155"/>
                <a:gd name="T30" fmla="*/ 483 w 500"/>
                <a:gd name="T31" fmla="*/ 120 h 155"/>
                <a:gd name="T32" fmla="*/ 500 w 500"/>
                <a:gd name="T33"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0" h="155">
                  <a:moveTo>
                    <a:pt x="0" y="124"/>
                  </a:moveTo>
                  <a:lnTo>
                    <a:pt x="20" y="96"/>
                  </a:lnTo>
                  <a:lnTo>
                    <a:pt x="44" y="72"/>
                  </a:lnTo>
                  <a:lnTo>
                    <a:pt x="72" y="52"/>
                  </a:lnTo>
                  <a:lnTo>
                    <a:pt x="103" y="35"/>
                  </a:lnTo>
                  <a:lnTo>
                    <a:pt x="137" y="21"/>
                  </a:lnTo>
                  <a:lnTo>
                    <a:pt x="171" y="11"/>
                  </a:lnTo>
                  <a:lnTo>
                    <a:pt x="205" y="4"/>
                  </a:lnTo>
                  <a:lnTo>
                    <a:pt x="243" y="0"/>
                  </a:lnTo>
                  <a:lnTo>
                    <a:pt x="288" y="4"/>
                  </a:lnTo>
                  <a:lnTo>
                    <a:pt x="329" y="11"/>
                  </a:lnTo>
                  <a:lnTo>
                    <a:pt x="367" y="24"/>
                  </a:lnTo>
                  <a:lnTo>
                    <a:pt x="401" y="41"/>
                  </a:lnTo>
                  <a:lnTo>
                    <a:pt x="432" y="65"/>
                  </a:lnTo>
                  <a:lnTo>
                    <a:pt x="459" y="93"/>
                  </a:lnTo>
                  <a:lnTo>
                    <a:pt x="483" y="120"/>
                  </a:lnTo>
                  <a:lnTo>
                    <a:pt x="500" y="155"/>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82" name="Line 22"/>
            <p:cNvSpPr>
              <a:spLocks noChangeShapeType="1"/>
            </p:cNvSpPr>
            <p:nvPr/>
          </p:nvSpPr>
          <p:spPr bwMode="auto">
            <a:xfrm>
              <a:off x="1476" y="1378"/>
              <a:ext cx="813"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40983" name="Freeform 23"/>
            <p:cNvSpPr>
              <a:spLocks/>
            </p:cNvSpPr>
            <p:nvPr/>
          </p:nvSpPr>
          <p:spPr bwMode="auto">
            <a:xfrm>
              <a:off x="1466" y="1145"/>
              <a:ext cx="92" cy="233"/>
            </a:xfrm>
            <a:custGeom>
              <a:avLst/>
              <a:gdLst>
                <a:gd name="T0" fmla="*/ 0 w 92"/>
                <a:gd name="T1" fmla="*/ 233 h 233"/>
                <a:gd name="T2" fmla="*/ 0 w 92"/>
                <a:gd name="T3" fmla="*/ 185 h 233"/>
                <a:gd name="T4" fmla="*/ 3 w 92"/>
                <a:gd name="T5" fmla="*/ 140 h 233"/>
                <a:gd name="T6" fmla="*/ 7 w 92"/>
                <a:gd name="T7" fmla="*/ 103 h 233"/>
                <a:gd name="T8" fmla="*/ 13 w 92"/>
                <a:gd name="T9" fmla="*/ 68 h 233"/>
                <a:gd name="T10" fmla="*/ 20 w 92"/>
                <a:gd name="T11" fmla="*/ 41 h 233"/>
                <a:gd name="T12" fmla="*/ 27 w 92"/>
                <a:gd name="T13" fmla="*/ 17 h 233"/>
                <a:gd name="T14" fmla="*/ 37 w 92"/>
                <a:gd name="T15" fmla="*/ 3 h 233"/>
                <a:gd name="T16" fmla="*/ 48 w 92"/>
                <a:gd name="T17" fmla="*/ 0 h 233"/>
                <a:gd name="T18" fmla="*/ 55 w 92"/>
                <a:gd name="T19" fmla="*/ 3 h 233"/>
                <a:gd name="T20" fmla="*/ 61 w 92"/>
                <a:gd name="T21" fmla="*/ 7 h 233"/>
                <a:gd name="T22" fmla="*/ 68 w 92"/>
                <a:gd name="T23" fmla="*/ 17 h 233"/>
                <a:gd name="T24" fmla="*/ 75 w 92"/>
                <a:gd name="T25" fmla="*/ 31 h 233"/>
                <a:gd name="T26" fmla="*/ 85 w 92"/>
                <a:gd name="T27" fmla="*/ 65 h 233"/>
                <a:gd name="T28" fmla="*/ 92 w 92"/>
                <a:gd name="T29" fmla="*/ 11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2" h="233">
                  <a:moveTo>
                    <a:pt x="0" y="233"/>
                  </a:moveTo>
                  <a:lnTo>
                    <a:pt x="0" y="185"/>
                  </a:lnTo>
                  <a:lnTo>
                    <a:pt x="3" y="140"/>
                  </a:lnTo>
                  <a:lnTo>
                    <a:pt x="7" y="103"/>
                  </a:lnTo>
                  <a:lnTo>
                    <a:pt x="13" y="68"/>
                  </a:lnTo>
                  <a:lnTo>
                    <a:pt x="20" y="41"/>
                  </a:lnTo>
                  <a:lnTo>
                    <a:pt x="27" y="17"/>
                  </a:lnTo>
                  <a:lnTo>
                    <a:pt x="37" y="3"/>
                  </a:lnTo>
                  <a:lnTo>
                    <a:pt x="48" y="0"/>
                  </a:lnTo>
                  <a:lnTo>
                    <a:pt x="55" y="3"/>
                  </a:lnTo>
                  <a:lnTo>
                    <a:pt x="61" y="7"/>
                  </a:lnTo>
                  <a:lnTo>
                    <a:pt x="68" y="17"/>
                  </a:lnTo>
                  <a:lnTo>
                    <a:pt x="75" y="31"/>
                  </a:lnTo>
                  <a:lnTo>
                    <a:pt x="85" y="65"/>
                  </a:lnTo>
                  <a:lnTo>
                    <a:pt x="92" y="113"/>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84" name="Freeform 24"/>
            <p:cNvSpPr>
              <a:spLocks/>
            </p:cNvSpPr>
            <p:nvPr/>
          </p:nvSpPr>
          <p:spPr bwMode="auto">
            <a:xfrm>
              <a:off x="2186" y="1131"/>
              <a:ext cx="92" cy="220"/>
            </a:xfrm>
            <a:custGeom>
              <a:avLst/>
              <a:gdLst>
                <a:gd name="T0" fmla="*/ 0 w 92"/>
                <a:gd name="T1" fmla="*/ 124 h 220"/>
                <a:gd name="T2" fmla="*/ 7 w 92"/>
                <a:gd name="T3" fmla="*/ 72 h 220"/>
                <a:gd name="T4" fmla="*/ 13 w 92"/>
                <a:gd name="T5" fmla="*/ 52 h 220"/>
                <a:gd name="T6" fmla="*/ 17 w 92"/>
                <a:gd name="T7" fmla="*/ 34 h 220"/>
                <a:gd name="T8" fmla="*/ 24 w 92"/>
                <a:gd name="T9" fmla="*/ 21 h 220"/>
                <a:gd name="T10" fmla="*/ 31 w 92"/>
                <a:gd name="T11" fmla="*/ 10 h 220"/>
                <a:gd name="T12" fmla="*/ 37 w 92"/>
                <a:gd name="T13" fmla="*/ 4 h 220"/>
                <a:gd name="T14" fmla="*/ 44 w 92"/>
                <a:gd name="T15" fmla="*/ 0 h 220"/>
                <a:gd name="T16" fmla="*/ 55 w 92"/>
                <a:gd name="T17" fmla="*/ 4 h 220"/>
                <a:gd name="T18" fmla="*/ 61 w 92"/>
                <a:gd name="T19" fmla="*/ 17 h 220"/>
                <a:gd name="T20" fmla="*/ 68 w 92"/>
                <a:gd name="T21" fmla="*/ 38 h 220"/>
                <a:gd name="T22" fmla="*/ 75 w 92"/>
                <a:gd name="T23" fmla="*/ 62 h 220"/>
                <a:gd name="T24" fmla="*/ 82 w 92"/>
                <a:gd name="T25" fmla="*/ 96 h 220"/>
                <a:gd name="T26" fmla="*/ 85 w 92"/>
                <a:gd name="T27" fmla="*/ 130 h 220"/>
                <a:gd name="T28" fmla="*/ 89 w 92"/>
                <a:gd name="T29" fmla="*/ 175 h 220"/>
                <a:gd name="T30" fmla="*/ 92 w 92"/>
                <a:gd name="T31" fmla="*/ 22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 h="220">
                  <a:moveTo>
                    <a:pt x="0" y="124"/>
                  </a:moveTo>
                  <a:lnTo>
                    <a:pt x="7" y="72"/>
                  </a:lnTo>
                  <a:lnTo>
                    <a:pt x="13" y="52"/>
                  </a:lnTo>
                  <a:lnTo>
                    <a:pt x="17" y="34"/>
                  </a:lnTo>
                  <a:lnTo>
                    <a:pt x="24" y="21"/>
                  </a:lnTo>
                  <a:lnTo>
                    <a:pt x="31" y="10"/>
                  </a:lnTo>
                  <a:lnTo>
                    <a:pt x="37" y="4"/>
                  </a:lnTo>
                  <a:lnTo>
                    <a:pt x="44" y="0"/>
                  </a:lnTo>
                  <a:lnTo>
                    <a:pt x="55" y="4"/>
                  </a:lnTo>
                  <a:lnTo>
                    <a:pt x="61" y="17"/>
                  </a:lnTo>
                  <a:lnTo>
                    <a:pt x="68" y="38"/>
                  </a:lnTo>
                  <a:lnTo>
                    <a:pt x="75" y="62"/>
                  </a:lnTo>
                  <a:lnTo>
                    <a:pt x="82" y="96"/>
                  </a:lnTo>
                  <a:lnTo>
                    <a:pt x="85" y="130"/>
                  </a:lnTo>
                  <a:lnTo>
                    <a:pt x="89" y="175"/>
                  </a:lnTo>
                  <a:lnTo>
                    <a:pt x="92" y="220"/>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85" name="Freeform 25"/>
            <p:cNvSpPr>
              <a:spLocks/>
            </p:cNvSpPr>
            <p:nvPr/>
          </p:nvSpPr>
          <p:spPr bwMode="auto">
            <a:xfrm>
              <a:off x="1548" y="1200"/>
              <a:ext cx="110" cy="157"/>
            </a:xfrm>
            <a:custGeom>
              <a:avLst/>
              <a:gdLst>
                <a:gd name="T0" fmla="*/ 110 w 110"/>
                <a:gd name="T1" fmla="*/ 0 h 157"/>
                <a:gd name="T2" fmla="*/ 106 w 110"/>
                <a:gd name="T3" fmla="*/ 34 h 157"/>
                <a:gd name="T4" fmla="*/ 99 w 110"/>
                <a:gd name="T5" fmla="*/ 65 h 157"/>
                <a:gd name="T6" fmla="*/ 93 w 110"/>
                <a:gd name="T7" fmla="*/ 92 h 157"/>
                <a:gd name="T8" fmla="*/ 86 w 110"/>
                <a:gd name="T9" fmla="*/ 116 h 157"/>
                <a:gd name="T10" fmla="*/ 79 w 110"/>
                <a:gd name="T11" fmla="*/ 133 h 157"/>
                <a:gd name="T12" fmla="*/ 72 w 110"/>
                <a:gd name="T13" fmla="*/ 147 h 157"/>
                <a:gd name="T14" fmla="*/ 62 w 110"/>
                <a:gd name="T15" fmla="*/ 154 h 157"/>
                <a:gd name="T16" fmla="*/ 51 w 110"/>
                <a:gd name="T17" fmla="*/ 157 h 157"/>
                <a:gd name="T18" fmla="*/ 45 w 110"/>
                <a:gd name="T19" fmla="*/ 154 h 157"/>
                <a:gd name="T20" fmla="*/ 38 w 110"/>
                <a:gd name="T21" fmla="*/ 147 h 157"/>
                <a:gd name="T22" fmla="*/ 27 w 110"/>
                <a:gd name="T23" fmla="*/ 137 h 157"/>
                <a:gd name="T24" fmla="*/ 21 w 110"/>
                <a:gd name="T25" fmla="*/ 123 h 157"/>
                <a:gd name="T26" fmla="*/ 17 w 110"/>
                <a:gd name="T27" fmla="*/ 106 h 157"/>
                <a:gd name="T28" fmla="*/ 10 w 110"/>
                <a:gd name="T29" fmla="*/ 82 h 157"/>
                <a:gd name="T30" fmla="*/ 3 w 110"/>
                <a:gd name="T31" fmla="*/ 58 h 157"/>
                <a:gd name="T32" fmla="*/ 0 w 110"/>
                <a:gd name="T33" fmla="*/ 2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 h="157">
                  <a:moveTo>
                    <a:pt x="110" y="0"/>
                  </a:moveTo>
                  <a:lnTo>
                    <a:pt x="106" y="34"/>
                  </a:lnTo>
                  <a:lnTo>
                    <a:pt x="99" y="65"/>
                  </a:lnTo>
                  <a:lnTo>
                    <a:pt x="93" y="92"/>
                  </a:lnTo>
                  <a:lnTo>
                    <a:pt x="86" y="116"/>
                  </a:lnTo>
                  <a:lnTo>
                    <a:pt x="79" y="133"/>
                  </a:lnTo>
                  <a:lnTo>
                    <a:pt x="72" y="147"/>
                  </a:lnTo>
                  <a:lnTo>
                    <a:pt x="62" y="154"/>
                  </a:lnTo>
                  <a:lnTo>
                    <a:pt x="51" y="157"/>
                  </a:lnTo>
                  <a:lnTo>
                    <a:pt x="45" y="154"/>
                  </a:lnTo>
                  <a:lnTo>
                    <a:pt x="38" y="147"/>
                  </a:lnTo>
                  <a:lnTo>
                    <a:pt x="27" y="137"/>
                  </a:lnTo>
                  <a:lnTo>
                    <a:pt x="21" y="123"/>
                  </a:lnTo>
                  <a:lnTo>
                    <a:pt x="17" y="106"/>
                  </a:lnTo>
                  <a:lnTo>
                    <a:pt x="10" y="82"/>
                  </a:lnTo>
                  <a:lnTo>
                    <a:pt x="3" y="58"/>
                  </a:lnTo>
                  <a:lnTo>
                    <a:pt x="0" y="27"/>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89" name="Freeform 29"/>
            <p:cNvSpPr>
              <a:spLocks/>
            </p:cNvSpPr>
            <p:nvPr/>
          </p:nvSpPr>
          <p:spPr bwMode="auto">
            <a:xfrm>
              <a:off x="1654" y="1159"/>
              <a:ext cx="79" cy="109"/>
            </a:xfrm>
            <a:custGeom>
              <a:avLst/>
              <a:gdLst>
                <a:gd name="T0" fmla="*/ 0 w 79"/>
                <a:gd name="T1" fmla="*/ 92 h 109"/>
                <a:gd name="T2" fmla="*/ 7 w 79"/>
                <a:gd name="T3" fmla="*/ 54 h 109"/>
                <a:gd name="T4" fmla="*/ 17 w 79"/>
                <a:gd name="T5" fmla="*/ 24 h 109"/>
                <a:gd name="T6" fmla="*/ 28 w 79"/>
                <a:gd name="T7" fmla="*/ 6 h 109"/>
                <a:gd name="T8" fmla="*/ 41 w 79"/>
                <a:gd name="T9" fmla="*/ 0 h 109"/>
                <a:gd name="T10" fmla="*/ 48 w 79"/>
                <a:gd name="T11" fmla="*/ 3 h 109"/>
                <a:gd name="T12" fmla="*/ 55 w 79"/>
                <a:gd name="T13" fmla="*/ 6 h 109"/>
                <a:gd name="T14" fmla="*/ 59 w 79"/>
                <a:gd name="T15" fmla="*/ 17 h 109"/>
                <a:gd name="T16" fmla="*/ 65 w 79"/>
                <a:gd name="T17" fmla="*/ 30 h 109"/>
                <a:gd name="T18" fmla="*/ 76 w 79"/>
                <a:gd name="T19" fmla="*/ 65 h 109"/>
                <a:gd name="T20" fmla="*/ 79 w 79"/>
                <a:gd name="T21"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 h="109">
                  <a:moveTo>
                    <a:pt x="0" y="92"/>
                  </a:moveTo>
                  <a:lnTo>
                    <a:pt x="7" y="54"/>
                  </a:lnTo>
                  <a:lnTo>
                    <a:pt x="17" y="24"/>
                  </a:lnTo>
                  <a:lnTo>
                    <a:pt x="28" y="6"/>
                  </a:lnTo>
                  <a:lnTo>
                    <a:pt x="41" y="0"/>
                  </a:lnTo>
                  <a:lnTo>
                    <a:pt x="48" y="3"/>
                  </a:lnTo>
                  <a:lnTo>
                    <a:pt x="55" y="6"/>
                  </a:lnTo>
                  <a:lnTo>
                    <a:pt x="59" y="17"/>
                  </a:lnTo>
                  <a:lnTo>
                    <a:pt x="65" y="30"/>
                  </a:lnTo>
                  <a:lnTo>
                    <a:pt x="76" y="65"/>
                  </a:lnTo>
                  <a:lnTo>
                    <a:pt x="79" y="109"/>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90" name="Freeform 30"/>
            <p:cNvSpPr>
              <a:spLocks/>
            </p:cNvSpPr>
            <p:nvPr/>
          </p:nvSpPr>
          <p:spPr bwMode="auto">
            <a:xfrm>
              <a:off x="1737" y="1207"/>
              <a:ext cx="85" cy="137"/>
            </a:xfrm>
            <a:custGeom>
              <a:avLst/>
              <a:gdLst>
                <a:gd name="T0" fmla="*/ 85 w 85"/>
                <a:gd name="T1" fmla="*/ 0 h 137"/>
                <a:gd name="T2" fmla="*/ 85 w 85"/>
                <a:gd name="T3" fmla="*/ 3 h 137"/>
                <a:gd name="T4" fmla="*/ 85 w 85"/>
                <a:gd name="T5" fmla="*/ 3 h 137"/>
                <a:gd name="T6" fmla="*/ 82 w 85"/>
                <a:gd name="T7" fmla="*/ 54 h 137"/>
                <a:gd name="T8" fmla="*/ 72 w 85"/>
                <a:gd name="T9" fmla="*/ 96 h 137"/>
                <a:gd name="T10" fmla="*/ 65 w 85"/>
                <a:gd name="T11" fmla="*/ 113 h 137"/>
                <a:gd name="T12" fmla="*/ 58 w 85"/>
                <a:gd name="T13" fmla="*/ 126 h 137"/>
                <a:gd name="T14" fmla="*/ 51 w 85"/>
                <a:gd name="T15" fmla="*/ 133 h 137"/>
                <a:gd name="T16" fmla="*/ 44 w 85"/>
                <a:gd name="T17" fmla="*/ 137 h 137"/>
                <a:gd name="T18" fmla="*/ 34 w 85"/>
                <a:gd name="T19" fmla="*/ 133 h 137"/>
                <a:gd name="T20" fmla="*/ 27 w 85"/>
                <a:gd name="T21" fmla="*/ 126 h 137"/>
                <a:gd name="T22" fmla="*/ 20 w 85"/>
                <a:gd name="T23" fmla="*/ 113 h 137"/>
                <a:gd name="T24" fmla="*/ 13 w 85"/>
                <a:gd name="T25" fmla="*/ 96 h 137"/>
                <a:gd name="T26" fmla="*/ 3 w 85"/>
                <a:gd name="T27" fmla="*/ 54 h 137"/>
                <a:gd name="T28" fmla="*/ 0 w 85"/>
                <a:gd name="T29" fmla="*/ 3 h 137"/>
                <a:gd name="T30" fmla="*/ 0 w 85"/>
                <a:gd name="T31" fmla="*/ 3 h 137"/>
                <a:gd name="T32" fmla="*/ 0 w 85"/>
                <a:gd name="T33"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137">
                  <a:moveTo>
                    <a:pt x="85" y="0"/>
                  </a:moveTo>
                  <a:lnTo>
                    <a:pt x="85" y="3"/>
                  </a:lnTo>
                  <a:lnTo>
                    <a:pt x="85" y="3"/>
                  </a:lnTo>
                  <a:lnTo>
                    <a:pt x="82" y="54"/>
                  </a:lnTo>
                  <a:lnTo>
                    <a:pt x="72" y="96"/>
                  </a:lnTo>
                  <a:lnTo>
                    <a:pt x="65" y="113"/>
                  </a:lnTo>
                  <a:lnTo>
                    <a:pt x="58" y="126"/>
                  </a:lnTo>
                  <a:lnTo>
                    <a:pt x="51" y="133"/>
                  </a:lnTo>
                  <a:lnTo>
                    <a:pt x="44" y="137"/>
                  </a:lnTo>
                  <a:lnTo>
                    <a:pt x="34" y="133"/>
                  </a:lnTo>
                  <a:lnTo>
                    <a:pt x="27" y="126"/>
                  </a:lnTo>
                  <a:lnTo>
                    <a:pt x="20" y="113"/>
                  </a:lnTo>
                  <a:lnTo>
                    <a:pt x="13" y="96"/>
                  </a:lnTo>
                  <a:lnTo>
                    <a:pt x="3" y="54"/>
                  </a:lnTo>
                  <a:lnTo>
                    <a:pt x="0" y="3"/>
                  </a:lnTo>
                  <a:lnTo>
                    <a:pt x="0" y="3"/>
                  </a:lnTo>
                  <a:lnTo>
                    <a:pt x="0" y="0"/>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91" name="Freeform 31"/>
            <p:cNvSpPr>
              <a:spLocks/>
            </p:cNvSpPr>
            <p:nvPr/>
          </p:nvSpPr>
          <p:spPr bwMode="auto">
            <a:xfrm>
              <a:off x="1819" y="1159"/>
              <a:ext cx="96" cy="85"/>
            </a:xfrm>
            <a:custGeom>
              <a:avLst/>
              <a:gdLst>
                <a:gd name="T0" fmla="*/ 0 w 96"/>
                <a:gd name="T1" fmla="*/ 68 h 85"/>
                <a:gd name="T2" fmla="*/ 10 w 96"/>
                <a:gd name="T3" fmla="*/ 37 h 85"/>
                <a:gd name="T4" fmla="*/ 20 w 96"/>
                <a:gd name="T5" fmla="*/ 17 h 85"/>
                <a:gd name="T6" fmla="*/ 34 w 96"/>
                <a:gd name="T7" fmla="*/ 3 h 85"/>
                <a:gd name="T8" fmla="*/ 48 w 96"/>
                <a:gd name="T9" fmla="*/ 0 h 85"/>
                <a:gd name="T10" fmla="*/ 62 w 96"/>
                <a:gd name="T11" fmla="*/ 6 h 85"/>
                <a:gd name="T12" fmla="*/ 75 w 96"/>
                <a:gd name="T13" fmla="*/ 24 h 85"/>
                <a:gd name="T14" fmla="*/ 86 w 96"/>
                <a:gd name="T15" fmla="*/ 51 h 85"/>
                <a:gd name="T16" fmla="*/ 96 w 96"/>
                <a:gd name="T17"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85">
                  <a:moveTo>
                    <a:pt x="0" y="68"/>
                  </a:moveTo>
                  <a:lnTo>
                    <a:pt x="10" y="37"/>
                  </a:lnTo>
                  <a:lnTo>
                    <a:pt x="20" y="17"/>
                  </a:lnTo>
                  <a:lnTo>
                    <a:pt x="34" y="3"/>
                  </a:lnTo>
                  <a:lnTo>
                    <a:pt x="48" y="0"/>
                  </a:lnTo>
                  <a:lnTo>
                    <a:pt x="62" y="6"/>
                  </a:lnTo>
                  <a:lnTo>
                    <a:pt x="75" y="24"/>
                  </a:lnTo>
                  <a:lnTo>
                    <a:pt x="86" y="51"/>
                  </a:lnTo>
                  <a:lnTo>
                    <a:pt x="96" y="85"/>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92" name="Freeform 32"/>
            <p:cNvSpPr>
              <a:spLocks/>
            </p:cNvSpPr>
            <p:nvPr/>
          </p:nvSpPr>
          <p:spPr bwMode="auto">
            <a:xfrm>
              <a:off x="2093" y="1220"/>
              <a:ext cx="86" cy="137"/>
            </a:xfrm>
            <a:custGeom>
              <a:avLst/>
              <a:gdLst>
                <a:gd name="T0" fmla="*/ 86 w 86"/>
                <a:gd name="T1" fmla="*/ 0 h 137"/>
                <a:gd name="T2" fmla="*/ 82 w 86"/>
                <a:gd name="T3" fmla="*/ 55 h 137"/>
                <a:gd name="T4" fmla="*/ 79 w 86"/>
                <a:gd name="T5" fmla="*/ 76 h 137"/>
                <a:gd name="T6" fmla="*/ 76 w 86"/>
                <a:gd name="T7" fmla="*/ 96 h 137"/>
                <a:gd name="T8" fmla="*/ 69 w 86"/>
                <a:gd name="T9" fmla="*/ 113 h 137"/>
                <a:gd name="T10" fmla="*/ 62 w 86"/>
                <a:gd name="T11" fmla="*/ 127 h 137"/>
                <a:gd name="T12" fmla="*/ 55 w 86"/>
                <a:gd name="T13" fmla="*/ 134 h 137"/>
                <a:gd name="T14" fmla="*/ 45 w 86"/>
                <a:gd name="T15" fmla="*/ 137 h 137"/>
                <a:gd name="T16" fmla="*/ 34 w 86"/>
                <a:gd name="T17" fmla="*/ 134 h 137"/>
                <a:gd name="T18" fmla="*/ 28 w 86"/>
                <a:gd name="T19" fmla="*/ 127 h 137"/>
                <a:gd name="T20" fmla="*/ 21 w 86"/>
                <a:gd name="T21" fmla="*/ 113 h 137"/>
                <a:gd name="T22" fmla="*/ 14 w 86"/>
                <a:gd name="T23" fmla="*/ 96 h 137"/>
                <a:gd name="T24" fmla="*/ 7 w 86"/>
                <a:gd name="T25" fmla="*/ 76 h 137"/>
                <a:gd name="T26" fmla="*/ 4 w 86"/>
                <a:gd name="T27" fmla="*/ 55 h 137"/>
                <a:gd name="T28" fmla="*/ 0 w 86"/>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37">
                  <a:moveTo>
                    <a:pt x="86" y="0"/>
                  </a:moveTo>
                  <a:lnTo>
                    <a:pt x="82" y="55"/>
                  </a:lnTo>
                  <a:lnTo>
                    <a:pt x="79" y="76"/>
                  </a:lnTo>
                  <a:lnTo>
                    <a:pt x="76" y="96"/>
                  </a:lnTo>
                  <a:lnTo>
                    <a:pt x="69" y="113"/>
                  </a:lnTo>
                  <a:lnTo>
                    <a:pt x="62" y="127"/>
                  </a:lnTo>
                  <a:lnTo>
                    <a:pt x="55" y="134"/>
                  </a:lnTo>
                  <a:lnTo>
                    <a:pt x="45" y="137"/>
                  </a:lnTo>
                  <a:lnTo>
                    <a:pt x="34" y="134"/>
                  </a:lnTo>
                  <a:lnTo>
                    <a:pt x="28" y="127"/>
                  </a:lnTo>
                  <a:lnTo>
                    <a:pt x="21" y="113"/>
                  </a:lnTo>
                  <a:lnTo>
                    <a:pt x="14" y="96"/>
                  </a:lnTo>
                  <a:lnTo>
                    <a:pt x="7" y="76"/>
                  </a:lnTo>
                  <a:lnTo>
                    <a:pt x="4" y="55"/>
                  </a:lnTo>
                  <a:lnTo>
                    <a:pt x="0" y="0"/>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93" name="Freeform 33"/>
            <p:cNvSpPr>
              <a:spLocks/>
            </p:cNvSpPr>
            <p:nvPr/>
          </p:nvSpPr>
          <p:spPr bwMode="auto">
            <a:xfrm>
              <a:off x="1922" y="1234"/>
              <a:ext cx="85" cy="134"/>
            </a:xfrm>
            <a:custGeom>
              <a:avLst/>
              <a:gdLst>
                <a:gd name="T0" fmla="*/ 85 w 85"/>
                <a:gd name="T1" fmla="*/ 0 h 134"/>
                <a:gd name="T2" fmla="*/ 85 w 85"/>
                <a:gd name="T3" fmla="*/ 0 h 134"/>
                <a:gd name="T4" fmla="*/ 82 w 85"/>
                <a:gd name="T5" fmla="*/ 51 h 134"/>
                <a:gd name="T6" fmla="*/ 79 w 85"/>
                <a:gd name="T7" fmla="*/ 75 h 134"/>
                <a:gd name="T8" fmla="*/ 72 w 85"/>
                <a:gd name="T9" fmla="*/ 96 h 134"/>
                <a:gd name="T10" fmla="*/ 65 w 85"/>
                <a:gd name="T11" fmla="*/ 110 h 134"/>
                <a:gd name="T12" fmla="*/ 58 w 85"/>
                <a:gd name="T13" fmla="*/ 123 h 134"/>
                <a:gd name="T14" fmla="*/ 51 w 85"/>
                <a:gd name="T15" fmla="*/ 130 h 134"/>
                <a:gd name="T16" fmla="*/ 41 w 85"/>
                <a:gd name="T17" fmla="*/ 134 h 134"/>
                <a:gd name="T18" fmla="*/ 34 w 85"/>
                <a:gd name="T19" fmla="*/ 130 h 134"/>
                <a:gd name="T20" fmla="*/ 27 w 85"/>
                <a:gd name="T21" fmla="*/ 123 h 134"/>
                <a:gd name="T22" fmla="*/ 20 w 85"/>
                <a:gd name="T23" fmla="*/ 110 h 134"/>
                <a:gd name="T24" fmla="*/ 13 w 85"/>
                <a:gd name="T25" fmla="*/ 96 h 134"/>
                <a:gd name="T26" fmla="*/ 7 w 85"/>
                <a:gd name="T27" fmla="*/ 75 h 134"/>
                <a:gd name="T28" fmla="*/ 3 w 85"/>
                <a:gd name="T29" fmla="*/ 51 h 134"/>
                <a:gd name="T30" fmla="*/ 0 w 85"/>
                <a:gd name="T31" fmla="*/ 0 h 134"/>
                <a:gd name="T32" fmla="*/ 0 w 85"/>
                <a:gd name="T33"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134">
                  <a:moveTo>
                    <a:pt x="85" y="0"/>
                  </a:moveTo>
                  <a:lnTo>
                    <a:pt x="85" y="0"/>
                  </a:lnTo>
                  <a:lnTo>
                    <a:pt x="82" y="51"/>
                  </a:lnTo>
                  <a:lnTo>
                    <a:pt x="79" y="75"/>
                  </a:lnTo>
                  <a:lnTo>
                    <a:pt x="72" y="96"/>
                  </a:lnTo>
                  <a:lnTo>
                    <a:pt x="65" y="110"/>
                  </a:lnTo>
                  <a:lnTo>
                    <a:pt x="58" y="123"/>
                  </a:lnTo>
                  <a:lnTo>
                    <a:pt x="51" y="130"/>
                  </a:lnTo>
                  <a:lnTo>
                    <a:pt x="41" y="134"/>
                  </a:lnTo>
                  <a:lnTo>
                    <a:pt x="34" y="130"/>
                  </a:lnTo>
                  <a:lnTo>
                    <a:pt x="27" y="123"/>
                  </a:lnTo>
                  <a:lnTo>
                    <a:pt x="20" y="110"/>
                  </a:lnTo>
                  <a:lnTo>
                    <a:pt x="13" y="96"/>
                  </a:lnTo>
                  <a:lnTo>
                    <a:pt x="7" y="75"/>
                  </a:lnTo>
                  <a:lnTo>
                    <a:pt x="3" y="51"/>
                  </a:lnTo>
                  <a:lnTo>
                    <a:pt x="0" y="0"/>
                  </a:lnTo>
                  <a:lnTo>
                    <a:pt x="0" y="0"/>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0994" name="Freeform 34"/>
            <p:cNvSpPr>
              <a:spLocks/>
            </p:cNvSpPr>
            <p:nvPr/>
          </p:nvSpPr>
          <p:spPr bwMode="auto">
            <a:xfrm>
              <a:off x="2001" y="1159"/>
              <a:ext cx="75" cy="89"/>
            </a:xfrm>
            <a:custGeom>
              <a:avLst/>
              <a:gdLst>
                <a:gd name="T0" fmla="*/ 0 w 75"/>
                <a:gd name="T1" fmla="*/ 72 h 89"/>
                <a:gd name="T2" fmla="*/ 6 w 75"/>
                <a:gd name="T3" fmla="*/ 41 h 89"/>
                <a:gd name="T4" fmla="*/ 13 w 75"/>
                <a:gd name="T5" fmla="*/ 20 h 89"/>
                <a:gd name="T6" fmla="*/ 24 w 75"/>
                <a:gd name="T7" fmla="*/ 3 h 89"/>
                <a:gd name="T8" fmla="*/ 34 w 75"/>
                <a:gd name="T9" fmla="*/ 0 h 89"/>
                <a:gd name="T10" fmla="*/ 48 w 75"/>
                <a:gd name="T11" fmla="*/ 6 h 89"/>
                <a:gd name="T12" fmla="*/ 58 w 75"/>
                <a:gd name="T13" fmla="*/ 24 h 89"/>
                <a:gd name="T14" fmla="*/ 68 w 75"/>
                <a:gd name="T15" fmla="*/ 51 h 89"/>
                <a:gd name="T16" fmla="*/ 75 w 75"/>
                <a:gd name="T1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89">
                  <a:moveTo>
                    <a:pt x="0" y="72"/>
                  </a:moveTo>
                  <a:lnTo>
                    <a:pt x="6" y="41"/>
                  </a:lnTo>
                  <a:lnTo>
                    <a:pt x="13" y="20"/>
                  </a:lnTo>
                  <a:lnTo>
                    <a:pt x="24" y="3"/>
                  </a:lnTo>
                  <a:lnTo>
                    <a:pt x="34" y="0"/>
                  </a:lnTo>
                  <a:lnTo>
                    <a:pt x="48" y="6"/>
                  </a:lnTo>
                  <a:lnTo>
                    <a:pt x="58" y="24"/>
                  </a:lnTo>
                  <a:lnTo>
                    <a:pt x="68" y="51"/>
                  </a:lnTo>
                  <a:lnTo>
                    <a:pt x="75" y="89"/>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41013" name="Rectangle 53"/>
            <p:cNvSpPr>
              <a:spLocks noChangeArrowheads="1"/>
            </p:cNvSpPr>
            <p:nvPr/>
          </p:nvSpPr>
          <p:spPr bwMode="auto">
            <a:xfrm>
              <a:off x="996" y="1748"/>
              <a:ext cx="518"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41016" name="Rectangle 56"/>
            <p:cNvSpPr>
              <a:spLocks noChangeArrowheads="1"/>
            </p:cNvSpPr>
            <p:nvPr/>
          </p:nvSpPr>
          <p:spPr bwMode="auto">
            <a:xfrm>
              <a:off x="996" y="1234"/>
              <a:ext cx="415"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41023" name="Text Box 63"/>
            <p:cNvSpPr txBox="1">
              <a:spLocks noChangeArrowheads="1"/>
            </p:cNvSpPr>
            <p:nvPr/>
          </p:nvSpPr>
          <p:spPr bwMode="auto">
            <a:xfrm>
              <a:off x="804" y="1618"/>
              <a:ext cx="62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latin typeface="Times New Roman" pitchFamily="18" charset="0"/>
                  <a:cs typeface="Times New Roman" pitchFamily="18" charset="0"/>
                  <a:sym typeface="Symbol" pitchFamily="18" charset="2"/>
                </a:rPr>
                <a:t>'</a:t>
              </a:r>
              <a:r>
                <a:rPr kumimoji="0" lang="fr-CA" sz="2400"/>
                <a:t> </a:t>
              </a:r>
              <a:r>
                <a:rPr kumimoji="0" lang="fr-CA" sz="2400">
                  <a:latin typeface="Times New Roman" pitchFamily="18" charset="0"/>
                </a:rPr>
                <a:t>= 0</a:t>
              </a:r>
            </a:p>
          </p:txBody>
        </p:sp>
        <p:sp>
          <p:nvSpPr>
            <p:cNvPr id="41024" name="Text Box 64"/>
            <p:cNvSpPr txBox="1">
              <a:spLocks noChangeArrowheads="1"/>
            </p:cNvSpPr>
            <p:nvPr/>
          </p:nvSpPr>
          <p:spPr bwMode="auto">
            <a:xfrm>
              <a:off x="804" y="1186"/>
              <a:ext cx="62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latin typeface="Times New Roman" pitchFamily="18" charset="0"/>
                  <a:cs typeface="Times New Roman" pitchFamily="18" charset="0"/>
                  <a:sym typeface="Symbol" pitchFamily="18" charset="2"/>
                </a:rPr>
                <a:t>'</a:t>
              </a:r>
              <a:r>
                <a:rPr kumimoji="0" lang="fr-CA" sz="2400"/>
                <a:t> </a:t>
              </a:r>
              <a:r>
                <a:rPr kumimoji="0" lang="fr-CA" sz="2400">
                  <a:latin typeface="Times New Roman" pitchFamily="18" charset="0"/>
                </a:rPr>
                <a:t>= 4</a:t>
              </a:r>
            </a:p>
          </p:txBody>
        </p:sp>
      </p:grpSp>
      <p:sp>
        <p:nvSpPr>
          <p:cNvPr id="41030" name="Rectangle 70"/>
          <p:cNvSpPr>
            <a:spLocks noChangeArrowheads="1"/>
          </p:cNvSpPr>
          <p:nvPr/>
        </p:nvSpPr>
        <p:spPr bwMode="auto">
          <a:xfrm>
            <a:off x="4343400" y="1600200"/>
            <a:ext cx="4495800" cy="3886200"/>
          </a:xfrm>
          <a:prstGeom prst="rect">
            <a:avLst/>
          </a:prstGeom>
          <a:solidFill>
            <a:schemeClr val="accent1"/>
          </a:solidFill>
          <a:ln w="9525">
            <a:solidFill>
              <a:srgbClr val="00CC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sz="2400">
                <a:latin typeface="Times" pitchFamily="18" charset="0"/>
              </a:rPr>
              <a:t>Supposons que les courbes de potentiel ne se déduisent plus l'une de l'autre selon une translation verticale mais bien plutôt oblique de telle sorte que </a:t>
            </a:r>
            <a:r>
              <a:rPr kumimoji="0" lang="fr-CA" sz="2400" i="1">
                <a:latin typeface="Times" pitchFamily="18" charset="0"/>
              </a:rPr>
              <a:t>r</a:t>
            </a:r>
            <a:r>
              <a:rPr kumimoji="0" lang="fr-CA" sz="2400" i="1" baseline="-25000">
                <a:latin typeface="Times" pitchFamily="18" charset="0"/>
              </a:rPr>
              <a:t>e</a:t>
            </a:r>
            <a:r>
              <a:rPr kumimoji="0" lang="fr-CA" sz="2400">
                <a:latin typeface="Times" pitchFamily="18" charset="0"/>
              </a:rPr>
              <a:t> </a:t>
            </a:r>
            <a:r>
              <a:rPr kumimoji="0" lang="fr-CA" sz="2400">
                <a:latin typeface="Times" pitchFamily="18" charset="0"/>
                <a:sym typeface="Symbol" pitchFamily="18" charset="2"/>
              </a:rPr>
              <a:t></a:t>
            </a:r>
            <a:r>
              <a:rPr kumimoji="0" lang="fr-CA" sz="2400">
                <a:latin typeface="Times" pitchFamily="18" charset="0"/>
              </a:rPr>
              <a:t>  </a:t>
            </a:r>
            <a:r>
              <a:rPr kumimoji="0" lang="fr-CA" sz="2400" i="1">
                <a:latin typeface="Times" pitchFamily="18" charset="0"/>
              </a:rPr>
              <a:t>r</a:t>
            </a:r>
            <a:r>
              <a:rPr kumimoji="0" lang="fr-CA" sz="2400" i="1" baseline="-25000">
                <a:latin typeface="Times" pitchFamily="18" charset="0"/>
              </a:rPr>
              <a:t>e</a:t>
            </a:r>
            <a:r>
              <a:rPr kumimoji="0" lang="fr-CA" sz="2400">
                <a:latin typeface="Times New Roman" pitchFamily="18" charset="0"/>
                <a:cs typeface="Times New Roman" pitchFamily="18" charset="0"/>
                <a:sym typeface="Symbol" pitchFamily="18" charset="2"/>
              </a:rPr>
              <a:t>'</a:t>
            </a:r>
            <a:r>
              <a:rPr kumimoji="0" lang="fr-CA" sz="2400">
                <a:latin typeface="Times" pitchFamily="18" charset="0"/>
              </a:rPr>
              <a:t> ou mieux </a:t>
            </a:r>
            <a:r>
              <a:rPr kumimoji="0" lang="fr-CA" sz="2400" i="1">
                <a:latin typeface="Times" pitchFamily="18" charset="0"/>
              </a:rPr>
              <a:t>r</a:t>
            </a:r>
            <a:r>
              <a:rPr kumimoji="0" lang="fr-CA" sz="2400" i="1" baseline="-25000">
                <a:latin typeface="Times" pitchFamily="18" charset="0"/>
              </a:rPr>
              <a:t>e</a:t>
            </a:r>
            <a:r>
              <a:rPr kumimoji="0" lang="fr-CA" sz="2400">
                <a:latin typeface="Times New Roman" pitchFamily="18" charset="0"/>
                <a:cs typeface="Times New Roman" pitchFamily="18" charset="0"/>
                <a:sym typeface="Symbol" pitchFamily="18" charset="2"/>
              </a:rPr>
              <a:t>'</a:t>
            </a:r>
            <a:r>
              <a:rPr kumimoji="0" lang="fr-CA" sz="2400">
                <a:latin typeface="Times" pitchFamily="18" charset="0"/>
              </a:rPr>
              <a:t> &gt; </a:t>
            </a:r>
            <a:r>
              <a:rPr kumimoji="0" lang="fr-CA" sz="2400" i="1">
                <a:latin typeface="Times" pitchFamily="18" charset="0"/>
              </a:rPr>
              <a:t>r</a:t>
            </a:r>
            <a:r>
              <a:rPr kumimoji="0" lang="fr-CA" sz="2400" i="1" baseline="-25000">
                <a:latin typeface="Times" pitchFamily="18" charset="0"/>
              </a:rPr>
              <a:t>e</a:t>
            </a:r>
            <a:r>
              <a:rPr kumimoji="0" lang="fr-CA" sz="2400">
                <a:latin typeface="Times" pitchFamily="18" charset="0"/>
              </a:rPr>
              <a:t> </a:t>
            </a:r>
            <a:r>
              <a:rPr kumimoji="0" lang="fr-CA">
                <a:latin typeface="Times" pitchFamily="18" charset="0"/>
              </a:rPr>
              <a:t>.</a:t>
            </a:r>
            <a:endParaRPr kumimoji="0" lang="fr-CA" sz="2400">
              <a:latin typeface="Times" pitchFamily="18" charset="0"/>
            </a:endParaRPr>
          </a:p>
          <a:p>
            <a:pPr marL="342900" indent="-342900" algn="l">
              <a:spcBef>
                <a:spcPct val="20000"/>
              </a:spcBef>
              <a:buClr>
                <a:schemeClr val="hlink"/>
              </a:buClr>
              <a:buSzPct val="50000"/>
              <a:buFont typeface="Monotype Sorts" pitchFamily="2" charset="2"/>
              <a:buChar char="n"/>
            </a:pPr>
            <a:r>
              <a:rPr kumimoji="0" lang="fr-CA" sz="2400">
                <a:latin typeface="Times" pitchFamily="18" charset="0"/>
              </a:rPr>
              <a:t>La probabilité de transition </a:t>
            </a:r>
            <a:r>
              <a:rPr kumimoji="0" lang="fr-CA" sz="2400" b="1">
                <a:latin typeface="Symbol" pitchFamily="18" charset="2"/>
              </a:rPr>
              <a:t>u</a:t>
            </a:r>
            <a:r>
              <a:rPr kumimoji="0" lang="fr-CA" sz="2400"/>
              <a:t>’ </a:t>
            </a:r>
            <a:r>
              <a:rPr kumimoji="0" lang="fr-CA" sz="2400">
                <a:latin typeface="Times New Roman" pitchFamily="18" charset="0"/>
              </a:rPr>
              <a:t>= 4</a:t>
            </a:r>
            <a:r>
              <a:rPr kumimoji="0" lang="fr-CA" sz="2400"/>
              <a:t> </a:t>
            </a:r>
            <a:r>
              <a:rPr kumimoji="0" lang="fr-CA" sz="2400">
                <a:sym typeface="Symbol" pitchFamily="18" charset="2"/>
              </a:rPr>
              <a:t></a:t>
            </a:r>
            <a:r>
              <a:rPr kumimoji="0" lang="fr-CA" sz="2400"/>
              <a:t> </a:t>
            </a:r>
            <a:r>
              <a:rPr kumimoji="0" lang="fr-CA" sz="2400" b="1">
                <a:latin typeface="Symbol" pitchFamily="18" charset="2"/>
              </a:rPr>
              <a:t>u</a:t>
            </a:r>
            <a:r>
              <a:rPr kumimoji="0" lang="fr-CA" sz="2400"/>
              <a:t> </a:t>
            </a:r>
            <a:r>
              <a:rPr kumimoji="0" lang="fr-CA" sz="2400">
                <a:latin typeface="Times New Roman" pitchFamily="18" charset="0"/>
              </a:rPr>
              <a:t>= 0  est beaucoup plus grande que celle de la transition </a:t>
            </a:r>
            <a:r>
              <a:rPr kumimoji="0" lang="fr-CA" sz="2400" b="1">
                <a:latin typeface="Symbol" pitchFamily="18" charset="2"/>
              </a:rPr>
              <a:t>u</a:t>
            </a:r>
            <a:r>
              <a:rPr kumimoji="0" lang="fr-CA" sz="2400"/>
              <a:t>’ </a:t>
            </a:r>
            <a:r>
              <a:rPr kumimoji="0" lang="fr-CA" sz="2400">
                <a:latin typeface="Times New Roman" pitchFamily="18" charset="0"/>
              </a:rPr>
              <a:t>= 0</a:t>
            </a:r>
            <a:r>
              <a:rPr kumimoji="0" lang="fr-CA" sz="2400"/>
              <a:t> </a:t>
            </a:r>
            <a:r>
              <a:rPr kumimoji="0" lang="fr-CA" sz="2400">
                <a:sym typeface="Symbol" pitchFamily="18" charset="2"/>
              </a:rPr>
              <a:t></a:t>
            </a:r>
            <a:r>
              <a:rPr kumimoji="0" lang="fr-CA" sz="2400"/>
              <a:t> </a:t>
            </a:r>
            <a:r>
              <a:rPr kumimoji="0" lang="fr-CA" sz="2400" b="1">
                <a:latin typeface="Symbol" pitchFamily="18" charset="2"/>
              </a:rPr>
              <a:t>u</a:t>
            </a:r>
            <a:r>
              <a:rPr kumimoji="0" lang="fr-CA" sz="2400"/>
              <a:t> </a:t>
            </a:r>
            <a:r>
              <a:rPr kumimoji="0" lang="fr-CA" sz="2400">
                <a:latin typeface="Times New Roman" pitchFamily="18" charset="0"/>
              </a:rPr>
              <a:t>= 0.</a:t>
            </a:r>
          </a:p>
        </p:txBody>
      </p:sp>
      <p:sp>
        <p:nvSpPr>
          <p:cNvPr id="41032" name="Text Box 72"/>
          <p:cNvSpPr txBox="1">
            <a:spLocks noChangeArrowheads="1"/>
          </p:cNvSpPr>
          <p:nvPr/>
        </p:nvSpPr>
        <p:spPr bwMode="auto">
          <a:xfrm>
            <a:off x="827088" y="5527676"/>
            <a:ext cx="8040687" cy="831850"/>
          </a:xfrm>
          <a:prstGeom prst="rect">
            <a:avLst/>
          </a:prstGeom>
          <a:solidFill>
            <a:schemeClr val="accent1"/>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l">
              <a:spcBef>
                <a:spcPct val="50000"/>
              </a:spcBef>
              <a:buClr>
                <a:srgbClr val="FF3300"/>
              </a:buClr>
              <a:buSzPct val="150000"/>
              <a:buFontTx/>
              <a:buChar char="•"/>
            </a:pPr>
            <a:r>
              <a:rPr kumimoji="0" lang="fr-CA" sz="2400" dirty="0">
                <a:latin typeface="Times" pitchFamily="18" charset="0"/>
              </a:rPr>
              <a:t>Également, la probabilité de transition </a:t>
            </a:r>
            <a:r>
              <a:rPr kumimoji="0" lang="fr-CA" sz="2400" b="1" dirty="0">
                <a:latin typeface="Symbol" pitchFamily="18" charset="2"/>
              </a:rPr>
              <a:t>u</a:t>
            </a:r>
            <a:r>
              <a:rPr kumimoji="0" lang="fr-CA" sz="2400" dirty="0">
                <a:latin typeface="Times New Roman" pitchFamily="18" charset="0"/>
                <a:cs typeface="Times New Roman" pitchFamily="18" charset="0"/>
                <a:sym typeface="Symbol" pitchFamily="18" charset="2"/>
              </a:rPr>
              <a:t>'</a:t>
            </a:r>
            <a:r>
              <a:rPr kumimoji="0" lang="fr-CA" sz="2400" dirty="0"/>
              <a:t> </a:t>
            </a:r>
            <a:r>
              <a:rPr kumimoji="0" lang="fr-CA" sz="2400" dirty="0">
                <a:latin typeface="Times New Roman" pitchFamily="18" charset="0"/>
              </a:rPr>
              <a:t>= 0 </a:t>
            </a:r>
            <a:r>
              <a:rPr kumimoji="0" lang="fr-CA" sz="2400" dirty="0">
                <a:latin typeface="Times New Roman" pitchFamily="18" charset="0"/>
                <a:sym typeface="Symbol" pitchFamily="18" charset="2"/>
              </a:rPr>
              <a:t></a:t>
            </a:r>
            <a:r>
              <a:rPr kumimoji="0" lang="fr-CA" sz="2400" dirty="0">
                <a:latin typeface="Times New Roman" pitchFamily="18" charset="0"/>
              </a:rPr>
              <a:t> </a:t>
            </a:r>
            <a:r>
              <a:rPr kumimoji="0" lang="fr-CA" sz="2400" b="1" dirty="0">
                <a:latin typeface="Symbol" pitchFamily="18" charset="2"/>
              </a:rPr>
              <a:t>u</a:t>
            </a:r>
            <a:r>
              <a:rPr kumimoji="0" lang="fr-CA" sz="2400" dirty="0"/>
              <a:t> </a:t>
            </a:r>
            <a:r>
              <a:rPr kumimoji="0" lang="fr-CA" sz="2400" dirty="0">
                <a:latin typeface="Times New Roman" pitchFamily="18" charset="0"/>
              </a:rPr>
              <a:t>= 2  est </a:t>
            </a:r>
            <a:br>
              <a:rPr kumimoji="0" lang="fr-CA" sz="2400" dirty="0">
                <a:latin typeface="Times New Roman" pitchFamily="18" charset="0"/>
              </a:rPr>
            </a:br>
            <a:r>
              <a:rPr kumimoji="0" lang="fr-CA" sz="2400" dirty="0">
                <a:latin typeface="Times New Roman" pitchFamily="18" charset="0"/>
              </a:rPr>
              <a:t>beaucoup plus  grande que celle de la transition </a:t>
            </a:r>
            <a:r>
              <a:rPr kumimoji="0" lang="fr-CA" sz="2400" b="1" dirty="0">
                <a:latin typeface="Symbol" pitchFamily="18" charset="2"/>
              </a:rPr>
              <a:t>u</a:t>
            </a:r>
            <a:r>
              <a:rPr kumimoji="0" lang="fr-CA" sz="2400" dirty="0">
                <a:latin typeface="Symbol" pitchFamily="18" charset="2"/>
              </a:rPr>
              <a:t> </a:t>
            </a:r>
            <a:r>
              <a:rPr kumimoji="0" lang="fr-CA" sz="2400" dirty="0"/>
              <a:t>’ </a:t>
            </a:r>
            <a:r>
              <a:rPr kumimoji="0" lang="fr-CA" sz="2400" dirty="0">
                <a:latin typeface="Times New Roman" pitchFamily="18" charset="0"/>
              </a:rPr>
              <a:t>= 0 </a:t>
            </a:r>
            <a:r>
              <a:rPr kumimoji="0" lang="fr-CA" sz="2400" dirty="0">
                <a:latin typeface="Times New Roman" pitchFamily="18" charset="0"/>
                <a:sym typeface="Symbol" pitchFamily="18" charset="2"/>
              </a:rPr>
              <a:t></a:t>
            </a:r>
            <a:r>
              <a:rPr kumimoji="0" lang="fr-CA" sz="2400" dirty="0">
                <a:latin typeface="Times New Roman" pitchFamily="18" charset="0"/>
              </a:rPr>
              <a:t> </a:t>
            </a:r>
            <a:r>
              <a:rPr kumimoji="0" lang="fr-CA" sz="2400" b="1" dirty="0">
                <a:latin typeface="Symbol" pitchFamily="18" charset="2"/>
              </a:rPr>
              <a:t>u</a:t>
            </a:r>
            <a:r>
              <a:rPr kumimoji="0" lang="fr-CA" sz="2400" dirty="0"/>
              <a:t> </a:t>
            </a:r>
            <a:r>
              <a:rPr kumimoji="0" lang="fr-CA" sz="2400" dirty="0">
                <a:latin typeface="Times New Roman" pitchFamily="18" charset="0"/>
              </a:rPr>
              <a:t>=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1030">
                                            <p:bg/>
                                          </p:spTgt>
                                        </p:tgtEl>
                                        <p:attrNameLst>
                                          <p:attrName>style.visibility</p:attrName>
                                        </p:attrNameLst>
                                      </p:cBhvr>
                                      <p:to>
                                        <p:strVal val="visible"/>
                                      </p:to>
                                    </p:set>
                                    <p:anim calcmode="lin" valueType="num">
                                      <p:cBhvr additive="base">
                                        <p:cTn id="7" dur="500" fill="hold"/>
                                        <p:tgtEl>
                                          <p:spTgt spid="41030">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41030">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1030">
                                            <p:txEl>
                                              <p:pRg st="0" end="0"/>
                                            </p:txEl>
                                          </p:spTgt>
                                        </p:tgtEl>
                                        <p:attrNameLst>
                                          <p:attrName>style.visibility</p:attrName>
                                        </p:attrNameLst>
                                      </p:cBhvr>
                                      <p:to>
                                        <p:strVal val="visible"/>
                                      </p:to>
                                    </p:set>
                                    <p:anim calcmode="lin" valueType="num">
                                      <p:cBhvr additive="base">
                                        <p:cTn id="11" dur="500" fill="hold"/>
                                        <p:tgtEl>
                                          <p:spTgt spid="41030">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10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41035"/>
                                        </p:tgtEl>
                                        <p:attrNameLst>
                                          <p:attrName>style.visibility</p:attrName>
                                        </p:attrNameLst>
                                      </p:cBhvr>
                                      <p:to>
                                        <p:strVal val="visible"/>
                                      </p:to>
                                    </p:set>
                                    <p:animEffect transition="in" filter="strips(upRight)">
                                      <p:cBhvr>
                                        <p:cTn id="17" dur="500"/>
                                        <p:tgtEl>
                                          <p:spTgt spid="410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41037"/>
                                        </p:tgtEl>
                                        <p:attrNameLst>
                                          <p:attrName>style.visibility</p:attrName>
                                        </p:attrNameLst>
                                      </p:cBhvr>
                                      <p:to>
                                        <p:strVal val="visible"/>
                                      </p:to>
                                    </p:set>
                                    <p:animEffect transition="in" filter="wipe(down)">
                                      <p:cBhvr>
                                        <p:cTn id="22" dur="500"/>
                                        <p:tgtEl>
                                          <p:spTgt spid="410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41038"/>
                                        </p:tgtEl>
                                        <p:attrNameLst>
                                          <p:attrName>style.visibility</p:attrName>
                                        </p:attrNameLst>
                                      </p:cBhvr>
                                      <p:to>
                                        <p:strVal val="visible"/>
                                      </p:to>
                                    </p:set>
                                    <p:animEffect transition="in" filter="wipe(down)">
                                      <p:cBhvr>
                                        <p:cTn id="27" dur="500"/>
                                        <p:tgtEl>
                                          <p:spTgt spid="4103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4" fill="hold" nodeType="clickEffect">
                                  <p:stCondLst>
                                    <p:cond delay="0"/>
                                  </p:stCondLst>
                                  <p:childTnLst>
                                    <p:set>
                                      <p:cBhvr>
                                        <p:cTn id="31" dur="1" fill="hold">
                                          <p:stCondLst>
                                            <p:cond delay="0"/>
                                          </p:stCondLst>
                                        </p:cTn>
                                        <p:tgtEl>
                                          <p:spTgt spid="40988"/>
                                        </p:tgtEl>
                                        <p:attrNameLst>
                                          <p:attrName>style.visibility</p:attrName>
                                        </p:attrNameLst>
                                      </p:cBhvr>
                                      <p:to>
                                        <p:strVal val="visible"/>
                                      </p:to>
                                    </p:set>
                                    <p:anim calcmode="lin" valueType="num">
                                      <p:cBhvr>
                                        <p:cTn id="32" dur="500" fill="hold"/>
                                        <p:tgtEl>
                                          <p:spTgt spid="40988"/>
                                        </p:tgtEl>
                                        <p:attrNameLst>
                                          <p:attrName>ppt_x</p:attrName>
                                        </p:attrNameLst>
                                      </p:cBhvr>
                                      <p:tavLst>
                                        <p:tav tm="0">
                                          <p:val>
                                            <p:strVal val="#ppt_x"/>
                                          </p:val>
                                        </p:tav>
                                        <p:tav tm="100000">
                                          <p:val>
                                            <p:strVal val="#ppt_x"/>
                                          </p:val>
                                        </p:tav>
                                      </p:tavLst>
                                    </p:anim>
                                    <p:anim calcmode="lin" valueType="num">
                                      <p:cBhvr>
                                        <p:cTn id="33" dur="500" fill="hold"/>
                                        <p:tgtEl>
                                          <p:spTgt spid="40988"/>
                                        </p:tgtEl>
                                        <p:attrNameLst>
                                          <p:attrName>ppt_y</p:attrName>
                                        </p:attrNameLst>
                                      </p:cBhvr>
                                      <p:tavLst>
                                        <p:tav tm="0">
                                          <p:val>
                                            <p:strVal val="#ppt_y+#ppt_h/2"/>
                                          </p:val>
                                        </p:tav>
                                        <p:tav tm="100000">
                                          <p:val>
                                            <p:strVal val="#ppt_y"/>
                                          </p:val>
                                        </p:tav>
                                      </p:tavLst>
                                    </p:anim>
                                    <p:anim calcmode="lin" valueType="num">
                                      <p:cBhvr>
                                        <p:cTn id="34" dur="500" fill="hold"/>
                                        <p:tgtEl>
                                          <p:spTgt spid="40988"/>
                                        </p:tgtEl>
                                        <p:attrNameLst>
                                          <p:attrName>ppt_w</p:attrName>
                                        </p:attrNameLst>
                                      </p:cBhvr>
                                      <p:tavLst>
                                        <p:tav tm="0">
                                          <p:val>
                                            <p:strVal val="#ppt_w"/>
                                          </p:val>
                                        </p:tav>
                                        <p:tav tm="100000">
                                          <p:val>
                                            <p:strVal val="#ppt_w"/>
                                          </p:val>
                                        </p:tav>
                                      </p:tavLst>
                                    </p:anim>
                                    <p:anim calcmode="lin" valueType="num">
                                      <p:cBhvr>
                                        <p:cTn id="35" dur="500" fill="hold"/>
                                        <p:tgtEl>
                                          <p:spTgt spid="40988"/>
                                        </p:tgtEl>
                                        <p:attrNameLst>
                                          <p:attrName>ppt_h</p:attrName>
                                        </p:attrNameLst>
                                      </p:cBhvr>
                                      <p:tavLst>
                                        <p:tav tm="0">
                                          <p:val>
                                            <p:fltVal val="0"/>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1" fill="hold" nodeType="clickEffect">
                                  <p:stCondLst>
                                    <p:cond delay="0"/>
                                  </p:stCondLst>
                                  <p:childTnLst>
                                    <p:set>
                                      <p:cBhvr>
                                        <p:cTn id="39" dur="1" fill="hold">
                                          <p:stCondLst>
                                            <p:cond delay="0"/>
                                          </p:stCondLst>
                                        </p:cTn>
                                        <p:tgtEl>
                                          <p:spTgt spid="41003"/>
                                        </p:tgtEl>
                                        <p:attrNameLst>
                                          <p:attrName>style.visibility</p:attrName>
                                        </p:attrNameLst>
                                      </p:cBhvr>
                                      <p:to>
                                        <p:strVal val="visible"/>
                                      </p:to>
                                    </p:set>
                                    <p:anim calcmode="lin" valueType="num">
                                      <p:cBhvr>
                                        <p:cTn id="40" dur="500" fill="hold"/>
                                        <p:tgtEl>
                                          <p:spTgt spid="41003"/>
                                        </p:tgtEl>
                                        <p:attrNameLst>
                                          <p:attrName>ppt_x</p:attrName>
                                        </p:attrNameLst>
                                      </p:cBhvr>
                                      <p:tavLst>
                                        <p:tav tm="0">
                                          <p:val>
                                            <p:strVal val="#ppt_x"/>
                                          </p:val>
                                        </p:tav>
                                        <p:tav tm="100000">
                                          <p:val>
                                            <p:strVal val="#ppt_x"/>
                                          </p:val>
                                        </p:tav>
                                      </p:tavLst>
                                    </p:anim>
                                    <p:anim calcmode="lin" valueType="num">
                                      <p:cBhvr>
                                        <p:cTn id="41" dur="500" fill="hold"/>
                                        <p:tgtEl>
                                          <p:spTgt spid="41003"/>
                                        </p:tgtEl>
                                        <p:attrNameLst>
                                          <p:attrName>ppt_y</p:attrName>
                                        </p:attrNameLst>
                                      </p:cBhvr>
                                      <p:tavLst>
                                        <p:tav tm="0">
                                          <p:val>
                                            <p:strVal val="#ppt_y-#ppt_h/2"/>
                                          </p:val>
                                        </p:tav>
                                        <p:tav tm="100000">
                                          <p:val>
                                            <p:strVal val="#ppt_y"/>
                                          </p:val>
                                        </p:tav>
                                      </p:tavLst>
                                    </p:anim>
                                    <p:anim calcmode="lin" valueType="num">
                                      <p:cBhvr>
                                        <p:cTn id="42" dur="500" fill="hold"/>
                                        <p:tgtEl>
                                          <p:spTgt spid="41003"/>
                                        </p:tgtEl>
                                        <p:attrNameLst>
                                          <p:attrName>ppt_w</p:attrName>
                                        </p:attrNameLst>
                                      </p:cBhvr>
                                      <p:tavLst>
                                        <p:tav tm="0">
                                          <p:val>
                                            <p:strVal val="#ppt_w"/>
                                          </p:val>
                                        </p:tav>
                                        <p:tav tm="100000">
                                          <p:val>
                                            <p:strVal val="#ppt_w"/>
                                          </p:val>
                                        </p:tav>
                                      </p:tavLst>
                                    </p:anim>
                                    <p:anim calcmode="lin" valueType="num">
                                      <p:cBhvr>
                                        <p:cTn id="43" dur="500" fill="hold"/>
                                        <p:tgtEl>
                                          <p:spTgt spid="41003"/>
                                        </p:tgtEl>
                                        <p:attrNameLst>
                                          <p:attrName>ppt_h</p:attrName>
                                        </p:attrNameLst>
                                      </p:cBhvr>
                                      <p:tavLst>
                                        <p:tav tm="0">
                                          <p:val>
                                            <p:fltVal val="0"/>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41030">
                                            <p:txEl>
                                              <p:pRg st="1" end="1"/>
                                            </p:txEl>
                                          </p:spTgt>
                                        </p:tgtEl>
                                        <p:attrNameLst>
                                          <p:attrName>style.visibility</p:attrName>
                                        </p:attrNameLst>
                                      </p:cBhvr>
                                      <p:to>
                                        <p:strVal val="visible"/>
                                      </p:to>
                                    </p:set>
                                    <p:anim calcmode="lin" valueType="num">
                                      <p:cBhvr additive="base">
                                        <p:cTn id="48" dur="500" fill="hold"/>
                                        <p:tgtEl>
                                          <p:spTgt spid="41030">
                                            <p:txEl>
                                              <p:pRg st="1" end="1"/>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410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41032"/>
                                        </p:tgtEl>
                                        <p:attrNameLst>
                                          <p:attrName>style.visibility</p:attrName>
                                        </p:attrNameLst>
                                      </p:cBhvr>
                                      <p:to>
                                        <p:strVal val="visible"/>
                                      </p:to>
                                    </p:set>
                                    <p:animEffect transition="in" filter="wipe(left)">
                                      <p:cBhvr>
                                        <p:cTn id="54" dur="500"/>
                                        <p:tgtEl>
                                          <p:spTgt spid="4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0" grpId="0" uiExpand="1" build="p" animBg="1" autoUpdateAnimBg="0"/>
      <p:bldP spid="41032"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524000" y="304800"/>
            <a:ext cx="6324600" cy="1066800"/>
          </a:xfrm>
          <a:solidFill>
            <a:schemeClr val="bg2"/>
          </a:solidFill>
          <a:ln>
            <a:solidFill>
              <a:schemeClr val="tx1"/>
            </a:solidFill>
            <a:miter lim="800000"/>
            <a:headEnd/>
            <a:tailEnd/>
          </a:ln>
        </p:spPr>
        <p:txBody>
          <a:bodyPr/>
          <a:lstStyle/>
          <a:p>
            <a:r>
              <a:rPr kumimoji="0" lang="fr-CA" b="0">
                <a:solidFill>
                  <a:srgbClr val="FFFF00"/>
                </a:solidFill>
                <a:latin typeface="Times" pitchFamily="18" charset="0"/>
              </a:rPr>
              <a:t>Absorption - émission</a:t>
            </a:r>
          </a:p>
        </p:txBody>
      </p:sp>
      <p:sp>
        <p:nvSpPr>
          <p:cNvPr id="38915" name="Rectangle 3"/>
          <p:cNvSpPr>
            <a:spLocks noChangeArrowheads="1"/>
          </p:cNvSpPr>
          <p:nvPr/>
        </p:nvSpPr>
        <p:spPr bwMode="auto">
          <a:xfrm>
            <a:off x="1905000" y="1752600"/>
            <a:ext cx="4572000" cy="4038600"/>
          </a:xfrm>
          <a:prstGeom prst="rect">
            <a:avLst/>
          </a:prstGeom>
          <a:solidFill>
            <a:srgbClr val="99CCFF"/>
          </a:solidFill>
          <a:ln w="9525">
            <a:solidFill>
              <a:schemeClr val="tx1"/>
            </a:solidFill>
            <a:miter lim="800000"/>
            <a:headEnd/>
            <a:tailEnd/>
          </a:ln>
        </p:spPr>
        <p:txBody>
          <a:bodyPr wrap="none" anchor="ctr"/>
          <a:lstStyle/>
          <a:p>
            <a:endParaRPr lang="fr-CA"/>
          </a:p>
        </p:txBody>
      </p:sp>
      <p:sp>
        <p:nvSpPr>
          <p:cNvPr id="38920" name="Line 8"/>
          <p:cNvSpPr>
            <a:spLocks noChangeShapeType="1"/>
          </p:cNvSpPr>
          <p:nvPr/>
        </p:nvSpPr>
        <p:spPr bwMode="auto">
          <a:xfrm>
            <a:off x="3094038" y="5319713"/>
            <a:ext cx="2116137" cy="1587"/>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21" name="Line 9"/>
          <p:cNvSpPr>
            <a:spLocks noChangeShapeType="1"/>
          </p:cNvSpPr>
          <p:nvPr/>
        </p:nvSpPr>
        <p:spPr bwMode="auto">
          <a:xfrm>
            <a:off x="3094038" y="4765675"/>
            <a:ext cx="2116137" cy="158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22" name="Line 10"/>
          <p:cNvSpPr>
            <a:spLocks noChangeShapeType="1"/>
          </p:cNvSpPr>
          <p:nvPr/>
        </p:nvSpPr>
        <p:spPr bwMode="auto">
          <a:xfrm>
            <a:off x="3094038" y="4340225"/>
            <a:ext cx="2116137" cy="158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23" name="Line 11"/>
          <p:cNvSpPr>
            <a:spLocks noChangeShapeType="1"/>
          </p:cNvSpPr>
          <p:nvPr/>
        </p:nvSpPr>
        <p:spPr bwMode="auto">
          <a:xfrm>
            <a:off x="3094038" y="4051300"/>
            <a:ext cx="2093912" cy="158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24" name="Line 12"/>
          <p:cNvSpPr>
            <a:spLocks noChangeShapeType="1"/>
          </p:cNvSpPr>
          <p:nvPr/>
        </p:nvSpPr>
        <p:spPr bwMode="auto">
          <a:xfrm>
            <a:off x="3048000" y="3429000"/>
            <a:ext cx="2116138" cy="1588"/>
          </a:xfrm>
          <a:prstGeom prst="line">
            <a:avLst/>
          </a:prstGeom>
          <a:noFill/>
          <a:ln w="23813">
            <a:solidFill>
              <a:srgbClr val="008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25" name="Line 13"/>
          <p:cNvSpPr>
            <a:spLocks noChangeShapeType="1"/>
          </p:cNvSpPr>
          <p:nvPr/>
        </p:nvSpPr>
        <p:spPr bwMode="auto">
          <a:xfrm>
            <a:off x="3094038" y="2784475"/>
            <a:ext cx="2093912" cy="1588"/>
          </a:xfrm>
          <a:prstGeom prst="line">
            <a:avLst/>
          </a:prstGeom>
          <a:noFill/>
          <a:ln w="23813">
            <a:solidFill>
              <a:srgbClr val="008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27" name="Line 15"/>
          <p:cNvSpPr>
            <a:spLocks noChangeShapeType="1"/>
          </p:cNvSpPr>
          <p:nvPr/>
        </p:nvSpPr>
        <p:spPr bwMode="auto">
          <a:xfrm>
            <a:off x="3094038" y="2116138"/>
            <a:ext cx="2093912" cy="1587"/>
          </a:xfrm>
          <a:prstGeom prst="line">
            <a:avLst/>
          </a:prstGeom>
          <a:noFill/>
          <a:ln w="23813">
            <a:solidFill>
              <a:srgbClr val="008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28" name="Line 16"/>
          <p:cNvSpPr>
            <a:spLocks noChangeShapeType="1"/>
          </p:cNvSpPr>
          <p:nvPr/>
        </p:nvSpPr>
        <p:spPr bwMode="auto">
          <a:xfrm>
            <a:off x="3094038" y="3908425"/>
            <a:ext cx="2116137" cy="158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29" name="Line 17"/>
          <p:cNvSpPr>
            <a:spLocks noChangeShapeType="1"/>
          </p:cNvSpPr>
          <p:nvPr/>
        </p:nvSpPr>
        <p:spPr bwMode="auto">
          <a:xfrm>
            <a:off x="3094038" y="1949450"/>
            <a:ext cx="2116137" cy="1588"/>
          </a:xfrm>
          <a:prstGeom prst="line">
            <a:avLst/>
          </a:prstGeom>
          <a:noFill/>
          <a:ln w="23813">
            <a:solidFill>
              <a:srgbClr val="008000"/>
            </a:solidFill>
            <a:round/>
            <a:headEnd/>
            <a:tailEnd/>
          </a:ln>
          <a:extLst>
            <a:ext uri="{909E8E84-426E-40DD-AFC4-6F175D3DCCD1}">
              <a14:hiddenFill xmlns:a14="http://schemas.microsoft.com/office/drawing/2010/main">
                <a:noFill/>
              </a14:hiddenFill>
            </a:ext>
          </a:extLst>
        </p:spPr>
        <p:txBody>
          <a:bodyPr/>
          <a:lstStyle/>
          <a:p>
            <a:endParaRPr lang="fr-CA"/>
          </a:p>
        </p:txBody>
      </p:sp>
      <p:grpSp>
        <p:nvGrpSpPr>
          <p:cNvPr id="39000" name="Group 88"/>
          <p:cNvGrpSpPr>
            <a:grpSpLocks/>
          </p:cNvGrpSpPr>
          <p:nvPr/>
        </p:nvGrpSpPr>
        <p:grpSpPr bwMode="auto">
          <a:xfrm>
            <a:off x="4235450" y="3429000"/>
            <a:ext cx="987425" cy="1901825"/>
            <a:chOff x="2668" y="2160"/>
            <a:chExt cx="622" cy="1198"/>
          </a:xfrm>
        </p:grpSpPr>
        <p:grpSp>
          <p:nvGrpSpPr>
            <p:cNvPr id="38945" name="Group 33"/>
            <p:cNvGrpSpPr>
              <a:grpSpLocks/>
            </p:cNvGrpSpPr>
            <p:nvPr/>
          </p:nvGrpSpPr>
          <p:grpSpPr bwMode="auto">
            <a:xfrm>
              <a:off x="2668" y="2160"/>
              <a:ext cx="244" cy="1198"/>
              <a:chOff x="2738" y="2180"/>
              <a:chExt cx="244" cy="1198"/>
            </a:xfrm>
          </p:grpSpPr>
          <p:sp>
            <p:nvSpPr>
              <p:cNvPr id="38943" name="Rectangle 31"/>
              <p:cNvSpPr>
                <a:spLocks noChangeArrowheads="1"/>
              </p:cNvSpPr>
              <p:nvPr/>
            </p:nvSpPr>
            <p:spPr bwMode="auto">
              <a:xfrm>
                <a:off x="2833" y="2180"/>
                <a:ext cx="62" cy="96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38944" name="Freeform 32"/>
              <p:cNvSpPr>
                <a:spLocks/>
              </p:cNvSpPr>
              <p:nvPr/>
            </p:nvSpPr>
            <p:spPr bwMode="auto">
              <a:xfrm>
                <a:off x="2738" y="3138"/>
                <a:ext cx="244" cy="240"/>
              </a:xfrm>
              <a:custGeom>
                <a:avLst/>
                <a:gdLst>
                  <a:gd name="T0" fmla="*/ 0 w 244"/>
                  <a:gd name="T1" fmla="*/ 0 h 240"/>
                  <a:gd name="T2" fmla="*/ 124 w 244"/>
                  <a:gd name="T3" fmla="*/ 240 h 240"/>
                  <a:gd name="T4" fmla="*/ 244 w 244"/>
                  <a:gd name="T5" fmla="*/ 0 h 240"/>
                  <a:gd name="T6" fmla="*/ 0 w 244"/>
                  <a:gd name="T7" fmla="*/ 0 h 240"/>
                </a:gdLst>
                <a:ahLst/>
                <a:cxnLst>
                  <a:cxn ang="0">
                    <a:pos x="T0" y="T1"/>
                  </a:cxn>
                  <a:cxn ang="0">
                    <a:pos x="T2" y="T3"/>
                  </a:cxn>
                  <a:cxn ang="0">
                    <a:pos x="T4" y="T5"/>
                  </a:cxn>
                  <a:cxn ang="0">
                    <a:pos x="T6" y="T7"/>
                  </a:cxn>
                </a:cxnLst>
                <a:rect l="0" t="0" r="r" b="b"/>
                <a:pathLst>
                  <a:path w="244" h="240">
                    <a:moveTo>
                      <a:pt x="0" y="0"/>
                    </a:moveTo>
                    <a:lnTo>
                      <a:pt x="124" y="240"/>
                    </a:lnTo>
                    <a:lnTo>
                      <a:pt x="24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grpSp>
          <p:nvGrpSpPr>
            <p:cNvPr id="38948" name="Group 36"/>
            <p:cNvGrpSpPr>
              <a:grpSpLocks/>
            </p:cNvGrpSpPr>
            <p:nvPr/>
          </p:nvGrpSpPr>
          <p:grpSpPr bwMode="auto">
            <a:xfrm>
              <a:off x="2905" y="2160"/>
              <a:ext cx="207" cy="857"/>
              <a:chOff x="2975" y="2180"/>
              <a:chExt cx="207" cy="857"/>
            </a:xfrm>
          </p:grpSpPr>
          <p:sp>
            <p:nvSpPr>
              <p:cNvPr id="38946" name="Rectangle 34"/>
              <p:cNvSpPr>
                <a:spLocks noChangeArrowheads="1"/>
              </p:cNvSpPr>
              <p:nvPr/>
            </p:nvSpPr>
            <p:spPr bwMode="auto">
              <a:xfrm>
                <a:off x="3058" y="2180"/>
                <a:ext cx="44" cy="661"/>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38947" name="Freeform 35"/>
              <p:cNvSpPr>
                <a:spLocks/>
              </p:cNvSpPr>
              <p:nvPr/>
            </p:nvSpPr>
            <p:spPr bwMode="auto">
              <a:xfrm>
                <a:off x="2975" y="2834"/>
                <a:ext cx="207" cy="203"/>
              </a:xfrm>
              <a:custGeom>
                <a:avLst/>
                <a:gdLst>
                  <a:gd name="T0" fmla="*/ 0 w 207"/>
                  <a:gd name="T1" fmla="*/ 0 h 203"/>
                  <a:gd name="T2" fmla="*/ 105 w 207"/>
                  <a:gd name="T3" fmla="*/ 203 h 203"/>
                  <a:gd name="T4" fmla="*/ 207 w 207"/>
                  <a:gd name="T5" fmla="*/ 0 h 203"/>
                  <a:gd name="T6" fmla="*/ 0 w 207"/>
                  <a:gd name="T7" fmla="*/ 0 h 203"/>
                </a:gdLst>
                <a:ahLst/>
                <a:cxnLst>
                  <a:cxn ang="0">
                    <a:pos x="T0" y="T1"/>
                  </a:cxn>
                  <a:cxn ang="0">
                    <a:pos x="T2" y="T3"/>
                  </a:cxn>
                  <a:cxn ang="0">
                    <a:pos x="T4" y="T5"/>
                  </a:cxn>
                  <a:cxn ang="0">
                    <a:pos x="T6" y="T7"/>
                  </a:cxn>
                </a:cxnLst>
                <a:rect l="0" t="0" r="r" b="b"/>
                <a:pathLst>
                  <a:path w="207" h="203">
                    <a:moveTo>
                      <a:pt x="0" y="0"/>
                    </a:moveTo>
                    <a:lnTo>
                      <a:pt x="105" y="203"/>
                    </a:lnTo>
                    <a:lnTo>
                      <a:pt x="207" y="0"/>
                    </a:lnTo>
                    <a:lnTo>
                      <a:pt x="0" y="0"/>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grpSp>
          <p:nvGrpSpPr>
            <p:cNvPr id="38951" name="Group 39"/>
            <p:cNvGrpSpPr>
              <a:grpSpLocks/>
            </p:cNvGrpSpPr>
            <p:nvPr/>
          </p:nvGrpSpPr>
          <p:grpSpPr bwMode="auto">
            <a:xfrm>
              <a:off x="3035" y="2160"/>
              <a:ext cx="164" cy="545"/>
              <a:chOff x="3105" y="2180"/>
              <a:chExt cx="164" cy="545"/>
            </a:xfrm>
          </p:grpSpPr>
          <p:sp>
            <p:nvSpPr>
              <p:cNvPr id="38949" name="Rectangle 37"/>
              <p:cNvSpPr>
                <a:spLocks noChangeArrowheads="1"/>
              </p:cNvSpPr>
              <p:nvPr/>
            </p:nvSpPr>
            <p:spPr bwMode="auto">
              <a:xfrm>
                <a:off x="3174" y="2180"/>
                <a:ext cx="29" cy="389"/>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38950" name="Freeform 38"/>
              <p:cNvSpPr>
                <a:spLocks/>
              </p:cNvSpPr>
              <p:nvPr/>
            </p:nvSpPr>
            <p:spPr bwMode="auto">
              <a:xfrm>
                <a:off x="3105" y="2561"/>
                <a:ext cx="164" cy="164"/>
              </a:xfrm>
              <a:custGeom>
                <a:avLst/>
                <a:gdLst>
                  <a:gd name="T0" fmla="*/ 0 w 164"/>
                  <a:gd name="T1" fmla="*/ 0 h 164"/>
                  <a:gd name="T2" fmla="*/ 84 w 164"/>
                  <a:gd name="T3" fmla="*/ 164 h 164"/>
                  <a:gd name="T4" fmla="*/ 164 w 164"/>
                  <a:gd name="T5" fmla="*/ 0 h 164"/>
                  <a:gd name="T6" fmla="*/ 0 w 164"/>
                  <a:gd name="T7" fmla="*/ 0 h 164"/>
                </a:gdLst>
                <a:ahLst/>
                <a:cxnLst>
                  <a:cxn ang="0">
                    <a:pos x="T0" y="T1"/>
                  </a:cxn>
                  <a:cxn ang="0">
                    <a:pos x="T2" y="T3"/>
                  </a:cxn>
                  <a:cxn ang="0">
                    <a:pos x="T4" y="T5"/>
                  </a:cxn>
                  <a:cxn ang="0">
                    <a:pos x="T6" y="T7"/>
                  </a:cxn>
                </a:cxnLst>
                <a:rect l="0" t="0" r="r" b="b"/>
                <a:pathLst>
                  <a:path w="164" h="164">
                    <a:moveTo>
                      <a:pt x="0" y="0"/>
                    </a:moveTo>
                    <a:lnTo>
                      <a:pt x="84" y="164"/>
                    </a:lnTo>
                    <a:lnTo>
                      <a:pt x="164" y="0"/>
                    </a:lnTo>
                    <a:lnTo>
                      <a:pt x="0" y="0"/>
                    </a:lnTo>
                    <a:close/>
                  </a:path>
                </a:pathLst>
              </a:cu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grpSp>
          <p:nvGrpSpPr>
            <p:cNvPr id="38954" name="Group 42"/>
            <p:cNvGrpSpPr>
              <a:grpSpLocks/>
            </p:cNvGrpSpPr>
            <p:nvPr/>
          </p:nvGrpSpPr>
          <p:grpSpPr bwMode="auto">
            <a:xfrm>
              <a:off x="3162" y="2160"/>
              <a:ext cx="128" cy="436"/>
              <a:chOff x="3232" y="2180"/>
              <a:chExt cx="128" cy="436"/>
            </a:xfrm>
          </p:grpSpPr>
          <p:sp>
            <p:nvSpPr>
              <p:cNvPr id="38952" name="Line 40"/>
              <p:cNvSpPr>
                <a:spLocks noChangeShapeType="1"/>
              </p:cNvSpPr>
              <p:nvPr/>
            </p:nvSpPr>
            <p:spPr bwMode="auto">
              <a:xfrm flipV="1">
                <a:off x="3298" y="2180"/>
                <a:ext cx="1" cy="316"/>
              </a:xfrm>
              <a:prstGeom prst="line">
                <a:avLst/>
              </a:prstGeom>
              <a:noFill/>
              <a:ln w="23813">
                <a:solidFill>
                  <a:srgbClr val="FF99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53" name="Freeform 41"/>
              <p:cNvSpPr>
                <a:spLocks/>
              </p:cNvSpPr>
              <p:nvPr/>
            </p:nvSpPr>
            <p:spPr bwMode="auto">
              <a:xfrm>
                <a:off x="3232" y="2489"/>
                <a:ext cx="128" cy="127"/>
              </a:xfrm>
              <a:custGeom>
                <a:avLst/>
                <a:gdLst>
                  <a:gd name="T0" fmla="*/ 0 w 128"/>
                  <a:gd name="T1" fmla="*/ 0 h 127"/>
                  <a:gd name="T2" fmla="*/ 66 w 128"/>
                  <a:gd name="T3" fmla="*/ 127 h 127"/>
                  <a:gd name="T4" fmla="*/ 128 w 128"/>
                  <a:gd name="T5" fmla="*/ 0 h 127"/>
                  <a:gd name="T6" fmla="*/ 0 w 128"/>
                  <a:gd name="T7" fmla="*/ 0 h 127"/>
                </a:gdLst>
                <a:ahLst/>
                <a:cxnLst>
                  <a:cxn ang="0">
                    <a:pos x="T0" y="T1"/>
                  </a:cxn>
                  <a:cxn ang="0">
                    <a:pos x="T2" y="T3"/>
                  </a:cxn>
                  <a:cxn ang="0">
                    <a:pos x="T4" y="T5"/>
                  </a:cxn>
                  <a:cxn ang="0">
                    <a:pos x="T6" y="T7"/>
                  </a:cxn>
                </a:cxnLst>
                <a:rect l="0" t="0" r="r" b="b"/>
                <a:pathLst>
                  <a:path w="128" h="127">
                    <a:moveTo>
                      <a:pt x="0" y="0"/>
                    </a:moveTo>
                    <a:lnTo>
                      <a:pt x="66" y="127"/>
                    </a:lnTo>
                    <a:lnTo>
                      <a:pt x="128" y="0"/>
                    </a:lnTo>
                    <a:lnTo>
                      <a:pt x="0"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38955" name="Line 43"/>
            <p:cNvSpPr>
              <a:spLocks noChangeShapeType="1"/>
            </p:cNvSpPr>
            <p:nvPr/>
          </p:nvSpPr>
          <p:spPr bwMode="auto">
            <a:xfrm flipV="1">
              <a:off x="2977" y="2701"/>
              <a:ext cx="33" cy="33"/>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38998" name="Group 86"/>
          <p:cNvGrpSpPr>
            <a:grpSpLocks/>
          </p:cNvGrpSpPr>
          <p:nvPr/>
        </p:nvGrpSpPr>
        <p:grpSpPr bwMode="auto">
          <a:xfrm>
            <a:off x="2133600" y="2125663"/>
            <a:ext cx="3406775" cy="3460750"/>
            <a:chOff x="1344" y="1339"/>
            <a:chExt cx="2146" cy="2180"/>
          </a:xfrm>
        </p:grpSpPr>
        <p:sp>
          <p:nvSpPr>
            <p:cNvPr id="38919" name="Line 7"/>
            <p:cNvSpPr>
              <a:spLocks noChangeShapeType="1"/>
            </p:cNvSpPr>
            <p:nvPr/>
          </p:nvSpPr>
          <p:spPr bwMode="auto">
            <a:xfrm>
              <a:off x="1554" y="3487"/>
              <a:ext cx="1936"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56" name="Rectangle 44"/>
            <p:cNvSpPr>
              <a:spLocks noChangeArrowheads="1"/>
            </p:cNvSpPr>
            <p:nvPr/>
          </p:nvSpPr>
          <p:spPr bwMode="auto">
            <a:xfrm>
              <a:off x="1747" y="1368"/>
              <a:ext cx="15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38957" name="Rectangle 45"/>
            <p:cNvSpPr>
              <a:spLocks noChangeArrowheads="1"/>
            </p:cNvSpPr>
            <p:nvPr/>
          </p:nvSpPr>
          <p:spPr bwMode="auto">
            <a:xfrm>
              <a:off x="1344" y="1344"/>
              <a:ext cx="12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2400" b="1" i="1">
                  <a:solidFill>
                    <a:srgbClr val="000000"/>
                  </a:solidFill>
                  <a:latin typeface="Times New Roman" pitchFamily="18" charset="0"/>
                </a:rPr>
                <a:t>E</a:t>
              </a:r>
              <a:endParaRPr kumimoji="0" lang="fr-CA" sz="2400" b="1"/>
            </a:p>
          </p:txBody>
        </p:sp>
        <p:grpSp>
          <p:nvGrpSpPr>
            <p:cNvPr id="38960" name="Group 48"/>
            <p:cNvGrpSpPr>
              <a:grpSpLocks/>
            </p:cNvGrpSpPr>
            <p:nvPr/>
          </p:nvGrpSpPr>
          <p:grpSpPr bwMode="auto">
            <a:xfrm>
              <a:off x="1594" y="1339"/>
              <a:ext cx="127" cy="841"/>
              <a:chOff x="1594" y="1339"/>
              <a:chExt cx="127" cy="841"/>
            </a:xfrm>
          </p:grpSpPr>
          <p:sp>
            <p:nvSpPr>
              <p:cNvPr id="38958" name="Line 46"/>
              <p:cNvSpPr>
                <a:spLocks noChangeShapeType="1"/>
              </p:cNvSpPr>
              <p:nvPr/>
            </p:nvSpPr>
            <p:spPr bwMode="auto">
              <a:xfrm flipV="1">
                <a:off x="1656" y="1458"/>
                <a:ext cx="1" cy="722"/>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59" name="Freeform 47"/>
              <p:cNvSpPr>
                <a:spLocks/>
              </p:cNvSpPr>
              <p:nvPr/>
            </p:nvSpPr>
            <p:spPr bwMode="auto">
              <a:xfrm>
                <a:off x="1594" y="1339"/>
                <a:ext cx="127" cy="127"/>
              </a:xfrm>
              <a:custGeom>
                <a:avLst/>
                <a:gdLst>
                  <a:gd name="T0" fmla="*/ 127 w 127"/>
                  <a:gd name="T1" fmla="*/ 127 h 127"/>
                  <a:gd name="T2" fmla="*/ 62 w 127"/>
                  <a:gd name="T3" fmla="*/ 0 h 127"/>
                  <a:gd name="T4" fmla="*/ 0 w 127"/>
                  <a:gd name="T5" fmla="*/ 127 h 127"/>
                  <a:gd name="T6" fmla="*/ 127 w 127"/>
                  <a:gd name="T7" fmla="*/ 127 h 127"/>
                </a:gdLst>
                <a:ahLst/>
                <a:cxnLst>
                  <a:cxn ang="0">
                    <a:pos x="T0" y="T1"/>
                  </a:cxn>
                  <a:cxn ang="0">
                    <a:pos x="T2" y="T3"/>
                  </a:cxn>
                  <a:cxn ang="0">
                    <a:pos x="T4" y="T5"/>
                  </a:cxn>
                  <a:cxn ang="0">
                    <a:pos x="T6" y="T7"/>
                  </a:cxn>
                </a:cxnLst>
                <a:rect l="0" t="0" r="r" b="b"/>
                <a:pathLst>
                  <a:path w="127" h="127">
                    <a:moveTo>
                      <a:pt x="127" y="127"/>
                    </a:moveTo>
                    <a:lnTo>
                      <a:pt x="62" y="0"/>
                    </a:lnTo>
                    <a:lnTo>
                      <a:pt x="0" y="127"/>
                    </a:lnTo>
                    <a:lnTo>
                      <a:pt x="127" y="1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38961" name="Line 49"/>
            <p:cNvSpPr>
              <a:spLocks noChangeShapeType="1"/>
            </p:cNvSpPr>
            <p:nvPr/>
          </p:nvSpPr>
          <p:spPr bwMode="auto">
            <a:xfrm>
              <a:off x="1670" y="2344"/>
              <a:ext cx="1" cy="1175"/>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62" name="Line 50"/>
            <p:cNvSpPr>
              <a:spLocks noChangeShapeType="1"/>
            </p:cNvSpPr>
            <p:nvPr/>
          </p:nvSpPr>
          <p:spPr bwMode="auto">
            <a:xfrm flipV="1">
              <a:off x="1565" y="2151"/>
              <a:ext cx="167" cy="12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63" name="Line 51"/>
            <p:cNvSpPr>
              <a:spLocks noChangeShapeType="1"/>
            </p:cNvSpPr>
            <p:nvPr/>
          </p:nvSpPr>
          <p:spPr bwMode="auto">
            <a:xfrm flipV="1">
              <a:off x="1565" y="2271"/>
              <a:ext cx="167" cy="12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38999" name="Group 87"/>
          <p:cNvGrpSpPr>
            <a:grpSpLocks/>
          </p:cNvGrpSpPr>
          <p:nvPr/>
        </p:nvGrpSpPr>
        <p:grpSpPr bwMode="auto">
          <a:xfrm>
            <a:off x="3059113" y="1874838"/>
            <a:ext cx="1125537" cy="3460750"/>
            <a:chOff x="1927" y="1181"/>
            <a:chExt cx="709" cy="2180"/>
          </a:xfrm>
        </p:grpSpPr>
        <p:grpSp>
          <p:nvGrpSpPr>
            <p:cNvPr id="38932" name="Group 20"/>
            <p:cNvGrpSpPr>
              <a:grpSpLocks/>
            </p:cNvGrpSpPr>
            <p:nvPr/>
          </p:nvGrpSpPr>
          <p:grpSpPr bwMode="auto">
            <a:xfrm>
              <a:off x="1927" y="2160"/>
              <a:ext cx="207" cy="1198"/>
              <a:chOff x="1997" y="2180"/>
              <a:chExt cx="207" cy="1198"/>
            </a:xfrm>
          </p:grpSpPr>
          <p:sp>
            <p:nvSpPr>
              <p:cNvPr id="38930" name="Rectangle 18"/>
              <p:cNvSpPr>
                <a:spLocks noChangeArrowheads="1"/>
              </p:cNvSpPr>
              <p:nvPr/>
            </p:nvSpPr>
            <p:spPr bwMode="auto">
              <a:xfrm>
                <a:off x="2077" y="2376"/>
                <a:ext cx="44" cy="1002"/>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38931" name="Freeform 19"/>
              <p:cNvSpPr>
                <a:spLocks/>
              </p:cNvSpPr>
              <p:nvPr/>
            </p:nvSpPr>
            <p:spPr bwMode="auto">
              <a:xfrm>
                <a:off x="1997" y="2180"/>
                <a:ext cx="207" cy="204"/>
              </a:xfrm>
              <a:custGeom>
                <a:avLst/>
                <a:gdLst>
                  <a:gd name="T0" fmla="*/ 207 w 207"/>
                  <a:gd name="T1" fmla="*/ 204 h 204"/>
                  <a:gd name="T2" fmla="*/ 102 w 207"/>
                  <a:gd name="T3" fmla="*/ 0 h 204"/>
                  <a:gd name="T4" fmla="*/ 0 w 207"/>
                  <a:gd name="T5" fmla="*/ 204 h 204"/>
                  <a:gd name="T6" fmla="*/ 207 w 207"/>
                  <a:gd name="T7" fmla="*/ 204 h 204"/>
                </a:gdLst>
                <a:ahLst/>
                <a:cxnLst>
                  <a:cxn ang="0">
                    <a:pos x="T0" y="T1"/>
                  </a:cxn>
                  <a:cxn ang="0">
                    <a:pos x="T2" y="T3"/>
                  </a:cxn>
                  <a:cxn ang="0">
                    <a:pos x="T4" y="T5"/>
                  </a:cxn>
                  <a:cxn ang="0">
                    <a:pos x="T6" y="T7"/>
                  </a:cxn>
                </a:cxnLst>
                <a:rect l="0" t="0" r="r" b="b"/>
                <a:pathLst>
                  <a:path w="207" h="204">
                    <a:moveTo>
                      <a:pt x="207" y="204"/>
                    </a:moveTo>
                    <a:lnTo>
                      <a:pt x="102" y="0"/>
                    </a:lnTo>
                    <a:lnTo>
                      <a:pt x="0" y="204"/>
                    </a:lnTo>
                    <a:lnTo>
                      <a:pt x="207" y="20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grpSp>
          <p:nvGrpSpPr>
            <p:cNvPr id="38935" name="Group 23"/>
            <p:cNvGrpSpPr>
              <a:grpSpLocks/>
            </p:cNvGrpSpPr>
            <p:nvPr/>
          </p:nvGrpSpPr>
          <p:grpSpPr bwMode="auto">
            <a:xfrm>
              <a:off x="2051" y="1725"/>
              <a:ext cx="178" cy="1633"/>
              <a:chOff x="2121" y="1745"/>
              <a:chExt cx="178" cy="1633"/>
            </a:xfrm>
          </p:grpSpPr>
          <p:sp>
            <p:nvSpPr>
              <p:cNvPr id="38933" name="Rectangle 21"/>
              <p:cNvSpPr>
                <a:spLocks noChangeArrowheads="1"/>
              </p:cNvSpPr>
              <p:nvPr/>
            </p:nvSpPr>
            <p:spPr bwMode="auto">
              <a:xfrm>
                <a:off x="2194" y="1912"/>
                <a:ext cx="32" cy="1466"/>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38934" name="Freeform 22"/>
              <p:cNvSpPr>
                <a:spLocks/>
              </p:cNvSpPr>
              <p:nvPr/>
            </p:nvSpPr>
            <p:spPr bwMode="auto">
              <a:xfrm>
                <a:off x="2121" y="1745"/>
                <a:ext cx="178" cy="174"/>
              </a:xfrm>
              <a:custGeom>
                <a:avLst/>
                <a:gdLst>
                  <a:gd name="T0" fmla="*/ 178 w 178"/>
                  <a:gd name="T1" fmla="*/ 174 h 174"/>
                  <a:gd name="T2" fmla="*/ 87 w 178"/>
                  <a:gd name="T3" fmla="*/ 0 h 174"/>
                  <a:gd name="T4" fmla="*/ 0 w 178"/>
                  <a:gd name="T5" fmla="*/ 174 h 174"/>
                  <a:gd name="T6" fmla="*/ 178 w 178"/>
                  <a:gd name="T7" fmla="*/ 174 h 174"/>
                </a:gdLst>
                <a:ahLst/>
                <a:cxnLst>
                  <a:cxn ang="0">
                    <a:pos x="T0" y="T1"/>
                  </a:cxn>
                  <a:cxn ang="0">
                    <a:pos x="T2" y="T3"/>
                  </a:cxn>
                  <a:cxn ang="0">
                    <a:pos x="T4" y="T5"/>
                  </a:cxn>
                  <a:cxn ang="0">
                    <a:pos x="T6" y="T7"/>
                  </a:cxn>
                </a:cxnLst>
                <a:rect l="0" t="0" r="r" b="b"/>
                <a:pathLst>
                  <a:path w="178" h="174">
                    <a:moveTo>
                      <a:pt x="178" y="174"/>
                    </a:moveTo>
                    <a:lnTo>
                      <a:pt x="87" y="0"/>
                    </a:lnTo>
                    <a:lnTo>
                      <a:pt x="0" y="174"/>
                    </a:lnTo>
                    <a:lnTo>
                      <a:pt x="178" y="174"/>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grpSp>
          <p:nvGrpSpPr>
            <p:cNvPr id="38938" name="Group 26"/>
            <p:cNvGrpSpPr>
              <a:grpSpLocks/>
            </p:cNvGrpSpPr>
            <p:nvPr/>
          </p:nvGrpSpPr>
          <p:grpSpPr bwMode="auto">
            <a:xfrm>
              <a:off x="2269" y="1496"/>
              <a:ext cx="149" cy="1855"/>
              <a:chOff x="2339" y="1516"/>
              <a:chExt cx="149" cy="1855"/>
            </a:xfrm>
          </p:grpSpPr>
          <p:sp>
            <p:nvSpPr>
              <p:cNvPr id="38936" name="Freeform 24"/>
              <p:cNvSpPr>
                <a:spLocks/>
              </p:cNvSpPr>
              <p:nvPr/>
            </p:nvSpPr>
            <p:spPr bwMode="auto">
              <a:xfrm>
                <a:off x="2401" y="1654"/>
                <a:ext cx="25" cy="1717"/>
              </a:xfrm>
              <a:custGeom>
                <a:avLst/>
                <a:gdLst>
                  <a:gd name="T0" fmla="*/ 21 w 25"/>
                  <a:gd name="T1" fmla="*/ 0 h 1717"/>
                  <a:gd name="T2" fmla="*/ 0 w 25"/>
                  <a:gd name="T3" fmla="*/ 0 h 1717"/>
                  <a:gd name="T4" fmla="*/ 3 w 25"/>
                  <a:gd name="T5" fmla="*/ 1717 h 1717"/>
                  <a:gd name="T6" fmla="*/ 25 w 25"/>
                  <a:gd name="T7" fmla="*/ 1717 h 1717"/>
                  <a:gd name="T8" fmla="*/ 21 w 25"/>
                  <a:gd name="T9" fmla="*/ 0 h 1717"/>
                </a:gdLst>
                <a:ahLst/>
                <a:cxnLst>
                  <a:cxn ang="0">
                    <a:pos x="T0" y="T1"/>
                  </a:cxn>
                  <a:cxn ang="0">
                    <a:pos x="T2" y="T3"/>
                  </a:cxn>
                  <a:cxn ang="0">
                    <a:pos x="T4" y="T5"/>
                  </a:cxn>
                  <a:cxn ang="0">
                    <a:pos x="T6" y="T7"/>
                  </a:cxn>
                  <a:cxn ang="0">
                    <a:pos x="T8" y="T9"/>
                  </a:cxn>
                </a:cxnLst>
                <a:rect l="0" t="0" r="r" b="b"/>
                <a:pathLst>
                  <a:path w="25" h="1717">
                    <a:moveTo>
                      <a:pt x="21" y="0"/>
                    </a:moveTo>
                    <a:lnTo>
                      <a:pt x="0" y="0"/>
                    </a:lnTo>
                    <a:lnTo>
                      <a:pt x="3" y="1717"/>
                    </a:lnTo>
                    <a:lnTo>
                      <a:pt x="25" y="1717"/>
                    </a:lnTo>
                    <a:lnTo>
                      <a:pt x="21" y="0"/>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37" name="Freeform 25"/>
              <p:cNvSpPr>
                <a:spLocks/>
              </p:cNvSpPr>
              <p:nvPr/>
            </p:nvSpPr>
            <p:spPr bwMode="auto">
              <a:xfrm>
                <a:off x="2339" y="1516"/>
                <a:ext cx="149" cy="146"/>
              </a:xfrm>
              <a:custGeom>
                <a:avLst/>
                <a:gdLst>
                  <a:gd name="T0" fmla="*/ 149 w 149"/>
                  <a:gd name="T1" fmla="*/ 146 h 146"/>
                  <a:gd name="T2" fmla="*/ 72 w 149"/>
                  <a:gd name="T3" fmla="*/ 0 h 146"/>
                  <a:gd name="T4" fmla="*/ 0 w 149"/>
                  <a:gd name="T5" fmla="*/ 146 h 146"/>
                  <a:gd name="T6" fmla="*/ 149 w 149"/>
                  <a:gd name="T7" fmla="*/ 146 h 146"/>
                </a:gdLst>
                <a:ahLst/>
                <a:cxnLst>
                  <a:cxn ang="0">
                    <a:pos x="T0" y="T1"/>
                  </a:cxn>
                  <a:cxn ang="0">
                    <a:pos x="T2" y="T3"/>
                  </a:cxn>
                  <a:cxn ang="0">
                    <a:pos x="T4" y="T5"/>
                  </a:cxn>
                  <a:cxn ang="0">
                    <a:pos x="T6" y="T7"/>
                  </a:cxn>
                </a:cxnLst>
                <a:rect l="0" t="0" r="r" b="b"/>
                <a:pathLst>
                  <a:path w="149" h="146">
                    <a:moveTo>
                      <a:pt x="149" y="146"/>
                    </a:moveTo>
                    <a:lnTo>
                      <a:pt x="72" y="0"/>
                    </a:lnTo>
                    <a:lnTo>
                      <a:pt x="0" y="146"/>
                    </a:lnTo>
                    <a:lnTo>
                      <a:pt x="149" y="146"/>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grpSp>
          <p:nvGrpSpPr>
            <p:cNvPr id="38941" name="Group 29"/>
            <p:cNvGrpSpPr>
              <a:grpSpLocks/>
            </p:cNvGrpSpPr>
            <p:nvPr/>
          </p:nvGrpSpPr>
          <p:grpSpPr bwMode="auto">
            <a:xfrm>
              <a:off x="2403" y="1333"/>
              <a:ext cx="127" cy="2018"/>
              <a:chOff x="2473" y="1353"/>
              <a:chExt cx="127" cy="2018"/>
            </a:xfrm>
          </p:grpSpPr>
          <p:sp>
            <p:nvSpPr>
              <p:cNvPr id="38939" name="Line 27"/>
              <p:cNvSpPr>
                <a:spLocks noChangeShapeType="1"/>
              </p:cNvSpPr>
              <p:nvPr/>
            </p:nvSpPr>
            <p:spPr bwMode="auto">
              <a:xfrm>
                <a:off x="2535" y="1473"/>
                <a:ext cx="1" cy="1898"/>
              </a:xfrm>
              <a:prstGeom prst="line">
                <a:avLst/>
              </a:prstGeom>
              <a:noFill/>
              <a:ln w="23813">
                <a:solidFill>
                  <a:srgbClr val="33CCCC"/>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8940" name="Freeform 28"/>
              <p:cNvSpPr>
                <a:spLocks/>
              </p:cNvSpPr>
              <p:nvPr/>
            </p:nvSpPr>
            <p:spPr bwMode="auto">
              <a:xfrm>
                <a:off x="2473" y="1353"/>
                <a:ext cx="127" cy="127"/>
              </a:xfrm>
              <a:custGeom>
                <a:avLst/>
                <a:gdLst>
                  <a:gd name="T0" fmla="*/ 127 w 127"/>
                  <a:gd name="T1" fmla="*/ 127 h 127"/>
                  <a:gd name="T2" fmla="*/ 62 w 127"/>
                  <a:gd name="T3" fmla="*/ 0 h 127"/>
                  <a:gd name="T4" fmla="*/ 0 w 127"/>
                  <a:gd name="T5" fmla="*/ 127 h 127"/>
                  <a:gd name="T6" fmla="*/ 127 w 127"/>
                  <a:gd name="T7" fmla="*/ 127 h 127"/>
                </a:gdLst>
                <a:ahLst/>
                <a:cxnLst>
                  <a:cxn ang="0">
                    <a:pos x="T0" y="T1"/>
                  </a:cxn>
                  <a:cxn ang="0">
                    <a:pos x="T2" y="T3"/>
                  </a:cxn>
                  <a:cxn ang="0">
                    <a:pos x="T4" y="T5"/>
                  </a:cxn>
                  <a:cxn ang="0">
                    <a:pos x="T6" y="T7"/>
                  </a:cxn>
                </a:cxnLst>
                <a:rect l="0" t="0" r="r" b="b"/>
                <a:pathLst>
                  <a:path w="127" h="127">
                    <a:moveTo>
                      <a:pt x="127" y="127"/>
                    </a:moveTo>
                    <a:lnTo>
                      <a:pt x="62" y="0"/>
                    </a:lnTo>
                    <a:lnTo>
                      <a:pt x="0" y="127"/>
                    </a:lnTo>
                    <a:lnTo>
                      <a:pt x="127" y="127"/>
                    </a:lnTo>
                    <a:close/>
                  </a:path>
                </a:pathLst>
              </a:custGeom>
              <a:solidFill>
                <a:srgbClr val="33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38942" name="Line 30"/>
            <p:cNvSpPr>
              <a:spLocks noChangeShapeType="1"/>
            </p:cNvSpPr>
            <p:nvPr/>
          </p:nvSpPr>
          <p:spPr bwMode="auto">
            <a:xfrm>
              <a:off x="2465" y="1333"/>
              <a:ext cx="29" cy="29"/>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nvGrpSpPr>
            <p:cNvPr id="38993" name="Group 81"/>
            <p:cNvGrpSpPr>
              <a:grpSpLocks/>
            </p:cNvGrpSpPr>
            <p:nvPr/>
          </p:nvGrpSpPr>
          <p:grpSpPr bwMode="auto">
            <a:xfrm>
              <a:off x="2516" y="1181"/>
              <a:ext cx="120" cy="2180"/>
              <a:chOff x="2586" y="1201"/>
              <a:chExt cx="120" cy="2180"/>
            </a:xfrm>
          </p:grpSpPr>
          <p:sp>
            <p:nvSpPr>
              <p:cNvPr id="38964" name="Freeform 52"/>
              <p:cNvSpPr>
                <a:spLocks/>
              </p:cNvSpPr>
              <p:nvPr/>
            </p:nvSpPr>
            <p:spPr bwMode="auto">
              <a:xfrm>
                <a:off x="2640" y="3331"/>
                <a:ext cx="11" cy="50"/>
              </a:xfrm>
              <a:custGeom>
                <a:avLst/>
                <a:gdLst>
                  <a:gd name="T0" fmla="*/ 0 w 11"/>
                  <a:gd name="T1" fmla="*/ 50 h 50"/>
                  <a:gd name="T2" fmla="*/ 4 w 11"/>
                  <a:gd name="T3" fmla="*/ 50 h 50"/>
                  <a:gd name="T4" fmla="*/ 4 w 11"/>
                  <a:gd name="T5" fmla="*/ 50 h 50"/>
                  <a:gd name="T6" fmla="*/ 8 w 11"/>
                  <a:gd name="T7" fmla="*/ 47 h 50"/>
                  <a:gd name="T8" fmla="*/ 11 w 11"/>
                  <a:gd name="T9" fmla="*/ 47 h 50"/>
                  <a:gd name="T10" fmla="*/ 11 w 11"/>
                  <a:gd name="T11" fmla="*/ 3 h 50"/>
                  <a:gd name="T12" fmla="*/ 4 w 11"/>
                  <a:gd name="T13" fmla="*/ 0 h 50"/>
                  <a:gd name="T14" fmla="*/ 4 w 11"/>
                  <a:gd name="T15" fmla="*/ 0 h 50"/>
                  <a:gd name="T16" fmla="*/ 0 w 11"/>
                  <a:gd name="T17" fmla="*/ 3 h 50"/>
                  <a:gd name="T18" fmla="*/ 0 w 11"/>
                  <a:gd name="T19" fmla="*/ 7 h 50"/>
                  <a:gd name="T20" fmla="*/ 0 w 11"/>
                  <a:gd name="T21"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0">
                    <a:moveTo>
                      <a:pt x="0" y="50"/>
                    </a:moveTo>
                    <a:lnTo>
                      <a:pt x="4" y="50"/>
                    </a:lnTo>
                    <a:lnTo>
                      <a:pt x="4" y="50"/>
                    </a:lnTo>
                    <a:lnTo>
                      <a:pt x="8" y="47"/>
                    </a:lnTo>
                    <a:lnTo>
                      <a:pt x="11" y="47"/>
                    </a:lnTo>
                    <a:lnTo>
                      <a:pt x="11" y="3"/>
                    </a:lnTo>
                    <a:lnTo>
                      <a:pt x="4" y="0"/>
                    </a:lnTo>
                    <a:lnTo>
                      <a:pt x="4" y="0"/>
                    </a:lnTo>
                    <a:lnTo>
                      <a:pt x="0" y="3"/>
                    </a:lnTo>
                    <a:lnTo>
                      <a:pt x="0" y="7"/>
                    </a:lnTo>
                    <a:lnTo>
                      <a:pt x="0" y="5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65" name="Freeform 53"/>
              <p:cNvSpPr>
                <a:spLocks/>
              </p:cNvSpPr>
              <p:nvPr/>
            </p:nvSpPr>
            <p:spPr bwMode="auto">
              <a:xfrm>
                <a:off x="2640" y="3254"/>
                <a:ext cx="11" cy="51"/>
              </a:xfrm>
              <a:custGeom>
                <a:avLst/>
                <a:gdLst>
                  <a:gd name="T0" fmla="*/ 0 w 11"/>
                  <a:gd name="T1" fmla="*/ 51 h 51"/>
                  <a:gd name="T2" fmla="*/ 4 w 11"/>
                  <a:gd name="T3" fmla="*/ 51 h 51"/>
                  <a:gd name="T4" fmla="*/ 4 w 11"/>
                  <a:gd name="T5" fmla="*/ 51 h 51"/>
                  <a:gd name="T6" fmla="*/ 8 w 11"/>
                  <a:gd name="T7" fmla="*/ 48 h 51"/>
                  <a:gd name="T8" fmla="*/ 11 w 11"/>
                  <a:gd name="T9" fmla="*/ 48 h 51"/>
                  <a:gd name="T10" fmla="*/ 11 w 11"/>
                  <a:gd name="T11" fmla="*/ 4 h 51"/>
                  <a:gd name="T12" fmla="*/ 4 w 11"/>
                  <a:gd name="T13" fmla="*/ 0 h 51"/>
                  <a:gd name="T14" fmla="*/ 4 w 11"/>
                  <a:gd name="T15" fmla="*/ 0 h 51"/>
                  <a:gd name="T16" fmla="*/ 0 w 11"/>
                  <a:gd name="T17" fmla="*/ 4 h 51"/>
                  <a:gd name="T18" fmla="*/ 0 w 11"/>
                  <a:gd name="T19" fmla="*/ 8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8"/>
                    </a:lnTo>
                    <a:lnTo>
                      <a:pt x="11" y="48"/>
                    </a:lnTo>
                    <a:lnTo>
                      <a:pt x="11" y="4"/>
                    </a:lnTo>
                    <a:lnTo>
                      <a:pt x="4" y="0"/>
                    </a:lnTo>
                    <a:lnTo>
                      <a:pt x="4" y="0"/>
                    </a:lnTo>
                    <a:lnTo>
                      <a:pt x="0" y="4"/>
                    </a:lnTo>
                    <a:lnTo>
                      <a:pt x="0" y="8"/>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66" name="Freeform 54"/>
              <p:cNvSpPr>
                <a:spLocks/>
              </p:cNvSpPr>
              <p:nvPr/>
            </p:nvSpPr>
            <p:spPr bwMode="auto">
              <a:xfrm>
                <a:off x="2640" y="3178"/>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8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8"/>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67" name="Freeform 55"/>
              <p:cNvSpPr>
                <a:spLocks/>
              </p:cNvSpPr>
              <p:nvPr/>
            </p:nvSpPr>
            <p:spPr bwMode="auto">
              <a:xfrm>
                <a:off x="2640" y="3102"/>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68" name="Freeform 56"/>
              <p:cNvSpPr>
                <a:spLocks/>
              </p:cNvSpPr>
              <p:nvPr/>
            </p:nvSpPr>
            <p:spPr bwMode="auto">
              <a:xfrm>
                <a:off x="2640" y="3026"/>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69" name="Freeform 57"/>
              <p:cNvSpPr>
                <a:spLocks/>
              </p:cNvSpPr>
              <p:nvPr/>
            </p:nvSpPr>
            <p:spPr bwMode="auto">
              <a:xfrm>
                <a:off x="2640" y="2950"/>
                <a:ext cx="11" cy="50"/>
              </a:xfrm>
              <a:custGeom>
                <a:avLst/>
                <a:gdLst>
                  <a:gd name="T0" fmla="*/ 0 w 11"/>
                  <a:gd name="T1" fmla="*/ 50 h 50"/>
                  <a:gd name="T2" fmla="*/ 4 w 11"/>
                  <a:gd name="T3" fmla="*/ 50 h 50"/>
                  <a:gd name="T4" fmla="*/ 4 w 11"/>
                  <a:gd name="T5" fmla="*/ 50 h 50"/>
                  <a:gd name="T6" fmla="*/ 8 w 11"/>
                  <a:gd name="T7" fmla="*/ 47 h 50"/>
                  <a:gd name="T8" fmla="*/ 11 w 11"/>
                  <a:gd name="T9" fmla="*/ 47 h 50"/>
                  <a:gd name="T10" fmla="*/ 11 w 11"/>
                  <a:gd name="T11" fmla="*/ 3 h 50"/>
                  <a:gd name="T12" fmla="*/ 4 w 11"/>
                  <a:gd name="T13" fmla="*/ 0 h 50"/>
                  <a:gd name="T14" fmla="*/ 4 w 11"/>
                  <a:gd name="T15" fmla="*/ 0 h 50"/>
                  <a:gd name="T16" fmla="*/ 0 w 11"/>
                  <a:gd name="T17" fmla="*/ 3 h 50"/>
                  <a:gd name="T18" fmla="*/ 0 w 11"/>
                  <a:gd name="T19" fmla="*/ 7 h 50"/>
                  <a:gd name="T20" fmla="*/ 0 w 11"/>
                  <a:gd name="T21"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0">
                    <a:moveTo>
                      <a:pt x="0" y="50"/>
                    </a:moveTo>
                    <a:lnTo>
                      <a:pt x="4" y="50"/>
                    </a:lnTo>
                    <a:lnTo>
                      <a:pt x="4" y="50"/>
                    </a:lnTo>
                    <a:lnTo>
                      <a:pt x="8" y="47"/>
                    </a:lnTo>
                    <a:lnTo>
                      <a:pt x="11" y="47"/>
                    </a:lnTo>
                    <a:lnTo>
                      <a:pt x="11" y="3"/>
                    </a:lnTo>
                    <a:lnTo>
                      <a:pt x="4" y="0"/>
                    </a:lnTo>
                    <a:lnTo>
                      <a:pt x="4" y="0"/>
                    </a:lnTo>
                    <a:lnTo>
                      <a:pt x="0" y="3"/>
                    </a:lnTo>
                    <a:lnTo>
                      <a:pt x="0" y="7"/>
                    </a:lnTo>
                    <a:lnTo>
                      <a:pt x="0" y="5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70" name="Freeform 58"/>
              <p:cNvSpPr>
                <a:spLocks/>
              </p:cNvSpPr>
              <p:nvPr/>
            </p:nvSpPr>
            <p:spPr bwMode="auto">
              <a:xfrm>
                <a:off x="2640" y="2873"/>
                <a:ext cx="11" cy="51"/>
              </a:xfrm>
              <a:custGeom>
                <a:avLst/>
                <a:gdLst>
                  <a:gd name="T0" fmla="*/ 0 w 11"/>
                  <a:gd name="T1" fmla="*/ 51 h 51"/>
                  <a:gd name="T2" fmla="*/ 4 w 11"/>
                  <a:gd name="T3" fmla="*/ 51 h 51"/>
                  <a:gd name="T4" fmla="*/ 4 w 11"/>
                  <a:gd name="T5" fmla="*/ 51 h 51"/>
                  <a:gd name="T6" fmla="*/ 8 w 11"/>
                  <a:gd name="T7" fmla="*/ 48 h 51"/>
                  <a:gd name="T8" fmla="*/ 11 w 11"/>
                  <a:gd name="T9" fmla="*/ 48 h 51"/>
                  <a:gd name="T10" fmla="*/ 11 w 11"/>
                  <a:gd name="T11" fmla="*/ 4 h 51"/>
                  <a:gd name="T12" fmla="*/ 4 w 11"/>
                  <a:gd name="T13" fmla="*/ 0 h 51"/>
                  <a:gd name="T14" fmla="*/ 4 w 11"/>
                  <a:gd name="T15" fmla="*/ 0 h 51"/>
                  <a:gd name="T16" fmla="*/ 0 w 11"/>
                  <a:gd name="T17" fmla="*/ 4 h 51"/>
                  <a:gd name="T18" fmla="*/ 0 w 11"/>
                  <a:gd name="T19" fmla="*/ 8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8"/>
                    </a:lnTo>
                    <a:lnTo>
                      <a:pt x="11" y="48"/>
                    </a:lnTo>
                    <a:lnTo>
                      <a:pt x="11" y="4"/>
                    </a:lnTo>
                    <a:lnTo>
                      <a:pt x="4" y="0"/>
                    </a:lnTo>
                    <a:lnTo>
                      <a:pt x="4" y="0"/>
                    </a:lnTo>
                    <a:lnTo>
                      <a:pt x="0" y="4"/>
                    </a:lnTo>
                    <a:lnTo>
                      <a:pt x="0" y="8"/>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71" name="Freeform 59"/>
              <p:cNvSpPr>
                <a:spLocks/>
              </p:cNvSpPr>
              <p:nvPr/>
            </p:nvSpPr>
            <p:spPr bwMode="auto">
              <a:xfrm>
                <a:off x="2640" y="2797"/>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8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8"/>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72" name="Freeform 60"/>
              <p:cNvSpPr>
                <a:spLocks/>
              </p:cNvSpPr>
              <p:nvPr/>
            </p:nvSpPr>
            <p:spPr bwMode="auto">
              <a:xfrm>
                <a:off x="2640" y="2721"/>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73" name="Freeform 61"/>
              <p:cNvSpPr>
                <a:spLocks/>
              </p:cNvSpPr>
              <p:nvPr/>
            </p:nvSpPr>
            <p:spPr bwMode="auto">
              <a:xfrm>
                <a:off x="2640" y="2645"/>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74" name="Freeform 62"/>
              <p:cNvSpPr>
                <a:spLocks/>
              </p:cNvSpPr>
              <p:nvPr/>
            </p:nvSpPr>
            <p:spPr bwMode="auto">
              <a:xfrm>
                <a:off x="2640" y="2569"/>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3 h 51"/>
                  <a:gd name="T12" fmla="*/ 4 w 11"/>
                  <a:gd name="T13" fmla="*/ 0 h 51"/>
                  <a:gd name="T14" fmla="*/ 4 w 11"/>
                  <a:gd name="T15" fmla="*/ 0 h 51"/>
                  <a:gd name="T16" fmla="*/ 0 w 11"/>
                  <a:gd name="T17" fmla="*/ 3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3"/>
                    </a:lnTo>
                    <a:lnTo>
                      <a:pt x="4" y="0"/>
                    </a:lnTo>
                    <a:lnTo>
                      <a:pt x="4" y="0"/>
                    </a:lnTo>
                    <a:lnTo>
                      <a:pt x="0" y="3"/>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75" name="Freeform 63"/>
              <p:cNvSpPr>
                <a:spLocks/>
              </p:cNvSpPr>
              <p:nvPr/>
            </p:nvSpPr>
            <p:spPr bwMode="auto">
              <a:xfrm>
                <a:off x="2640" y="2493"/>
                <a:ext cx="11" cy="50"/>
              </a:xfrm>
              <a:custGeom>
                <a:avLst/>
                <a:gdLst>
                  <a:gd name="T0" fmla="*/ 0 w 11"/>
                  <a:gd name="T1" fmla="*/ 50 h 50"/>
                  <a:gd name="T2" fmla="*/ 4 w 11"/>
                  <a:gd name="T3" fmla="*/ 50 h 50"/>
                  <a:gd name="T4" fmla="*/ 4 w 11"/>
                  <a:gd name="T5" fmla="*/ 50 h 50"/>
                  <a:gd name="T6" fmla="*/ 8 w 11"/>
                  <a:gd name="T7" fmla="*/ 47 h 50"/>
                  <a:gd name="T8" fmla="*/ 11 w 11"/>
                  <a:gd name="T9" fmla="*/ 47 h 50"/>
                  <a:gd name="T10" fmla="*/ 11 w 11"/>
                  <a:gd name="T11" fmla="*/ 3 h 50"/>
                  <a:gd name="T12" fmla="*/ 4 w 11"/>
                  <a:gd name="T13" fmla="*/ 0 h 50"/>
                  <a:gd name="T14" fmla="*/ 4 w 11"/>
                  <a:gd name="T15" fmla="*/ 0 h 50"/>
                  <a:gd name="T16" fmla="*/ 0 w 11"/>
                  <a:gd name="T17" fmla="*/ 3 h 50"/>
                  <a:gd name="T18" fmla="*/ 0 w 11"/>
                  <a:gd name="T19" fmla="*/ 7 h 50"/>
                  <a:gd name="T20" fmla="*/ 0 w 11"/>
                  <a:gd name="T21"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0">
                    <a:moveTo>
                      <a:pt x="0" y="50"/>
                    </a:moveTo>
                    <a:lnTo>
                      <a:pt x="4" y="50"/>
                    </a:lnTo>
                    <a:lnTo>
                      <a:pt x="4" y="50"/>
                    </a:lnTo>
                    <a:lnTo>
                      <a:pt x="8" y="47"/>
                    </a:lnTo>
                    <a:lnTo>
                      <a:pt x="11" y="47"/>
                    </a:lnTo>
                    <a:lnTo>
                      <a:pt x="11" y="3"/>
                    </a:lnTo>
                    <a:lnTo>
                      <a:pt x="4" y="0"/>
                    </a:lnTo>
                    <a:lnTo>
                      <a:pt x="4" y="0"/>
                    </a:lnTo>
                    <a:lnTo>
                      <a:pt x="0" y="3"/>
                    </a:lnTo>
                    <a:lnTo>
                      <a:pt x="0" y="7"/>
                    </a:lnTo>
                    <a:lnTo>
                      <a:pt x="0" y="5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76" name="Freeform 64"/>
              <p:cNvSpPr>
                <a:spLocks/>
              </p:cNvSpPr>
              <p:nvPr/>
            </p:nvSpPr>
            <p:spPr bwMode="auto">
              <a:xfrm>
                <a:off x="2640" y="2416"/>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8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8"/>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77" name="Freeform 65"/>
              <p:cNvSpPr>
                <a:spLocks/>
              </p:cNvSpPr>
              <p:nvPr/>
            </p:nvSpPr>
            <p:spPr bwMode="auto">
              <a:xfrm>
                <a:off x="2640" y="2340"/>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78" name="Freeform 66"/>
              <p:cNvSpPr>
                <a:spLocks/>
              </p:cNvSpPr>
              <p:nvPr/>
            </p:nvSpPr>
            <p:spPr bwMode="auto">
              <a:xfrm>
                <a:off x="2640" y="2264"/>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79" name="Freeform 67"/>
              <p:cNvSpPr>
                <a:spLocks/>
              </p:cNvSpPr>
              <p:nvPr/>
            </p:nvSpPr>
            <p:spPr bwMode="auto">
              <a:xfrm>
                <a:off x="2640" y="2188"/>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3 h 51"/>
                  <a:gd name="T12" fmla="*/ 4 w 11"/>
                  <a:gd name="T13" fmla="*/ 0 h 51"/>
                  <a:gd name="T14" fmla="*/ 4 w 11"/>
                  <a:gd name="T15" fmla="*/ 0 h 51"/>
                  <a:gd name="T16" fmla="*/ 0 w 11"/>
                  <a:gd name="T17" fmla="*/ 3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3"/>
                    </a:lnTo>
                    <a:lnTo>
                      <a:pt x="4" y="0"/>
                    </a:lnTo>
                    <a:lnTo>
                      <a:pt x="4" y="0"/>
                    </a:lnTo>
                    <a:lnTo>
                      <a:pt x="0" y="3"/>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80" name="Freeform 68"/>
              <p:cNvSpPr>
                <a:spLocks/>
              </p:cNvSpPr>
              <p:nvPr/>
            </p:nvSpPr>
            <p:spPr bwMode="auto">
              <a:xfrm>
                <a:off x="2640" y="2112"/>
                <a:ext cx="11" cy="50"/>
              </a:xfrm>
              <a:custGeom>
                <a:avLst/>
                <a:gdLst>
                  <a:gd name="T0" fmla="*/ 0 w 11"/>
                  <a:gd name="T1" fmla="*/ 50 h 50"/>
                  <a:gd name="T2" fmla="*/ 4 w 11"/>
                  <a:gd name="T3" fmla="*/ 50 h 50"/>
                  <a:gd name="T4" fmla="*/ 4 w 11"/>
                  <a:gd name="T5" fmla="*/ 50 h 50"/>
                  <a:gd name="T6" fmla="*/ 8 w 11"/>
                  <a:gd name="T7" fmla="*/ 47 h 50"/>
                  <a:gd name="T8" fmla="*/ 11 w 11"/>
                  <a:gd name="T9" fmla="*/ 47 h 50"/>
                  <a:gd name="T10" fmla="*/ 11 w 11"/>
                  <a:gd name="T11" fmla="*/ 3 h 50"/>
                  <a:gd name="T12" fmla="*/ 4 w 11"/>
                  <a:gd name="T13" fmla="*/ 0 h 50"/>
                  <a:gd name="T14" fmla="*/ 4 w 11"/>
                  <a:gd name="T15" fmla="*/ 0 h 50"/>
                  <a:gd name="T16" fmla="*/ 0 w 11"/>
                  <a:gd name="T17" fmla="*/ 3 h 50"/>
                  <a:gd name="T18" fmla="*/ 0 w 11"/>
                  <a:gd name="T19" fmla="*/ 7 h 50"/>
                  <a:gd name="T20" fmla="*/ 0 w 11"/>
                  <a:gd name="T21"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0">
                    <a:moveTo>
                      <a:pt x="0" y="50"/>
                    </a:moveTo>
                    <a:lnTo>
                      <a:pt x="4" y="50"/>
                    </a:lnTo>
                    <a:lnTo>
                      <a:pt x="4" y="50"/>
                    </a:lnTo>
                    <a:lnTo>
                      <a:pt x="8" y="47"/>
                    </a:lnTo>
                    <a:lnTo>
                      <a:pt x="11" y="47"/>
                    </a:lnTo>
                    <a:lnTo>
                      <a:pt x="11" y="3"/>
                    </a:lnTo>
                    <a:lnTo>
                      <a:pt x="4" y="0"/>
                    </a:lnTo>
                    <a:lnTo>
                      <a:pt x="4" y="0"/>
                    </a:lnTo>
                    <a:lnTo>
                      <a:pt x="0" y="3"/>
                    </a:lnTo>
                    <a:lnTo>
                      <a:pt x="0" y="7"/>
                    </a:lnTo>
                    <a:lnTo>
                      <a:pt x="0" y="5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81" name="Freeform 69"/>
              <p:cNvSpPr>
                <a:spLocks/>
              </p:cNvSpPr>
              <p:nvPr/>
            </p:nvSpPr>
            <p:spPr bwMode="auto">
              <a:xfrm>
                <a:off x="2640" y="2035"/>
                <a:ext cx="11" cy="51"/>
              </a:xfrm>
              <a:custGeom>
                <a:avLst/>
                <a:gdLst>
                  <a:gd name="T0" fmla="*/ 0 w 11"/>
                  <a:gd name="T1" fmla="*/ 51 h 51"/>
                  <a:gd name="T2" fmla="*/ 4 w 11"/>
                  <a:gd name="T3" fmla="*/ 51 h 51"/>
                  <a:gd name="T4" fmla="*/ 4 w 11"/>
                  <a:gd name="T5" fmla="*/ 51 h 51"/>
                  <a:gd name="T6" fmla="*/ 8 w 11"/>
                  <a:gd name="T7" fmla="*/ 48 h 51"/>
                  <a:gd name="T8" fmla="*/ 11 w 11"/>
                  <a:gd name="T9" fmla="*/ 48 h 51"/>
                  <a:gd name="T10" fmla="*/ 11 w 11"/>
                  <a:gd name="T11" fmla="*/ 4 h 51"/>
                  <a:gd name="T12" fmla="*/ 4 w 11"/>
                  <a:gd name="T13" fmla="*/ 0 h 51"/>
                  <a:gd name="T14" fmla="*/ 4 w 11"/>
                  <a:gd name="T15" fmla="*/ 0 h 51"/>
                  <a:gd name="T16" fmla="*/ 0 w 11"/>
                  <a:gd name="T17" fmla="*/ 4 h 51"/>
                  <a:gd name="T18" fmla="*/ 0 w 11"/>
                  <a:gd name="T19" fmla="*/ 8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8"/>
                    </a:lnTo>
                    <a:lnTo>
                      <a:pt x="11" y="48"/>
                    </a:lnTo>
                    <a:lnTo>
                      <a:pt x="11" y="4"/>
                    </a:lnTo>
                    <a:lnTo>
                      <a:pt x="4" y="0"/>
                    </a:lnTo>
                    <a:lnTo>
                      <a:pt x="4" y="0"/>
                    </a:lnTo>
                    <a:lnTo>
                      <a:pt x="0" y="4"/>
                    </a:lnTo>
                    <a:lnTo>
                      <a:pt x="0" y="8"/>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82" name="Freeform 70"/>
              <p:cNvSpPr>
                <a:spLocks/>
              </p:cNvSpPr>
              <p:nvPr/>
            </p:nvSpPr>
            <p:spPr bwMode="auto">
              <a:xfrm>
                <a:off x="2640" y="1959"/>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83" name="Freeform 71"/>
              <p:cNvSpPr>
                <a:spLocks/>
              </p:cNvSpPr>
              <p:nvPr/>
            </p:nvSpPr>
            <p:spPr bwMode="auto">
              <a:xfrm>
                <a:off x="2640" y="1883"/>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84" name="Freeform 72"/>
              <p:cNvSpPr>
                <a:spLocks/>
              </p:cNvSpPr>
              <p:nvPr/>
            </p:nvSpPr>
            <p:spPr bwMode="auto">
              <a:xfrm>
                <a:off x="2640" y="1807"/>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3 h 51"/>
                  <a:gd name="T12" fmla="*/ 4 w 11"/>
                  <a:gd name="T13" fmla="*/ 0 h 51"/>
                  <a:gd name="T14" fmla="*/ 4 w 11"/>
                  <a:gd name="T15" fmla="*/ 0 h 51"/>
                  <a:gd name="T16" fmla="*/ 0 w 11"/>
                  <a:gd name="T17" fmla="*/ 3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3"/>
                    </a:lnTo>
                    <a:lnTo>
                      <a:pt x="4" y="0"/>
                    </a:lnTo>
                    <a:lnTo>
                      <a:pt x="4" y="0"/>
                    </a:lnTo>
                    <a:lnTo>
                      <a:pt x="0" y="3"/>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85" name="Freeform 73"/>
              <p:cNvSpPr>
                <a:spLocks/>
              </p:cNvSpPr>
              <p:nvPr/>
            </p:nvSpPr>
            <p:spPr bwMode="auto">
              <a:xfrm>
                <a:off x="2640" y="1731"/>
                <a:ext cx="11" cy="50"/>
              </a:xfrm>
              <a:custGeom>
                <a:avLst/>
                <a:gdLst>
                  <a:gd name="T0" fmla="*/ 0 w 11"/>
                  <a:gd name="T1" fmla="*/ 50 h 50"/>
                  <a:gd name="T2" fmla="*/ 4 w 11"/>
                  <a:gd name="T3" fmla="*/ 50 h 50"/>
                  <a:gd name="T4" fmla="*/ 4 w 11"/>
                  <a:gd name="T5" fmla="*/ 50 h 50"/>
                  <a:gd name="T6" fmla="*/ 8 w 11"/>
                  <a:gd name="T7" fmla="*/ 47 h 50"/>
                  <a:gd name="T8" fmla="*/ 11 w 11"/>
                  <a:gd name="T9" fmla="*/ 47 h 50"/>
                  <a:gd name="T10" fmla="*/ 11 w 11"/>
                  <a:gd name="T11" fmla="*/ 3 h 50"/>
                  <a:gd name="T12" fmla="*/ 4 w 11"/>
                  <a:gd name="T13" fmla="*/ 0 h 50"/>
                  <a:gd name="T14" fmla="*/ 4 w 11"/>
                  <a:gd name="T15" fmla="*/ 0 h 50"/>
                  <a:gd name="T16" fmla="*/ 0 w 11"/>
                  <a:gd name="T17" fmla="*/ 3 h 50"/>
                  <a:gd name="T18" fmla="*/ 0 w 11"/>
                  <a:gd name="T19" fmla="*/ 7 h 50"/>
                  <a:gd name="T20" fmla="*/ 0 w 11"/>
                  <a:gd name="T21"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0">
                    <a:moveTo>
                      <a:pt x="0" y="50"/>
                    </a:moveTo>
                    <a:lnTo>
                      <a:pt x="4" y="50"/>
                    </a:lnTo>
                    <a:lnTo>
                      <a:pt x="4" y="50"/>
                    </a:lnTo>
                    <a:lnTo>
                      <a:pt x="8" y="47"/>
                    </a:lnTo>
                    <a:lnTo>
                      <a:pt x="11" y="47"/>
                    </a:lnTo>
                    <a:lnTo>
                      <a:pt x="11" y="3"/>
                    </a:lnTo>
                    <a:lnTo>
                      <a:pt x="4" y="0"/>
                    </a:lnTo>
                    <a:lnTo>
                      <a:pt x="4" y="0"/>
                    </a:lnTo>
                    <a:lnTo>
                      <a:pt x="0" y="3"/>
                    </a:lnTo>
                    <a:lnTo>
                      <a:pt x="0" y="7"/>
                    </a:lnTo>
                    <a:lnTo>
                      <a:pt x="0" y="5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86" name="Freeform 74"/>
              <p:cNvSpPr>
                <a:spLocks/>
              </p:cNvSpPr>
              <p:nvPr/>
            </p:nvSpPr>
            <p:spPr bwMode="auto">
              <a:xfrm>
                <a:off x="2640" y="1654"/>
                <a:ext cx="11" cy="51"/>
              </a:xfrm>
              <a:custGeom>
                <a:avLst/>
                <a:gdLst>
                  <a:gd name="T0" fmla="*/ 0 w 11"/>
                  <a:gd name="T1" fmla="*/ 51 h 51"/>
                  <a:gd name="T2" fmla="*/ 4 w 11"/>
                  <a:gd name="T3" fmla="*/ 51 h 51"/>
                  <a:gd name="T4" fmla="*/ 4 w 11"/>
                  <a:gd name="T5" fmla="*/ 51 h 51"/>
                  <a:gd name="T6" fmla="*/ 8 w 11"/>
                  <a:gd name="T7" fmla="*/ 48 h 51"/>
                  <a:gd name="T8" fmla="*/ 11 w 11"/>
                  <a:gd name="T9" fmla="*/ 48 h 51"/>
                  <a:gd name="T10" fmla="*/ 11 w 11"/>
                  <a:gd name="T11" fmla="*/ 4 h 51"/>
                  <a:gd name="T12" fmla="*/ 4 w 11"/>
                  <a:gd name="T13" fmla="*/ 0 h 51"/>
                  <a:gd name="T14" fmla="*/ 4 w 11"/>
                  <a:gd name="T15" fmla="*/ 0 h 51"/>
                  <a:gd name="T16" fmla="*/ 0 w 11"/>
                  <a:gd name="T17" fmla="*/ 4 h 51"/>
                  <a:gd name="T18" fmla="*/ 0 w 11"/>
                  <a:gd name="T19" fmla="*/ 8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8"/>
                    </a:lnTo>
                    <a:lnTo>
                      <a:pt x="11" y="48"/>
                    </a:lnTo>
                    <a:lnTo>
                      <a:pt x="11" y="4"/>
                    </a:lnTo>
                    <a:lnTo>
                      <a:pt x="4" y="0"/>
                    </a:lnTo>
                    <a:lnTo>
                      <a:pt x="4" y="0"/>
                    </a:lnTo>
                    <a:lnTo>
                      <a:pt x="0" y="4"/>
                    </a:lnTo>
                    <a:lnTo>
                      <a:pt x="0" y="8"/>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87" name="Freeform 75"/>
              <p:cNvSpPr>
                <a:spLocks/>
              </p:cNvSpPr>
              <p:nvPr/>
            </p:nvSpPr>
            <p:spPr bwMode="auto">
              <a:xfrm>
                <a:off x="2640" y="1578"/>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88" name="Freeform 76"/>
              <p:cNvSpPr>
                <a:spLocks/>
              </p:cNvSpPr>
              <p:nvPr/>
            </p:nvSpPr>
            <p:spPr bwMode="auto">
              <a:xfrm>
                <a:off x="2640" y="1502"/>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4 h 51"/>
                  <a:gd name="T12" fmla="*/ 4 w 11"/>
                  <a:gd name="T13" fmla="*/ 0 h 51"/>
                  <a:gd name="T14" fmla="*/ 4 w 11"/>
                  <a:gd name="T15" fmla="*/ 0 h 51"/>
                  <a:gd name="T16" fmla="*/ 0 w 11"/>
                  <a:gd name="T17" fmla="*/ 4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4"/>
                    </a:lnTo>
                    <a:lnTo>
                      <a:pt x="4" y="0"/>
                    </a:lnTo>
                    <a:lnTo>
                      <a:pt x="4" y="0"/>
                    </a:lnTo>
                    <a:lnTo>
                      <a:pt x="0" y="4"/>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89" name="Freeform 77"/>
              <p:cNvSpPr>
                <a:spLocks/>
              </p:cNvSpPr>
              <p:nvPr/>
            </p:nvSpPr>
            <p:spPr bwMode="auto">
              <a:xfrm>
                <a:off x="2640" y="1426"/>
                <a:ext cx="11" cy="51"/>
              </a:xfrm>
              <a:custGeom>
                <a:avLst/>
                <a:gdLst>
                  <a:gd name="T0" fmla="*/ 0 w 11"/>
                  <a:gd name="T1" fmla="*/ 51 h 51"/>
                  <a:gd name="T2" fmla="*/ 4 w 11"/>
                  <a:gd name="T3" fmla="*/ 51 h 51"/>
                  <a:gd name="T4" fmla="*/ 4 w 11"/>
                  <a:gd name="T5" fmla="*/ 51 h 51"/>
                  <a:gd name="T6" fmla="*/ 8 w 11"/>
                  <a:gd name="T7" fmla="*/ 47 h 51"/>
                  <a:gd name="T8" fmla="*/ 11 w 11"/>
                  <a:gd name="T9" fmla="*/ 47 h 51"/>
                  <a:gd name="T10" fmla="*/ 11 w 11"/>
                  <a:gd name="T11" fmla="*/ 3 h 51"/>
                  <a:gd name="T12" fmla="*/ 4 w 11"/>
                  <a:gd name="T13" fmla="*/ 0 h 51"/>
                  <a:gd name="T14" fmla="*/ 4 w 11"/>
                  <a:gd name="T15" fmla="*/ 0 h 51"/>
                  <a:gd name="T16" fmla="*/ 0 w 11"/>
                  <a:gd name="T17" fmla="*/ 3 h 51"/>
                  <a:gd name="T18" fmla="*/ 0 w 11"/>
                  <a:gd name="T19" fmla="*/ 7 h 51"/>
                  <a:gd name="T20" fmla="*/ 0 w 11"/>
                  <a:gd name="T21"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1">
                    <a:moveTo>
                      <a:pt x="0" y="51"/>
                    </a:moveTo>
                    <a:lnTo>
                      <a:pt x="4" y="51"/>
                    </a:lnTo>
                    <a:lnTo>
                      <a:pt x="4" y="51"/>
                    </a:lnTo>
                    <a:lnTo>
                      <a:pt x="8" y="47"/>
                    </a:lnTo>
                    <a:lnTo>
                      <a:pt x="11" y="47"/>
                    </a:lnTo>
                    <a:lnTo>
                      <a:pt x="11" y="3"/>
                    </a:lnTo>
                    <a:lnTo>
                      <a:pt x="4" y="0"/>
                    </a:lnTo>
                    <a:lnTo>
                      <a:pt x="4" y="0"/>
                    </a:lnTo>
                    <a:lnTo>
                      <a:pt x="0" y="3"/>
                    </a:lnTo>
                    <a:lnTo>
                      <a:pt x="0" y="7"/>
                    </a:lnTo>
                    <a:lnTo>
                      <a:pt x="0" y="5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90" name="Freeform 78"/>
              <p:cNvSpPr>
                <a:spLocks/>
              </p:cNvSpPr>
              <p:nvPr/>
            </p:nvSpPr>
            <p:spPr bwMode="auto">
              <a:xfrm>
                <a:off x="2640" y="1350"/>
                <a:ext cx="11" cy="50"/>
              </a:xfrm>
              <a:custGeom>
                <a:avLst/>
                <a:gdLst>
                  <a:gd name="T0" fmla="*/ 0 w 11"/>
                  <a:gd name="T1" fmla="*/ 50 h 50"/>
                  <a:gd name="T2" fmla="*/ 4 w 11"/>
                  <a:gd name="T3" fmla="*/ 50 h 50"/>
                  <a:gd name="T4" fmla="*/ 4 w 11"/>
                  <a:gd name="T5" fmla="*/ 50 h 50"/>
                  <a:gd name="T6" fmla="*/ 8 w 11"/>
                  <a:gd name="T7" fmla="*/ 47 h 50"/>
                  <a:gd name="T8" fmla="*/ 11 w 11"/>
                  <a:gd name="T9" fmla="*/ 47 h 50"/>
                  <a:gd name="T10" fmla="*/ 11 w 11"/>
                  <a:gd name="T11" fmla="*/ 3 h 50"/>
                  <a:gd name="T12" fmla="*/ 4 w 11"/>
                  <a:gd name="T13" fmla="*/ 0 h 50"/>
                  <a:gd name="T14" fmla="*/ 4 w 11"/>
                  <a:gd name="T15" fmla="*/ 0 h 50"/>
                  <a:gd name="T16" fmla="*/ 0 w 11"/>
                  <a:gd name="T17" fmla="*/ 3 h 50"/>
                  <a:gd name="T18" fmla="*/ 0 w 11"/>
                  <a:gd name="T19" fmla="*/ 7 h 50"/>
                  <a:gd name="T20" fmla="*/ 0 w 11"/>
                  <a:gd name="T21"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50">
                    <a:moveTo>
                      <a:pt x="0" y="50"/>
                    </a:moveTo>
                    <a:lnTo>
                      <a:pt x="4" y="50"/>
                    </a:lnTo>
                    <a:lnTo>
                      <a:pt x="4" y="50"/>
                    </a:lnTo>
                    <a:lnTo>
                      <a:pt x="8" y="47"/>
                    </a:lnTo>
                    <a:lnTo>
                      <a:pt x="11" y="47"/>
                    </a:lnTo>
                    <a:lnTo>
                      <a:pt x="11" y="3"/>
                    </a:lnTo>
                    <a:lnTo>
                      <a:pt x="4" y="0"/>
                    </a:lnTo>
                    <a:lnTo>
                      <a:pt x="4" y="0"/>
                    </a:lnTo>
                    <a:lnTo>
                      <a:pt x="0" y="3"/>
                    </a:lnTo>
                    <a:lnTo>
                      <a:pt x="0" y="7"/>
                    </a:lnTo>
                    <a:lnTo>
                      <a:pt x="0" y="5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91" name="Freeform 79"/>
              <p:cNvSpPr>
                <a:spLocks/>
              </p:cNvSpPr>
              <p:nvPr/>
            </p:nvSpPr>
            <p:spPr bwMode="auto">
              <a:xfrm>
                <a:off x="2640" y="1306"/>
                <a:ext cx="11" cy="18"/>
              </a:xfrm>
              <a:custGeom>
                <a:avLst/>
                <a:gdLst>
                  <a:gd name="T0" fmla="*/ 0 w 11"/>
                  <a:gd name="T1" fmla="*/ 18 h 18"/>
                  <a:gd name="T2" fmla="*/ 4 w 11"/>
                  <a:gd name="T3" fmla="*/ 18 h 18"/>
                  <a:gd name="T4" fmla="*/ 4 w 11"/>
                  <a:gd name="T5" fmla="*/ 18 h 18"/>
                  <a:gd name="T6" fmla="*/ 8 w 11"/>
                  <a:gd name="T7" fmla="*/ 15 h 18"/>
                  <a:gd name="T8" fmla="*/ 11 w 11"/>
                  <a:gd name="T9" fmla="*/ 15 h 18"/>
                  <a:gd name="T10" fmla="*/ 11 w 11"/>
                  <a:gd name="T11" fmla="*/ 4 h 18"/>
                  <a:gd name="T12" fmla="*/ 4 w 11"/>
                  <a:gd name="T13" fmla="*/ 0 h 18"/>
                  <a:gd name="T14" fmla="*/ 4 w 11"/>
                  <a:gd name="T15" fmla="*/ 0 h 18"/>
                  <a:gd name="T16" fmla="*/ 0 w 11"/>
                  <a:gd name="T17" fmla="*/ 4 h 18"/>
                  <a:gd name="T18" fmla="*/ 0 w 11"/>
                  <a:gd name="T19" fmla="*/ 7 h 18"/>
                  <a:gd name="T20" fmla="*/ 0 w 11"/>
                  <a:gd name="T21"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18">
                    <a:moveTo>
                      <a:pt x="0" y="18"/>
                    </a:moveTo>
                    <a:lnTo>
                      <a:pt x="4" y="18"/>
                    </a:lnTo>
                    <a:lnTo>
                      <a:pt x="4" y="18"/>
                    </a:lnTo>
                    <a:lnTo>
                      <a:pt x="8" y="15"/>
                    </a:lnTo>
                    <a:lnTo>
                      <a:pt x="11" y="15"/>
                    </a:lnTo>
                    <a:lnTo>
                      <a:pt x="11" y="4"/>
                    </a:lnTo>
                    <a:lnTo>
                      <a:pt x="4" y="0"/>
                    </a:lnTo>
                    <a:lnTo>
                      <a:pt x="4" y="0"/>
                    </a:lnTo>
                    <a:lnTo>
                      <a:pt x="0" y="4"/>
                    </a:lnTo>
                    <a:lnTo>
                      <a:pt x="0" y="7"/>
                    </a:lnTo>
                    <a:lnTo>
                      <a:pt x="0" y="1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8992" name="Freeform 80"/>
              <p:cNvSpPr>
                <a:spLocks/>
              </p:cNvSpPr>
              <p:nvPr/>
            </p:nvSpPr>
            <p:spPr bwMode="auto">
              <a:xfrm>
                <a:off x="2586" y="1201"/>
                <a:ext cx="120" cy="116"/>
              </a:xfrm>
              <a:custGeom>
                <a:avLst/>
                <a:gdLst>
                  <a:gd name="T0" fmla="*/ 120 w 120"/>
                  <a:gd name="T1" fmla="*/ 116 h 116"/>
                  <a:gd name="T2" fmla="*/ 58 w 120"/>
                  <a:gd name="T3" fmla="*/ 0 h 116"/>
                  <a:gd name="T4" fmla="*/ 0 w 120"/>
                  <a:gd name="T5" fmla="*/ 116 h 116"/>
                  <a:gd name="T6" fmla="*/ 120 w 120"/>
                  <a:gd name="T7" fmla="*/ 116 h 116"/>
                </a:gdLst>
                <a:ahLst/>
                <a:cxnLst>
                  <a:cxn ang="0">
                    <a:pos x="T0" y="T1"/>
                  </a:cxn>
                  <a:cxn ang="0">
                    <a:pos x="T2" y="T3"/>
                  </a:cxn>
                  <a:cxn ang="0">
                    <a:pos x="T4" y="T5"/>
                  </a:cxn>
                  <a:cxn ang="0">
                    <a:pos x="T6" y="T7"/>
                  </a:cxn>
                </a:cxnLst>
                <a:rect l="0" t="0" r="r" b="b"/>
                <a:pathLst>
                  <a:path w="120" h="116">
                    <a:moveTo>
                      <a:pt x="120" y="116"/>
                    </a:moveTo>
                    <a:lnTo>
                      <a:pt x="58" y="0"/>
                    </a:lnTo>
                    <a:lnTo>
                      <a:pt x="0" y="116"/>
                    </a:lnTo>
                    <a:lnTo>
                      <a:pt x="120" y="11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grpSp>
      <p:sp>
        <p:nvSpPr>
          <p:cNvPr id="38994" name="Text Box 82"/>
          <p:cNvSpPr txBox="1">
            <a:spLocks noChangeArrowheads="1"/>
          </p:cNvSpPr>
          <p:nvPr/>
        </p:nvSpPr>
        <p:spPr bwMode="auto">
          <a:xfrm>
            <a:off x="5222875" y="4997450"/>
            <a:ext cx="914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t> </a:t>
            </a:r>
            <a:r>
              <a:rPr kumimoji="0" lang="fr-CA" sz="2400">
                <a:latin typeface="Times New Roman" pitchFamily="18" charset="0"/>
              </a:rPr>
              <a:t>= 0</a:t>
            </a:r>
          </a:p>
        </p:txBody>
      </p:sp>
      <p:sp>
        <p:nvSpPr>
          <p:cNvPr id="38995" name="Text Box 83"/>
          <p:cNvSpPr txBox="1">
            <a:spLocks noChangeArrowheads="1"/>
          </p:cNvSpPr>
          <p:nvPr/>
        </p:nvSpPr>
        <p:spPr bwMode="auto">
          <a:xfrm>
            <a:off x="5105400" y="3048000"/>
            <a:ext cx="1066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spcBef>
                <a:spcPct val="50000"/>
              </a:spcBef>
            </a:pPr>
            <a:r>
              <a:rPr kumimoji="0" lang="fr-CA" sz="2400" b="1">
                <a:latin typeface="Symbol" pitchFamily="18" charset="2"/>
              </a:rPr>
              <a:t>u</a:t>
            </a:r>
            <a:r>
              <a:rPr kumimoji="0" lang="fr-CA" sz="2400">
                <a:latin typeface="Times New Roman" pitchFamily="18" charset="0"/>
                <a:cs typeface="Times New Roman" pitchFamily="18" charset="0"/>
                <a:sym typeface="Symbol" pitchFamily="18" charset="2"/>
              </a:rPr>
              <a:t>'</a:t>
            </a:r>
            <a:r>
              <a:rPr kumimoji="0" lang="fr-CA" sz="2400"/>
              <a:t> </a:t>
            </a:r>
            <a:r>
              <a:rPr kumimoji="0" lang="fr-CA" sz="2400">
                <a:latin typeface="Times New Roman" pitchFamily="18" charset="0"/>
              </a:rPr>
              <a:t>= 0</a:t>
            </a:r>
          </a:p>
        </p:txBody>
      </p:sp>
      <p:sp>
        <p:nvSpPr>
          <p:cNvPr id="38996" name="Text Box 84"/>
          <p:cNvSpPr txBox="1">
            <a:spLocks noChangeArrowheads="1"/>
          </p:cNvSpPr>
          <p:nvPr/>
        </p:nvSpPr>
        <p:spPr bwMode="auto">
          <a:xfrm>
            <a:off x="6477000" y="2819400"/>
            <a:ext cx="1981200" cy="1927225"/>
          </a:xfrm>
          <a:prstGeom prst="rect">
            <a:avLst/>
          </a:prstGeom>
          <a:solidFill>
            <a:schemeClr val="accent1"/>
          </a:solidFill>
          <a:ln w="9525">
            <a:solidFill>
              <a:srgbClr val="00CCFF"/>
            </a:solidFill>
            <a:miter lim="800000"/>
            <a:headEnd/>
            <a:tailEnd/>
          </a:ln>
        </p:spPr>
        <p:txBody>
          <a:bodyPr>
            <a:spAutoFit/>
          </a:bodyPr>
          <a:lstStyle/>
          <a:p>
            <a:pPr>
              <a:spcBef>
                <a:spcPct val="50000"/>
              </a:spcBef>
            </a:pPr>
            <a:r>
              <a:rPr kumimoji="0" lang="fr-CA" sz="2400">
                <a:latin typeface="Times New Roman" pitchFamily="18" charset="0"/>
              </a:rPr>
              <a:t>états électroniques avec espacement similaire.</a:t>
            </a:r>
          </a:p>
        </p:txBody>
      </p:sp>
      <p:sp>
        <p:nvSpPr>
          <p:cNvPr id="39001" name="Line 89"/>
          <p:cNvSpPr>
            <a:spLocks noChangeShapeType="1"/>
          </p:cNvSpPr>
          <p:nvPr/>
        </p:nvSpPr>
        <p:spPr bwMode="auto">
          <a:xfrm>
            <a:off x="3086100" y="2324100"/>
            <a:ext cx="2057400" cy="0"/>
          </a:xfrm>
          <a:prstGeom prst="line">
            <a:avLst/>
          </a:prstGeom>
          <a:noFill/>
          <a:ln w="285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8998"/>
                                        </p:tgtEl>
                                        <p:attrNameLst>
                                          <p:attrName>style.visibility</p:attrName>
                                        </p:attrNameLst>
                                      </p:cBhvr>
                                      <p:to>
                                        <p:strVal val="visible"/>
                                      </p:to>
                                    </p:set>
                                    <p:anim calcmode="lin" valueType="num">
                                      <p:cBhvr additive="base">
                                        <p:cTn id="7" dur="500" fill="hold"/>
                                        <p:tgtEl>
                                          <p:spTgt spid="38998"/>
                                        </p:tgtEl>
                                        <p:attrNameLst>
                                          <p:attrName>ppt_x</p:attrName>
                                        </p:attrNameLst>
                                      </p:cBhvr>
                                      <p:tavLst>
                                        <p:tav tm="0">
                                          <p:val>
                                            <p:strVal val="0-#ppt_w/2"/>
                                          </p:val>
                                        </p:tav>
                                        <p:tav tm="100000">
                                          <p:val>
                                            <p:strVal val="#ppt_x"/>
                                          </p:val>
                                        </p:tav>
                                      </p:tavLst>
                                    </p:anim>
                                    <p:anim calcmode="lin" valueType="num">
                                      <p:cBhvr additive="base">
                                        <p:cTn id="8" dur="500" fill="hold"/>
                                        <p:tgtEl>
                                          <p:spTgt spid="389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8920"/>
                                        </p:tgtEl>
                                        <p:attrNameLst>
                                          <p:attrName>style.visibility</p:attrName>
                                        </p:attrNameLst>
                                      </p:cBhvr>
                                      <p:to>
                                        <p:strVal val="visible"/>
                                      </p:to>
                                    </p:set>
                                    <p:anim calcmode="lin" valueType="num">
                                      <p:cBhvr additive="base">
                                        <p:cTn id="13" dur="500" fill="hold"/>
                                        <p:tgtEl>
                                          <p:spTgt spid="38920"/>
                                        </p:tgtEl>
                                        <p:attrNameLst>
                                          <p:attrName>ppt_x</p:attrName>
                                        </p:attrNameLst>
                                      </p:cBhvr>
                                      <p:tavLst>
                                        <p:tav tm="0">
                                          <p:val>
                                            <p:strVal val="1+#ppt_w/2"/>
                                          </p:val>
                                        </p:tav>
                                        <p:tav tm="100000">
                                          <p:val>
                                            <p:strVal val="#ppt_x"/>
                                          </p:val>
                                        </p:tav>
                                      </p:tavLst>
                                    </p:anim>
                                    <p:anim calcmode="lin" valueType="num">
                                      <p:cBhvr additive="base">
                                        <p:cTn id="14" dur="500" fill="hold"/>
                                        <p:tgtEl>
                                          <p:spTgt spid="38920"/>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2" fill="hold" grpId="0" nodeType="afterEffect">
                                  <p:stCondLst>
                                    <p:cond delay="0"/>
                                  </p:stCondLst>
                                  <p:childTnLst>
                                    <p:set>
                                      <p:cBhvr>
                                        <p:cTn id="17" dur="1" fill="hold">
                                          <p:stCondLst>
                                            <p:cond delay="0"/>
                                          </p:stCondLst>
                                        </p:cTn>
                                        <p:tgtEl>
                                          <p:spTgt spid="38994"/>
                                        </p:tgtEl>
                                        <p:attrNameLst>
                                          <p:attrName>style.visibility</p:attrName>
                                        </p:attrNameLst>
                                      </p:cBhvr>
                                      <p:to>
                                        <p:strVal val="visible"/>
                                      </p:to>
                                    </p:set>
                                    <p:anim calcmode="lin" valueType="num">
                                      <p:cBhvr additive="base">
                                        <p:cTn id="18" dur="500" fill="hold"/>
                                        <p:tgtEl>
                                          <p:spTgt spid="38994"/>
                                        </p:tgtEl>
                                        <p:attrNameLst>
                                          <p:attrName>ppt_x</p:attrName>
                                        </p:attrNameLst>
                                      </p:cBhvr>
                                      <p:tavLst>
                                        <p:tav tm="0">
                                          <p:val>
                                            <p:strVal val="1+#ppt_w/2"/>
                                          </p:val>
                                        </p:tav>
                                        <p:tav tm="100000">
                                          <p:val>
                                            <p:strVal val="#ppt_x"/>
                                          </p:val>
                                        </p:tav>
                                      </p:tavLst>
                                    </p:anim>
                                    <p:anim calcmode="lin" valueType="num">
                                      <p:cBhvr additive="base">
                                        <p:cTn id="19" dur="500" fill="hold"/>
                                        <p:tgtEl>
                                          <p:spTgt spid="38994"/>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2" fill="hold" grpId="0" nodeType="afterEffect">
                                  <p:stCondLst>
                                    <p:cond delay="0"/>
                                  </p:stCondLst>
                                  <p:childTnLst>
                                    <p:set>
                                      <p:cBhvr>
                                        <p:cTn id="22" dur="1" fill="hold">
                                          <p:stCondLst>
                                            <p:cond delay="0"/>
                                          </p:stCondLst>
                                        </p:cTn>
                                        <p:tgtEl>
                                          <p:spTgt spid="38921"/>
                                        </p:tgtEl>
                                        <p:attrNameLst>
                                          <p:attrName>style.visibility</p:attrName>
                                        </p:attrNameLst>
                                      </p:cBhvr>
                                      <p:to>
                                        <p:strVal val="visible"/>
                                      </p:to>
                                    </p:set>
                                    <p:anim calcmode="lin" valueType="num">
                                      <p:cBhvr additive="base">
                                        <p:cTn id="23" dur="500" fill="hold"/>
                                        <p:tgtEl>
                                          <p:spTgt spid="38921"/>
                                        </p:tgtEl>
                                        <p:attrNameLst>
                                          <p:attrName>ppt_x</p:attrName>
                                        </p:attrNameLst>
                                      </p:cBhvr>
                                      <p:tavLst>
                                        <p:tav tm="0">
                                          <p:val>
                                            <p:strVal val="1+#ppt_w/2"/>
                                          </p:val>
                                        </p:tav>
                                        <p:tav tm="100000">
                                          <p:val>
                                            <p:strVal val="#ppt_x"/>
                                          </p:val>
                                        </p:tav>
                                      </p:tavLst>
                                    </p:anim>
                                    <p:anim calcmode="lin" valueType="num">
                                      <p:cBhvr additive="base">
                                        <p:cTn id="24" dur="500" fill="hold"/>
                                        <p:tgtEl>
                                          <p:spTgt spid="38921"/>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2" presetClass="entr" presetSubtype="2" fill="hold" grpId="0" nodeType="afterEffect">
                                  <p:stCondLst>
                                    <p:cond delay="0"/>
                                  </p:stCondLst>
                                  <p:childTnLst>
                                    <p:set>
                                      <p:cBhvr>
                                        <p:cTn id="27" dur="1" fill="hold">
                                          <p:stCondLst>
                                            <p:cond delay="0"/>
                                          </p:stCondLst>
                                        </p:cTn>
                                        <p:tgtEl>
                                          <p:spTgt spid="38922"/>
                                        </p:tgtEl>
                                        <p:attrNameLst>
                                          <p:attrName>style.visibility</p:attrName>
                                        </p:attrNameLst>
                                      </p:cBhvr>
                                      <p:to>
                                        <p:strVal val="visible"/>
                                      </p:to>
                                    </p:set>
                                    <p:anim calcmode="lin" valueType="num">
                                      <p:cBhvr additive="base">
                                        <p:cTn id="28" dur="500" fill="hold"/>
                                        <p:tgtEl>
                                          <p:spTgt spid="38922"/>
                                        </p:tgtEl>
                                        <p:attrNameLst>
                                          <p:attrName>ppt_x</p:attrName>
                                        </p:attrNameLst>
                                      </p:cBhvr>
                                      <p:tavLst>
                                        <p:tav tm="0">
                                          <p:val>
                                            <p:strVal val="1+#ppt_w/2"/>
                                          </p:val>
                                        </p:tav>
                                        <p:tav tm="100000">
                                          <p:val>
                                            <p:strVal val="#ppt_x"/>
                                          </p:val>
                                        </p:tav>
                                      </p:tavLst>
                                    </p:anim>
                                    <p:anim calcmode="lin" valueType="num">
                                      <p:cBhvr additive="base">
                                        <p:cTn id="29" dur="500" fill="hold"/>
                                        <p:tgtEl>
                                          <p:spTgt spid="38922"/>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000"/>
                            </p:stCondLst>
                            <p:childTnLst>
                              <p:par>
                                <p:cTn id="31" presetID="2" presetClass="entr" presetSubtype="2" fill="hold" grpId="0" nodeType="afterEffect">
                                  <p:stCondLst>
                                    <p:cond delay="0"/>
                                  </p:stCondLst>
                                  <p:childTnLst>
                                    <p:set>
                                      <p:cBhvr>
                                        <p:cTn id="32" dur="1" fill="hold">
                                          <p:stCondLst>
                                            <p:cond delay="0"/>
                                          </p:stCondLst>
                                        </p:cTn>
                                        <p:tgtEl>
                                          <p:spTgt spid="38923"/>
                                        </p:tgtEl>
                                        <p:attrNameLst>
                                          <p:attrName>style.visibility</p:attrName>
                                        </p:attrNameLst>
                                      </p:cBhvr>
                                      <p:to>
                                        <p:strVal val="visible"/>
                                      </p:to>
                                    </p:set>
                                    <p:anim calcmode="lin" valueType="num">
                                      <p:cBhvr additive="base">
                                        <p:cTn id="33" dur="500" fill="hold"/>
                                        <p:tgtEl>
                                          <p:spTgt spid="38923"/>
                                        </p:tgtEl>
                                        <p:attrNameLst>
                                          <p:attrName>ppt_x</p:attrName>
                                        </p:attrNameLst>
                                      </p:cBhvr>
                                      <p:tavLst>
                                        <p:tav tm="0">
                                          <p:val>
                                            <p:strVal val="1+#ppt_w/2"/>
                                          </p:val>
                                        </p:tav>
                                        <p:tav tm="100000">
                                          <p:val>
                                            <p:strVal val="#ppt_x"/>
                                          </p:val>
                                        </p:tav>
                                      </p:tavLst>
                                    </p:anim>
                                    <p:anim calcmode="lin" valueType="num">
                                      <p:cBhvr additive="base">
                                        <p:cTn id="34" dur="500" fill="hold"/>
                                        <p:tgtEl>
                                          <p:spTgt spid="38923"/>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2500"/>
                            </p:stCondLst>
                            <p:childTnLst>
                              <p:par>
                                <p:cTn id="36" presetID="2" presetClass="entr" presetSubtype="2" fill="hold" grpId="0" nodeType="afterEffect">
                                  <p:stCondLst>
                                    <p:cond delay="0"/>
                                  </p:stCondLst>
                                  <p:childTnLst>
                                    <p:set>
                                      <p:cBhvr>
                                        <p:cTn id="37" dur="1" fill="hold">
                                          <p:stCondLst>
                                            <p:cond delay="0"/>
                                          </p:stCondLst>
                                        </p:cTn>
                                        <p:tgtEl>
                                          <p:spTgt spid="38928"/>
                                        </p:tgtEl>
                                        <p:attrNameLst>
                                          <p:attrName>style.visibility</p:attrName>
                                        </p:attrNameLst>
                                      </p:cBhvr>
                                      <p:to>
                                        <p:strVal val="visible"/>
                                      </p:to>
                                    </p:set>
                                    <p:anim calcmode="lin" valueType="num">
                                      <p:cBhvr additive="base">
                                        <p:cTn id="38" dur="500" fill="hold"/>
                                        <p:tgtEl>
                                          <p:spTgt spid="38928"/>
                                        </p:tgtEl>
                                        <p:attrNameLst>
                                          <p:attrName>ppt_x</p:attrName>
                                        </p:attrNameLst>
                                      </p:cBhvr>
                                      <p:tavLst>
                                        <p:tav tm="0">
                                          <p:val>
                                            <p:strVal val="1+#ppt_w/2"/>
                                          </p:val>
                                        </p:tav>
                                        <p:tav tm="100000">
                                          <p:val>
                                            <p:strVal val="#ppt_x"/>
                                          </p:val>
                                        </p:tav>
                                      </p:tavLst>
                                    </p:anim>
                                    <p:anim calcmode="lin" valueType="num">
                                      <p:cBhvr additive="base">
                                        <p:cTn id="39" dur="500" fill="hold"/>
                                        <p:tgtEl>
                                          <p:spTgt spid="38928"/>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3" fill="hold" grpId="0" nodeType="clickEffect">
                                  <p:stCondLst>
                                    <p:cond delay="0"/>
                                  </p:stCondLst>
                                  <p:childTnLst>
                                    <p:set>
                                      <p:cBhvr>
                                        <p:cTn id="43" dur="1" fill="hold">
                                          <p:stCondLst>
                                            <p:cond delay="0"/>
                                          </p:stCondLst>
                                        </p:cTn>
                                        <p:tgtEl>
                                          <p:spTgt spid="38924"/>
                                        </p:tgtEl>
                                        <p:attrNameLst>
                                          <p:attrName>style.visibility</p:attrName>
                                        </p:attrNameLst>
                                      </p:cBhvr>
                                      <p:to>
                                        <p:strVal val="visible"/>
                                      </p:to>
                                    </p:set>
                                    <p:anim calcmode="lin" valueType="num">
                                      <p:cBhvr additive="base">
                                        <p:cTn id="44" dur="500" fill="hold"/>
                                        <p:tgtEl>
                                          <p:spTgt spid="38924"/>
                                        </p:tgtEl>
                                        <p:attrNameLst>
                                          <p:attrName>ppt_x</p:attrName>
                                        </p:attrNameLst>
                                      </p:cBhvr>
                                      <p:tavLst>
                                        <p:tav tm="0">
                                          <p:val>
                                            <p:strVal val="1+#ppt_w/2"/>
                                          </p:val>
                                        </p:tav>
                                        <p:tav tm="100000">
                                          <p:val>
                                            <p:strVal val="#ppt_x"/>
                                          </p:val>
                                        </p:tav>
                                      </p:tavLst>
                                    </p:anim>
                                    <p:anim calcmode="lin" valueType="num">
                                      <p:cBhvr additive="base">
                                        <p:cTn id="45" dur="500" fill="hold"/>
                                        <p:tgtEl>
                                          <p:spTgt spid="38924"/>
                                        </p:tgtEl>
                                        <p:attrNameLst>
                                          <p:attrName>ppt_y</p:attrName>
                                        </p:attrNameLst>
                                      </p:cBhvr>
                                      <p:tavLst>
                                        <p:tav tm="0">
                                          <p:val>
                                            <p:strVal val="0-#ppt_h/2"/>
                                          </p:val>
                                        </p:tav>
                                        <p:tav tm="100000">
                                          <p:val>
                                            <p:strVal val="#ppt_y"/>
                                          </p:val>
                                        </p:tav>
                                      </p:tavLst>
                                    </p:anim>
                                  </p:childTnLst>
                                </p:cTn>
                              </p:par>
                            </p:childTnLst>
                          </p:cTn>
                        </p:par>
                        <p:par>
                          <p:cTn id="46" fill="hold" nodeType="afterGroup">
                            <p:stCondLst>
                              <p:cond delay="500"/>
                            </p:stCondLst>
                            <p:childTnLst>
                              <p:par>
                                <p:cTn id="47" presetID="2" presetClass="entr" presetSubtype="3" fill="hold" grpId="0" nodeType="afterEffect">
                                  <p:stCondLst>
                                    <p:cond delay="0"/>
                                  </p:stCondLst>
                                  <p:childTnLst>
                                    <p:set>
                                      <p:cBhvr>
                                        <p:cTn id="48" dur="1" fill="hold">
                                          <p:stCondLst>
                                            <p:cond delay="0"/>
                                          </p:stCondLst>
                                        </p:cTn>
                                        <p:tgtEl>
                                          <p:spTgt spid="38995"/>
                                        </p:tgtEl>
                                        <p:attrNameLst>
                                          <p:attrName>style.visibility</p:attrName>
                                        </p:attrNameLst>
                                      </p:cBhvr>
                                      <p:to>
                                        <p:strVal val="visible"/>
                                      </p:to>
                                    </p:set>
                                    <p:anim calcmode="lin" valueType="num">
                                      <p:cBhvr additive="base">
                                        <p:cTn id="49" dur="500" fill="hold"/>
                                        <p:tgtEl>
                                          <p:spTgt spid="38995"/>
                                        </p:tgtEl>
                                        <p:attrNameLst>
                                          <p:attrName>ppt_x</p:attrName>
                                        </p:attrNameLst>
                                      </p:cBhvr>
                                      <p:tavLst>
                                        <p:tav tm="0">
                                          <p:val>
                                            <p:strVal val="1+#ppt_w/2"/>
                                          </p:val>
                                        </p:tav>
                                        <p:tav tm="100000">
                                          <p:val>
                                            <p:strVal val="#ppt_x"/>
                                          </p:val>
                                        </p:tav>
                                      </p:tavLst>
                                    </p:anim>
                                    <p:anim calcmode="lin" valueType="num">
                                      <p:cBhvr additive="base">
                                        <p:cTn id="50" dur="500" fill="hold"/>
                                        <p:tgtEl>
                                          <p:spTgt spid="38995"/>
                                        </p:tgtEl>
                                        <p:attrNameLst>
                                          <p:attrName>ppt_y</p:attrName>
                                        </p:attrNameLst>
                                      </p:cBhvr>
                                      <p:tavLst>
                                        <p:tav tm="0">
                                          <p:val>
                                            <p:strVal val="0-#ppt_h/2"/>
                                          </p:val>
                                        </p:tav>
                                        <p:tav tm="100000">
                                          <p:val>
                                            <p:strVal val="#ppt_y"/>
                                          </p:val>
                                        </p:tav>
                                      </p:tavLst>
                                    </p:anim>
                                  </p:childTnLst>
                                </p:cTn>
                              </p:par>
                            </p:childTnLst>
                          </p:cTn>
                        </p:par>
                        <p:par>
                          <p:cTn id="51" fill="hold" nodeType="afterGroup">
                            <p:stCondLst>
                              <p:cond delay="1000"/>
                            </p:stCondLst>
                            <p:childTnLst>
                              <p:par>
                                <p:cTn id="52" presetID="2" presetClass="entr" presetSubtype="3" fill="hold" grpId="0" nodeType="afterEffect">
                                  <p:stCondLst>
                                    <p:cond delay="0"/>
                                  </p:stCondLst>
                                  <p:childTnLst>
                                    <p:set>
                                      <p:cBhvr>
                                        <p:cTn id="53" dur="1" fill="hold">
                                          <p:stCondLst>
                                            <p:cond delay="0"/>
                                          </p:stCondLst>
                                        </p:cTn>
                                        <p:tgtEl>
                                          <p:spTgt spid="38925"/>
                                        </p:tgtEl>
                                        <p:attrNameLst>
                                          <p:attrName>style.visibility</p:attrName>
                                        </p:attrNameLst>
                                      </p:cBhvr>
                                      <p:to>
                                        <p:strVal val="visible"/>
                                      </p:to>
                                    </p:set>
                                    <p:anim calcmode="lin" valueType="num">
                                      <p:cBhvr additive="base">
                                        <p:cTn id="54" dur="500" fill="hold"/>
                                        <p:tgtEl>
                                          <p:spTgt spid="38925"/>
                                        </p:tgtEl>
                                        <p:attrNameLst>
                                          <p:attrName>ppt_x</p:attrName>
                                        </p:attrNameLst>
                                      </p:cBhvr>
                                      <p:tavLst>
                                        <p:tav tm="0">
                                          <p:val>
                                            <p:strVal val="1+#ppt_w/2"/>
                                          </p:val>
                                        </p:tav>
                                        <p:tav tm="100000">
                                          <p:val>
                                            <p:strVal val="#ppt_x"/>
                                          </p:val>
                                        </p:tav>
                                      </p:tavLst>
                                    </p:anim>
                                    <p:anim calcmode="lin" valueType="num">
                                      <p:cBhvr additive="base">
                                        <p:cTn id="55" dur="500" fill="hold"/>
                                        <p:tgtEl>
                                          <p:spTgt spid="38925"/>
                                        </p:tgtEl>
                                        <p:attrNameLst>
                                          <p:attrName>ppt_y</p:attrName>
                                        </p:attrNameLst>
                                      </p:cBhvr>
                                      <p:tavLst>
                                        <p:tav tm="0">
                                          <p:val>
                                            <p:strVal val="0-#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3" fill="hold" grpId="0" nodeType="clickEffect">
                                  <p:stCondLst>
                                    <p:cond delay="0"/>
                                  </p:stCondLst>
                                  <p:childTnLst>
                                    <p:set>
                                      <p:cBhvr>
                                        <p:cTn id="59" dur="1" fill="hold">
                                          <p:stCondLst>
                                            <p:cond delay="0"/>
                                          </p:stCondLst>
                                        </p:cTn>
                                        <p:tgtEl>
                                          <p:spTgt spid="39001"/>
                                        </p:tgtEl>
                                        <p:attrNameLst>
                                          <p:attrName>style.visibility</p:attrName>
                                        </p:attrNameLst>
                                      </p:cBhvr>
                                      <p:to>
                                        <p:strVal val="visible"/>
                                      </p:to>
                                    </p:set>
                                    <p:anim calcmode="lin" valueType="num">
                                      <p:cBhvr additive="base">
                                        <p:cTn id="60" dur="500" fill="hold"/>
                                        <p:tgtEl>
                                          <p:spTgt spid="39001"/>
                                        </p:tgtEl>
                                        <p:attrNameLst>
                                          <p:attrName>ppt_x</p:attrName>
                                        </p:attrNameLst>
                                      </p:cBhvr>
                                      <p:tavLst>
                                        <p:tav tm="0">
                                          <p:val>
                                            <p:strVal val="1+#ppt_w/2"/>
                                          </p:val>
                                        </p:tav>
                                        <p:tav tm="100000">
                                          <p:val>
                                            <p:strVal val="#ppt_x"/>
                                          </p:val>
                                        </p:tav>
                                      </p:tavLst>
                                    </p:anim>
                                    <p:anim calcmode="lin" valueType="num">
                                      <p:cBhvr additive="base">
                                        <p:cTn id="61" dur="500" fill="hold"/>
                                        <p:tgtEl>
                                          <p:spTgt spid="39001"/>
                                        </p:tgtEl>
                                        <p:attrNameLst>
                                          <p:attrName>ppt_y</p:attrName>
                                        </p:attrNameLst>
                                      </p:cBhvr>
                                      <p:tavLst>
                                        <p:tav tm="0">
                                          <p:val>
                                            <p:strVal val="0-#ppt_h/2"/>
                                          </p:val>
                                        </p:tav>
                                        <p:tav tm="100000">
                                          <p:val>
                                            <p:strVal val="#ppt_y"/>
                                          </p:val>
                                        </p:tav>
                                      </p:tavLst>
                                    </p:anim>
                                  </p:childTnLst>
                                </p:cTn>
                              </p:par>
                            </p:childTnLst>
                          </p:cTn>
                        </p:par>
                        <p:par>
                          <p:cTn id="62" fill="hold" nodeType="afterGroup">
                            <p:stCondLst>
                              <p:cond delay="500"/>
                            </p:stCondLst>
                            <p:childTnLst>
                              <p:par>
                                <p:cTn id="63" presetID="2" presetClass="entr" presetSubtype="3" fill="hold" grpId="0" nodeType="afterEffect">
                                  <p:stCondLst>
                                    <p:cond delay="0"/>
                                  </p:stCondLst>
                                  <p:childTnLst>
                                    <p:set>
                                      <p:cBhvr>
                                        <p:cTn id="64" dur="1" fill="hold">
                                          <p:stCondLst>
                                            <p:cond delay="0"/>
                                          </p:stCondLst>
                                        </p:cTn>
                                        <p:tgtEl>
                                          <p:spTgt spid="38927"/>
                                        </p:tgtEl>
                                        <p:attrNameLst>
                                          <p:attrName>style.visibility</p:attrName>
                                        </p:attrNameLst>
                                      </p:cBhvr>
                                      <p:to>
                                        <p:strVal val="visible"/>
                                      </p:to>
                                    </p:set>
                                    <p:anim calcmode="lin" valueType="num">
                                      <p:cBhvr additive="base">
                                        <p:cTn id="65" dur="500" fill="hold"/>
                                        <p:tgtEl>
                                          <p:spTgt spid="38927"/>
                                        </p:tgtEl>
                                        <p:attrNameLst>
                                          <p:attrName>ppt_x</p:attrName>
                                        </p:attrNameLst>
                                      </p:cBhvr>
                                      <p:tavLst>
                                        <p:tav tm="0">
                                          <p:val>
                                            <p:strVal val="1+#ppt_w/2"/>
                                          </p:val>
                                        </p:tav>
                                        <p:tav tm="100000">
                                          <p:val>
                                            <p:strVal val="#ppt_x"/>
                                          </p:val>
                                        </p:tav>
                                      </p:tavLst>
                                    </p:anim>
                                    <p:anim calcmode="lin" valueType="num">
                                      <p:cBhvr additive="base">
                                        <p:cTn id="66" dur="500" fill="hold"/>
                                        <p:tgtEl>
                                          <p:spTgt spid="38927"/>
                                        </p:tgtEl>
                                        <p:attrNameLst>
                                          <p:attrName>ppt_y</p:attrName>
                                        </p:attrNameLst>
                                      </p:cBhvr>
                                      <p:tavLst>
                                        <p:tav tm="0">
                                          <p:val>
                                            <p:strVal val="0-#ppt_h/2"/>
                                          </p:val>
                                        </p:tav>
                                        <p:tav tm="100000">
                                          <p:val>
                                            <p:strVal val="#ppt_y"/>
                                          </p:val>
                                        </p:tav>
                                      </p:tavLst>
                                    </p:anim>
                                  </p:childTnLst>
                                </p:cTn>
                              </p:par>
                            </p:childTnLst>
                          </p:cTn>
                        </p:par>
                        <p:par>
                          <p:cTn id="67" fill="hold" nodeType="afterGroup">
                            <p:stCondLst>
                              <p:cond delay="1000"/>
                            </p:stCondLst>
                            <p:childTnLst>
                              <p:par>
                                <p:cTn id="68" presetID="2" presetClass="entr" presetSubtype="3" fill="hold" grpId="0" nodeType="afterEffect">
                                  <p:stCondLst>
                                    <p:cond delay="0"/>
                                  </p:stCondLst>
                                  <p:childTnLst>
                                    <p:set>
                                      <p:cBhvr>
                                        <p:cTn id="69" dur="1" fill="hold">
                                          <p:stCondLst>
                                            <p:cond delay="0"/>
                                          </p:stCondLst>
                                        </p:cTn>
                                        <p:tgtEl>
                                          <p:spTgt spid="38929"/>
                                        </p:tgtEl>
                                        <p:attrNameLst>
                                          <p:attrName>style.visibility</p:attrName>
                                        </p:attrNameLst>
                                      </p:cBhvr>
                                      <p:to>
                                        <p:strVal val="visible"/>
                                      </p:to>
                                    </p:set>
                                    <p:anim calcmode="lin" valueType="num">
                                      <p:cBhvr additive="base">
                                        <p:cTn id="70" dur="500" fill="hold"/>
                                        <p:tgtEl>
                                          <p:spTgt spid="38929"/>
                                        </p:tgtEl>
                                        <p:attrNameLst>
                                          <p:attrName>ppt_x</p:attrName>
                                        </p:attrNameLst>
                                      </p:cBhvr>
                                      <p:tavLst>
                                        <p:tav tm="0">
                                          <p:val>
                                            <p:strVal val="1+#ppt_w/2"/>
                                          </p:val>
                                        </p:tav>
                                        <p:tav tm="100000">
                                          <p:val>
                                            <p:strVal val="#ppt_x"/>
                                          </p:val>
                                        </p:tav>
                                      </p:tavLst>
                                    </p:anim>
                                    <p:anim calcmode="lin" valueType="num">
                                      <p:cBhvr additive="base">
                                        <p:cTn id="71" dur="500" fill="hold"/>
                                        <p:tgtEl>
                                          <p:spTgt spid="38929"/>
                                        </p:tgtEl>
                                        <p:attrNameLst>
                                          <p:attrName>ppt_y</p:attrName>
                                        </p:attrNameLst>
                                      </p:cBhvr>
                                      <p:tavLst>
                                        <p:tav tm="0">
                                          <p:val>
                                            <p:strVal val="0-#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38996"/>
                                        </p:tgtEl>
                                        <p:attrNameLst>
                                          <p:attrName>style.visibility</p:attrName>
                                        </p:attrNameLst>
                                      </p:cBhvr>
                                      <p:to>
                                        <p:strVal val="visible"/>
                                      </p:to>
                                    </p:set>
                                    <p:anim calcmode="lin" valueType="num">
                                      <p:cBhvr additive="base">
                                        <p:cTn id="76" dur="500" fill="hold"/>
                                        <p:tgtEl>
                                          <p:spTgt spid="38996"/>
                                        </p:tgtEl>
                                        <p:attrNameLst>
                                          <p:attrName>ppt_x</p:attrName>
                                        </p:attrNameLst>
                                      </p:cBhvr>
                                      <p:tavLst>
                                        <p:tav tm="0">
                                          <p:val>
                                            <p:strVal val="1+#ppt_w/2"/>
                                          </p:val>
                                        </p:tav>
                                        <p:tav tm="100000">
                                          <p:val>
                                            <p:strVal val="#ppt_x"/>
                                          </p:val>
                                        </p:tav>
                                      </p:tavLst>
                                    </p:anim>
                                    <p:anim calcmode="lin" valueType="num">
                                      <p:cBhvr additive="base">
                                        <p:cTn id="77" dur="500" fill="hold"/>
                                        <p:tgtEl>
                                          <p:spTgt spid="38996"/>
                                        </p:tgtEl>
                                        <p:attrNameLst>
                                          <p:attrName>ppt_y</p:attrName>
                                        </p:attrNameLst>
                                      </p:cBhvr>
                                      <p:tavLst>
                                        <p:tav tm="0">
                                          <p:val>
                                            <p:strVal val="#ppt_y"/>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17" presetClass="entr" presetSubtype="4" fill="hold" nodeType="clickEffect">
                                  <p:stCondLst>
                                    <p:cond delay="0"/>
                                  </p:stCondLst>
                                  <p:childTnLst>
                                    <p:set>
                                      <p:cBhvr>
                                        <p:cTn id="81" dur="1" fill="hold">
                                          <p:stCondLst>
                                            <p:cond delay="0"/>
                                          </p:stCondLst>
                                        </p:cTn>
                                        <p:tgtEl>
                                          <p:spTgt spid="38999"/>
                                        </p:tgtEl>
                                        <p:attrNameLst>
                                          <p:attrName>style.visibility</p:attrName>
                                        </p:attrNameLst>
                                      </p:cBhvr>
                                      <p:to>
                                        <p:strVal val="visible"/>
                                      </p:to>
                                    </p:set>
                                    <p:anim calcmode="lin" valueType="num">
                                      <p:cBhvr>
                                        <p:cTn id="82" dur="500" fill="hold"/>
                                        <p:tgtEl>
                                          <p:spTgt spid="38999"/>
                                        </p:tgtEl>
                                        <p:attrNameLst>
                                          <p:attrName>ppt_x</p:attrName>
                                        </p:attrNameLst>
                                      </p:cBhvr>
                                      <p:tavLst>
                                        <p:tav tm="0">
                                          <p:val>
                                            <p:strVal val="#ppt_x"/>
                                          </p:val>
                                        </p:tav>
                                        <p:tav tm="100000">
                                          <p:val>
                                            <p:strVal val="#ppt_x"/>
                                          </p:val>
                                        </p:tav>
                                      </p:tavLst>
                                    </p:anim>
                                    <p:anim calcmode="lin" valueType="num">
                                      <p:cBhvr>
                                        <p:cTn id="83" dur="500" fill="hold"/>
                                        <p:tgtEl>
                                          <p:spTgt spid="38999"/>
                                        </p:tgtEl>
                                        <p:attrNameLst>
                                          <p:attrName>ppt_y</p:attrName>
                                        </p:attrNameLst>
                                      </p:cBhvr>
                                      <p:tavLst>
                                        <p:tav tm="0">
                                          <p:val>
                                            <p:strVal val="#ppt_y+#ppt_h/2"/>
                                          </p:val>
                                        </p:tav>
                                        <p:tav tm="100000">
                                          <p:val>
                                            <p:strVal val="#ppt_y"/>
                                          </p:val>
                                        </p:tav>
                                      </p:tavLst>
                                    </p:anim>
                                    <p:anim calcmode="lin" valueType="num">
                                      <p:cBhvr>
                                        <p:cTn id="84" dur="500" fill="hold"/>
                                        <p:tgtEl>
                                          <p:spTgt spid="38999"/>
                                        </p:tgtEl>
                                        <p:attrNameLst>
                                          <p:attrName>ppt_w</p:attrName>
                                        </p:attrNameLst>
                                      </p:cBhvr>
                                      <p:tavLst>
                                        <p:tav tm="0">
                                          <p:val>
                                            <p:strVal val="#ppt_w"/>
                                          </p:val>
                                        </p:tav>
                                        <p:tav tm="100000">
                                          <p:val>
                                            <p:strVal val="#ppt_w"/>
                                          </p:val>
                                        </p:tav>
                                      </p:tavLst>
                                    </p:anim>
                                    <p:anim calcmode="lin" valueType="num">
                                      <p:cBhvr>
                                        <p:cTn id="85" dur="500" fill="hold"/>
                                        <p:tgtEl>
                                          <p:spTgt spid="38999"/>
                                        </p:tgtEl>
                                        <p:attrNameLst>
                                          <p:attrName>ppt_h</p:attrName>
                                        </p:attrNameLst>
                                      </p:cBhvr>
                                      <p:tavLst>
                                        <p:tav tm="0">
                                          <p:val>
                                            <p:fltVal val="0"/>
                                          </p:val>
                                        </p:tav>
                                        <p:tav tm="100000">
                                          <p:val>
                                            <p:strVal val="#ppt_h"/>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17" presetClass="entr" presetSubtype="1" fill="hold" nodeType="clickEffect">
                                  <p:stCondLst>
                                    <p:cond delay="0"/>
                                  </p:stCondLst>
                                  <p:childTnLst>
                                    <p:set>
                                      <p:cBhvr>
                                        <p:cTn id="89" dur="1" fill="hold">
                                          <p:stCondLst>
                                            <p:cond delay="0"/>
                                          </p:stCondLst>
                                        </p:cTn>
                                        <p:tgtEl>
                                          <p:spTgt spid="39000"/>
                                        </p:tgtEl>
                                        <p:attrNameLst>
                                          <p:attrName>style.visibility</p:attrName>
                                        </p:attrNameLst>
                                      </p:cBhvr>
                                      <p:to>
                                        <p:strVal val="visible"/>
                                      </p:to>
                                    </p:set>
                                    <p:anim calcmode="lin" valueType="num">
                                      <p:cBhvr>
                                        <p:cTn id="90" dur="500" fill="hold"/>
                                        <p:tgtEl>
                                          <p:spTgt spid="39000"/>
                                        </p:tgtEl>
                                        <p:attrNameLst>
                                          <p:attrName>ppt_x</p:attrName>
                                        </p:attrNameLst>
                                      </p:cBhvr>
                                      <p:tavLst>
                                        <p:tav tm="0">
                                          <p:val>
                                            <p:strVal val="#ppt_x"/>
                                          </p:val>
                                        </p:tav>
                                        <p:tav tm="100000">
                                          <p:val>
                                            <p:strVal val="#ppt_x"/>
                                          </p:val>
                                        </p:tav>
                                      </p:tavLst>
                                    </p:anim>
                                    <p:anim calcmode="lin" valueType="num">
                                      <p:cBhvr>
                                        <p:cTn id="91" dur="500" fill="hold"/>
                                        <p:tgtEl>
                                          <p:spTgt spid="39000"/>
                                        </p:tgtEl>
                                        <p:attrNameLst>
                                          <p:attrName>ppt_y</p:attrName>
                                        </p:attrNameLst>
                                      </p:cBhvr>
                                      <p:tavLst>
                                        <p:tav tm="0">
                                          <p:val>
                                            <p:strVal val="#ppt_y-#ppt_h/2"/>
                                          </p:val>
                                        </p:tav>
                                        <p:tav tm="100000">
                                          <p:val>
                                            <p:strVal val="#ppt_y"/>
                                          </p:val>
                                        </p:tav>
                                      </p:tavLst>
                                    </p:anim>
                                    <p:anim calcmode="lin" valueType="num">
                                      <p:cBhvr>
                                        <p:cTn id="92" dur="500" fill="hold"/>
                                        <p:tgtEl>
                                          <p:spTgt spid="39000"/>
                                        </p:tgtEl>
                                        <p:attrNameLst>
                                          <p:attrName>ppt_w</p:attrName>
                                        </p:attrNameLst>
                                      </p:cBhvr>
                                      <p:tavLst>
                                        <p:tav tm="0">
                                          <p:val>
                                            <p:strVal val="#ppt_w"/>
                                          </p:val>
                                        </p:tav>
                                        <p:tav tm="100000">
                                          <p:val>
                                            <p:strVal val="#ppt_w"/>
                                          </p:val>
                                        </p:tav>
                                      </p:tavLst>
                                    </p:anim>
                                    <p:anim calcmode="lin" valueType="num">
                                      <p:cBhvr>
                                        <p:cTn id="93" dur="500" fill="hold"/>
                                        <p:tgtEl>
                                          <p:spTgt spid="3900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animBg="1"/>
      <p:bldP spid="38921" grpId="0" animBg="1"/>
      <p:bldP spid="38922" grpId="0" animBg="1"/>
      <p:bldP spid="38923" grpId="0" animBg="1"/>
      <p:bldP spid="38924" grpId="0" animBg="1"/>
      <p:bldP spid="38925" grpId="0" animBg="1"/>
      <p:bldP spid="38927" grpId="0" animBg="1"/>
      <p:bldP spid="38928" grpId="0" animBg="1"/>
      <p:bldP spid="38929" grpId="0" animBg="1"/>
      <p:bldP spid="38994" grpId="0" autoUpdateAnimBg="0"/>
      <p:bldP spid="38995" grpId="0" autoUpdateAnimBg="0"/>
      <p:bldP spid="38996" grpId="0" animBg="1" autoUpdateAnimBg="0"/>
      <p:bldP spid="3900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ChangeArrowheads="1"/>
          </p:cNvSpPr>
          <p:nvPr/>
        </p:nvSpPr>
        <p:spPr bwMode="auto">
          <a:xfrm>
            <a:off x="1600200" y="1577975"/>
            <a:ext cx="6019800" cy="3940175"/>
          </a:xfrm>
          <a:prstGeom prst="rect">
            <a:avLst/>
          </a:prstGeom>
          <a:solidFill>
            <a:srgbClr val="99CCFF"/>
          </a:solidFill>
          <a:ln w="9525">
            <a:solidFill>
              <a:schemeClr val="tx1"/>
            </a:solidFill>
            <a:miter lim="800000"/>
            <a:headEnd/>
            <a:tailEnd/>
          </a:ln>
        </p:spPr>
        <p:txBody>
          <a:bodyPr wrap="none" anchor="ctr"/>
          <a:lstStyle/>
          <a:p>
            <a:endParaRPr lang="fr-CA"/>
          </a:p>
        </p:txBody>
      </p:sp>
      <p:sp>
        <p:nvSpPr>
          <p:cNvPr id="39976" name="Text Box 40"/>
          <p:cNvSpPr txBox="1">
            <a:spLocks noChangeArrowheads="1"/>
          </p:cNvSpPr>
          <p:nvPr/>
        </p:nvSpPr>
        <p:spPr bwMode="auto">
          <a:xfrm>
            <a:off x="2874963" y="5695950"/>
            <a:ext cx="3996034" cy="830997"/>
          </a:xfrm>
          <a:prstGeom prst="rect">
            <a:avLst/>
          </a:prstGeom>
          <a:solidFill>
            <a:schemeClr val="accent1"/>
          </a:solidFill>
          <a:ln w="9525">
            <a:solidFill>
              <a:srgbClr val="00CCFF"/>
            </a:solidFill>
            <a:miter lim="800000"/>
            <a:headEnd/>
            <a:tailEnd/>
          </a:ln>
        </p:spPr>
        <p:txBody>
          <a:bodyPr wrap="square">
            <a:spAutoFit/>
          </a:bodyPr>
          <a:lstStyle/>
          <a:p>
            <a:pPr algn="l">
              <a:spcBef>
                <a:spcPct val="50000"/>
              </a:spcBef>
            </a:pPr>
            <a:r>
              <a:rPr kumimoji="0" lang="fr-CA" sz="2400">
                <a:latin typeface="Times" pitchFamily="18" charset="0"/>
              </a:rPr>
              <a:t>Spectre typique d'une solution </a:t>
            </a:r>
            <a:r>
              <a:rPr kumimoji="0" lang="fr-CA" sz="2400">
                <a:latin typeface="Times New Roman" pitchFamily="18" charset="0"/>
              </a:rPr>
              <a:t>d'anthracène dans du benzène.</a:t>
            </a:r>
            <a:endParaRPr kumimoji="0" lang="fr-CA" sz="2400">
              <a:solidFill>
                <a:schemeClr val="tx1"/>
              </a:solidFill>
              <a:latin typeface="Times New Roman" pitchFamily="18" charset="0"/>
            </a:endParaRPr>
          </a:p>
        </p:txBody>
      </p:sp>
      <p:grpSp>
        <p:nvGrpSpPr>
          <p:cNvPr id="40003" name="Group 67"/>
          <p:cNvGrpSpPr>
            <a:grpSpLocks/>
          </p:cNvGrpSpPr>
          <p:nvPr/>
        </p:nvGrpSpPr>
        <p:grpSpPr bwMode="auto">
          <a:xfrm>
            <a:off x="2579688" y="1981200"/>
            <a:ext cx="2339975" cy="2422525"/>
            <a:chOff x="1625" y="1248"/>
            <a:chExt cx="1474" cy="1526"/>
          </a:xfrm>
        </p:grpSpPr>
        <p:sp>
          <p:nvSpPr>
            <p:cNvPr id="39981" name="Freeform 45"/>
            <p:cNvSpPr>
              <a:spLocks/>
            </p:cNvSpPr>
            <p:nvPr/>
          </p:nvSpPr>
          <p:spPr bwMode="auto">
            <a:xfrm>
              <a:off x="2776" y="1248"/>
              <a:ext cx="323" cy="1034"/>
            </a:xfrm>
            <a:custGeom>
              <a:avLst/>
              <a:gdLst>
                <a:gd name="T0" fmla="*/ 0 w 323"/>
                <a:gd name="T1" fmla="*/ 426 h 1034"/>
                <a:gd name="T2" fmla="*/ 14 w 323"/>
                <a:gd name="T3" fmla="*/ 330 h 1034"/>
                <a:gd name="T4" fmla="*/ 31 w 323"/>
                <a:gd name="T5" fmla="*/ 247 h 1034"/>
                <a:gd name="T6" fmla="*/ 45 w 323"/>
                <a:gd name="T7" fmla="*/ 175 h 1034"/>
                <a:gd name="T8" fmla="*/ 65 w 323"/>
                <a:gd name="T9" fmla="*/ 113 h 1034"/>
                <a:gd name="T10" fmla="*/ 82 w 323"/>
                <a:gd name="T11" fmla="*/ 65 h 1034"/>
                <a:gd name="T12" fmla="*/ 103 w 323"/>
                <a:gd name="T13" fmla="*/ 27 h 1034"/>
                <a:gd name="T14" fmla="*/ 113 w 323"/>
                <a:gd name="T15" fmla="*/ 17 h 1034"/>
                <a:gd name="T16" fmla="*/ 124 w 323"/>
                <a:gd name="T17" fmla="*/ 7 h 1034"/>
                <a:gd name="T18" fmla="*/ 134 w 323"/>
                <a:gd name="T19" fmla="*/ 3 h 1034"/>
                <a:gd name="T20" fmla="*/ 144 w 323"/>
                <a:gd name="T21" fmla="*/ 0 h 1034"/>
                <a:gd name="T22" fmla="*/ 161 w 323"/>
                <a:gd name="T23" fmla="*/ 7 h 1034"/>
                <a:gd name="T24" fmla="*/ 179 w 323"/>
                <a:gd name="T25" fmla="*/ 20 h 1034"/>
                <a:gd name="T26" fmla="*/ 196 w 323"/>
                <a:gd name="T27" fmla="*/ 44 h 1034"/>
                <a:gd name="T28" fmla="*/ 209 w 323"/>
                <a:gd name="T29" fmla="*/ 79 h 1034"/>
                <a:gd name="T30" fmla="*/ 227 w 323"/>
                <a:gd name="T31" fmla="*/ 123 h 1034"/>
                <a:gd name="T32" fmla="*/ 240 w 323"/>
                <a:gd name="T33" fmla="*/ 175 h 1034"/>
                <a:gd name="T34" fmla="*/ 254 w 323"/>
                <a:gd name="T35" fmla="*/ 233 h 1034"/>
                <a:gd name="T36" fmla="*/ 264 w 323"/>
                <a:gd name="T37" fmla="*/ 302 h 1034"/>
                <a:gd name="T38" fmla="*/ 278 w 323"/>
                <a:gd name="T39" fmla="*/ 374 h 1034"/>
                <a:gd name="T40" fmla="*/ 288 w 323"/>
                <a:gd name="T41" fmla="*/ 453 h 1034"/>
                <a:gd name="T42" fmla="*/ 299 w 323"/>
                <a:gd name="T43" fmla="*/ 539 h 1034"/>
                <a:gd name="T44" fmla="*/ 306 w 323"/>
                <a:gd name="T45" fmla="*/ 628 h 1034"/>
                <a:gd name="T46" fmla="*/ 313 w 323"/>
                <a:gd name="T47" fmla="*/ 725 h 1034"/>
                <a:gd name="T48" fmla="*/ 316 w 323"/>
                <a:gd name="T49" fmla="*/ 824 h 1034"/>
                <a:gd name="T50" fmla="*/ 319 w 323"/>
                <a:gd name="T51" fmla="*/ 927 h 1034"/>
                <a:gd name="T52" fmla="*/ 323 w 323"/>
                <a:gd name="T53" fmla="*/ 1034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3" h="1034">
                  <a:moveTo>
                    <a:pt x="0" y="426"/>
                  </a:moveTo>
                  <a:lnTo>
                    <a:pt x="14" y="330"/>
                  </a:lnTo>
                  <a:lnTo>
                    <a:pt x="31" y="247"/>
                  </a:lnTo>
                  <a:lnTo>
                    <a:pt x="45" y="175"/>
                  </a:lnTo>
                  <a:lnTo>
                    <a:pt x="65" y="113"/>
                  </a:lnTo>
                  <a:lnTo>
                    <a:pt x="82" y="65"/>
                  </a:lnTo>
                  <a:lnTo>
                    <a:pt x="103" y="27"/>
                  </a:lnTo>
                  <a:lnTo>
                    <a:pt x="113" y="17"/>
                  </a:lnTo>
                  <a:lnTo>
                    <a:pt x="124" y="7"/>
                  </a:lnTo>
                  <a:lnTo>
                    <a:pt x="134" y="3"/>
                  </a:lnTo>
                  <a:lnTo>
                    <a:pt x="144" y="0"/>
                  </a:lnTo>
                  <a:lnTo>
                    <a:pt x="161" y="7"/>
                  </a:lnTo>
                  <a:lnTo>
                    <a:pt x="179" y="20"/>
                  </a:lnTo>
                  <a:lnTo>
                    <a:pt x="196" y="44"/>
                  </a:lnTo>
                  <a:lnTo>
                    <a:pt x="209" y="79"/>
                  </a:lnTo>
                  <a:lnTo>
                    <a:pt x="227" y="123"/>
                  </a:lnTo>
                  <a:lnTo>
                    <a:pt x="240" y="175"/>
                  </a:lnTo>
                  <a:lnTo>
                    <a:pt x="254" y="233"/>
                  </a:lnTo>
                  <a:lnTo>
                    <a:pt x="264" y="302"/>
                  </a:lnTo>
                  <a:lnTo>
                    <a:pt x="278" y="374"/>
                  </a:lnTo>
                  <a:lnTo>
                    <a:pt x="288" y="453"/>
                  </a:lnTo>
                  <a:lnTo>
                    <a:pt x="299" y="539"/>
                  </a:lnTo>
                  <a:lnTo>
                    <a:pt x="306" y="628"/>
                  </a:lnTo>
                  <a:lnTo>
                    <a:pt x="313" y="725"/>
                  </a:lnTo>
                  <a:lnTo>
                    <a:pt x="316" y="824"/>
                  </a:lnTo>
                  <a:lnTo>
                    <a:pt x="319" y="927"/>
                  </a:lnTo>
                  <a:lnTo>
                    <a:pt x="323" y="1034"/>
                  </a:lnTo>
                </a:path>
              </a:pathLst>
            </a:custGeom>
            <a:noFill/>
            <a:ln w="222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9982" name="Freeform 46"/>
            <p:cNvSpPr>
              <a:spLocks/>
            </p:cNvSpPr>
            <p:nvPr/>
          </p:nvSpPr>
          <p:spPr bwMode="auto">
            <a:xfrm>
              <a:off x="2515" y="1613"/>
              <a:ext cx="278" cy="546"/>
            </a:xfrm>
            <a:custGeom>
              <a:avLst/>
              <a:gdLst>
                <a:gd name="T0" fmla="*/ 278 w 278"/>
                <a:gd name="T1" fmla="*/ 0 h 546"/>
                <a:gd name="T2" fmla="*/ 268 w 278"/>
                <a:gd name="T3" fmla="*/ 117 h 546"/>
                <a:gd name="T4" fmla="*/ 254 w 278"/>
                <a:gd name="T5" fmla="*/ 223 h 546"/>
                <a:gd name="T6" fmla="*/ 247 w 278"/>
                <a:gd name="T7" fmla="*/ 271 h 546"/>
                <a:gd name="T8" fmla="*/ 240 w 278"/>
                <a:gd name="T9" fmla="*/ 319 h 546"/>
                <a:gd name="T10" fmla="*/ 230 w 278"/>
                <a:gd name="T11" fmla="*/ 360 h 546"/>
                <a:gd name="T12" fmla="*/ 223 w 278"/>
                <a:gd name="T13" fmla="*/ 398 h 546"/>
                <a:gd name="T14" fmla="*/ 213 w 278"/>
                <a:gd name="T15" fmla="*/ 429 h 546"/>
                <a:gd name="T16" fmla="*/ 202 w 278"/>
                <a:gd name="T17" fmla="*/ 460 h 546"/>
                <a:gd name="T18" fmla="*/ 192 w 278"/>
                <a:gd name="T19" fmla="*/ 484 h 546"/>
                <a:gd name="T20" fmla="*/ 182 w 278"/>
                <a:gd name="T21" fmla="*/ 508 h 546"/>
                <a:gd name="T22" fmla="*/ 168 w 278"/>
                <a:gd name="T23" fmla="*/ 525 h 546"/>
                <a:gd name="T24" fmla="*/ 158 w 278"/>
                <a:gd name="T25" fmla="*/ 536 h 546"/>
                <a:gd name="T26" fmla="*/ 147 w 278"/>
                <a:gd name="T27" fmla="*/ 543 h 546"/>
                <a:gd name="T28" fmla="*/ 134 w 278"/>
                <a:gd name="T29" fmla="*/ 546 h 546"/>
                <a:gd name="T30" fmla="*/ 123 w 278"/>
                <a:gd name="T31" fmla="*/ 543 h 546"/>
                <a:gd name="T32" fmla="*/ 113 w 278"/>
                <a:gd name="T33" fmla="*/ 539 h 546"/>
                <a:gd name="T34" fmla="*/ 103 w 278"/>
                <a:gd name="T35" fmla="*/ 529 h 546"/>
                <a:gd name="T36" fmla="*/ 92 w 278"/>
                <a:gd name="T37" fmla="*/ 515 h 546"/>
                <a:gd name="T38" fmla="*/ 86 w 278"/>
                <a:gd name="T39" fmla="*/ 498 h 546"/>
                <a:gd name="T40" fmla="*/ 75 w 278"/>
                <a:gd name="T41" fmla="*/ 477 h 546"/>
                <a:gd name="T42" fmla="*/ 58 w 278"/>
                <a:gd name="T43" fmla="*/ 429 h 546"/>
                <a:gd name="T44" fmla="*/ 41 w 278"/>
                <a:gd name="T45" fmla="*/ 364 h 546"/>
                <a:gd name="T46" fmla="*/ 24 w 278"/>
                <a:gd name="T47" fmla="*/ 288 h 546"/>
                <a:gd name="T48" fmla="*/ 10 w 278"/>
                <a:gd name="T49" fmla="*/ 202 h 546"/>
                <a:gd name="T50" fmla="*/ 0 w 278"/>
                <a:gd name="T51" fmla="*/ 10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8" h="546">
                  <a:moveTo>
                    <a:pt x="278" y="0"/>
                  </a:moveTo>
                  <a:lnTo>
                    <a:pt x="268" y="117"/>
                  </a:lnTo>
                  <a:lnTo>
                    <a:pt x="254" y="223"/>
                  </a:lnTo>
                  <a:lnTo>
                    <a:pt x="247" y="271"/>
                  </a:lnTo>
                  <a:lnTo>
                    <a:pt x="240" y="319"/>
                  </a:lnTo>
                  <a:lnTo>
                    <a:pt x="230" y="360"/>
                  </a:lnTo>
                  <a:lnTo>
                    <a:pt x="223" y="398"/>
                  </a:lnTo>
                  <a:lnTo>
                    <a:pt x="213" y="429"/>
                  </a:lnTo>
                  <a:lnTo>
                    <a:pt x="202" y="460"/>
                  </a:lnTo>
                  <a:lnTo>
                    <a:pt x="192" y="484"/>
                  </a:lnTo>
                  <a:lnTo>
                    <a:pt x="182" y="508"/>
                  </a:lnTo>
                  <a:lnTo>
                    <a:pt x="168" y="525"/>
                  </a:lnTo>
                  <a:lnTo>
                    <a:pt x="158" y="536"/>
                  </a:lnTo>
                  <a:lnTo>
                    <a:pt x="147" y="543"/>
                  </a:lnTo>
                  <a:lnTo>
                    <a:pt x="134" y="546"/>
                  </a:lnTo>
                  <a:lnTo>
                    <a:pt x="123" y="543"/>
                  </a:lnTo>
                  <a:lnTo>
                    <a:pt x="113" y="539"/>
                  </a:lnTo>
                  <a:lnTo>
                    <a:pt x="103" y="529"/>
                  </a:lnTo>
                  <a:lnTo>
                    <a:pt x="92" y="515"/>
                  </a:lnTo>
                  <a:lnTo>
                    <a:pt x="86" y="498"/>
                  </a:lnTo>
                  <a:lnTo>
                    <a:pt x="75" y="477"/>
                  </a:lnTo>
                  <a:lnTo>
                    <a:pt x="58" y="429"/>
                  </a:lnTo>
                  <a:lnTo>
                    <a:pt x="41" y="364"/>
                  </a:lnTo>
                  <a:lnTo>
                    <a:pt x="24" y="288"/>
                  </a:lnTo>
                  <a:lnTo>
                    <a:pt x="10" y="202"/>
                  </a:lnTo>
                  <a:lnTo>
                    <a:pt x="0" y="106"/>
                  </a:lnTo>
                </a:path>
              </a:pathLst>
            </a:custGeom>
            <a:noFill/>
            <a:ln w="222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9983" name="Freeform 47"/>
            <p:cNvSpPr>
              <a:spLocks/>
            </p:cNvSpPr>
            <p:nvPr/>
          </p:nvSpPr>
          <p:spPr bwMode="auto">
            <a:xfrm>
              <a:off x="2202" y="1417"/>
              <a:ext cx="316" cy="433"/>
            </a:xfrm>
            <a:custGeom>
              <a:avLst/>
              <a:gdLst>
                <a:gd name="T0" fmla="*/ 0 w 316"/>
                <a:gd name="T1" fmla="*/ 433 h 433"/>
                <a:gd name="T2" fmla="*/ 10 w 316"/>
                <a:gd name="T3" fmla="*/ 340 h 433"/>
                <a:gd name="T4" fmla="*/ 24 w 316"/>
                <a:gd name="T5" fmla="*/ 254 h 433"/>
                <a:gd name="T6" fmla="*/ 41 w 316"/>
                <a:gd name="T7" fmla="*/ 182 h 433"/>
                <a:gd name="T8" fmla="*/ 62 w 316"/>
                <a:gd name="T9" fmla="*/ 120 h 433"/>
                <a:gd name="T10" fmla="*/ 86 w 316"/>
                <a:gd name="T11" fmla="*/ 69 h 433"/>
                <a:gd name="T12" fmla="*/ 96 w 316"/>
                <a:gd name="T13" fmla="*/ 48 h 433"/>
                <a:gd name="T14" fmla="*/ 110 w 316"/>
                <a:gd name="T15" fmla="*/ 31 h 433"/>
                <a:gd name="T16" fmla="*/ 120 w 316"/>
                <a:gd name="T17" fmla="*/ 17 h 433"/>
                <a:gd name="T18" fmla="*/ 134 w 316"/>
                <a:gd name="T19" fmla="*/ 7 h 433"/>
                <a:gd name="T20" fmla="*/ 148 w 316"/>
                <a:gd name="T21" fmla="*/ 3 h 433"/>
                <a:gd name="T22" fmla="*/ 162 w 316"/>
                <a:gd name="T23" fmla="*/ 0 h 433"/>
                <a:gd name="T24" fmla="*/ 186 w 316"/>
                <a:gd name="T25" fmla="*/ 7 h 433"/>
                <a:gd name="T26" fmla="*/ 210 w 316"/>
                <a:gd name="T27" fmla="*/ 24 h 433"/>
                <a:gd name="T28" fmla="*/ 230 w 316"/>
                <a:gd name="T29" fmla="*/ 55 h 433"/>
                <a:gd name="T30" fmla="*/ 251 w 316"/>
                <a:gd name="T31" fmla="*/ 100 h 433"/>
                <a:gd name="T32" fmla="*/ 271 w 316"/>
                <a:gd name="T33" fmla="*/ 151 h 433"/>
                <a:gd name="T34" fmla="*/ 289 w 316"/>
                <a:gd name="T35" fmla="*/ 213 h 433"/>
                <a:gd name="T36" fmla="*/ 302 w 316"/>
                <a:gd name="T37" fmla="*/ 285 h 433"/>
                <a:gd name="T38" fmla="*/ 316 w 316"/>
                <a:gd name="T39" fmla="*/ 368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6" h="433">
                  <a:moveTo>
                    <a:pt x="0" y="433"/>
                  </a:moveTo>
                  <a:lnTo>
                    <a:pt x="10" y="340"/>
                  </a:lnTo>
                  <a:lnTo>
                    <a:pt x="24" y="254"/>
                  </a:lnTo>
                  <a:lnTo>
                    <a:pt x="41" y="182"/>
                  </a:lnTo>
                  <a:lnTo>
                    <a:pt x="62" y="120"/>
                  </a:lnTo>
                  <a:lnTo>
                    <a:pt x="86" y="69"/>
                  </a:lnTo>
                  <a:lnTo>
                    <a:pt x="96" y="48"/>
                  </a:lnTo>
                  <a:lnTo>
                    <a:pt x="110" y="31"/>
                  </a:lnTo>
                  <a:lnTo>
                    <a:pt x="120" y="17"/>
                  </a:lnTo>
                  <a:lnTo>
                    <a:pt x="134" y="7"/>
                  </a:lnTo>
                  <a:lnTo>
                    <a:pt x="148" y="3"/>
                  </a:lnTo>
                  <a:lnTo>
                    <a:pt x="162" y="0"/>
                  </a:lnTo>
                  <a:lnTo>
                    <a:pt x="186" y="7"/>
                  </a:lnTo>
                  <a:lnTo>
                    <a:pt x="210" y="24"/>
                  </a:lnTo>
                  <a:lnTo>
                    <a:pt x="230" y="55"/>
                  </a:lnTo>
                  <a:lnTo>
                    <a:pt x="251" y="100"/>
                  </a:lnTo>
                  <a:lnTo>
                    <a:pt x="271" y="151"/>
                  </a:lnTo>
                  <a:lnTo>
                    <a:pt x="289" y="213"/>
                  </a:lnTo>
                  <a:lnTo>
                    <a:pt x="302" y="285"/>
                  </a:lnTo>
                  <a:lnTo>
                    <a:pt x="316" y="368"/>
                  </a:lnTo>
                </a:path>
              </a:pathLst>
            </a:custGeom>
            <a:noFill/>
            <a:ln w="222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9984" name="Freeform 48"/>
            <p:cNvSpPr>
              <a:spLocks/>
            </p:cNvSpPr>
            <p:nvPr/>
          </p:nvSpPr>
          <p:spPr bwMode="auto">
            <a:xfrm>
              <a:off x="1958" y="1812"/>
              <a:ext cx="251" cy="673"/>
            </a:xfrm>
            <a:custGeom>
              <a:avLst/>
              <a:gdLst>
                <a:gd name="T0" fmla="*/ 251 w 251"/>
                <a:gd name="T1" fmla="*/ 0 h 673"/>
                <a:gd name="T2" fmla="*/ 244 w 251"/>
                <a:gd name="T3" fmla="*/ 76 h 673"/>
                <a:gd name="T4" fmla="*/ 241 w 251"/>
                <a:gd name="T5" fmla="*/ 144 h 673"/>
                <a:gd name="T6" fmla="*/ 234 w 251"/>
                <a:gd name="T7" fmla="*/ 213 h 673"/>
                <a:gd name="T8" fmla="*/ 223 w 251"/>
                <a:gd name="T9" fmla="*/ 275 h 673"/>
                <a:gd name="T10" fmla="*/ 217 w 251"/>
                <a:gd name="T11" fmla="*/ 337 h 673"/>
                <a:gd name="T12" fmla="*/ 210 w 251"/>
                <a:gd name="T13" fmla="*/ 392 h 673"/>
                <a:gd name="T14" fmla="*/ 199 w 251"/>
                <a:gd name="T15" fmla="*/ 443 h 673"/>
                <a:gd name="T16" fmla="*/ 189 w 251"/>
                <a:gd name="T17" fmla="*/ 488 h 673"/>
                <a:gd name="T18" fmla="*/ 179 w 251"/>
                <a:gd name="T19" fmla="*/ 529 h 673"/>
                <a:gd name="T20" fmla="*/ 168 w 251"/>
                <a:gd name="T21" fmla="*/ 567 h 673"/>
                <a:gd name="T22" fmla="*/ 158 w 251"/>
                <a:gd name="T23" fmla="*/ 598 h 673"/>
                <a:gd name="T24" fmla="*/ 144 w 251"/>
                <a:gd name="T25" fmla="*/ 625 h 673"/>
                <a:gd name="T26" fmla="*/ 134 w 251"/>
                <a:gd name="T27" fmla="*/ 646 h 673"/>
                <a:gd name="T28" fmla="*/ 120 w 251"/>
                <a:gd name="T29" fmla="*/ 660 h 673"/>
                <a:gd name="T30" fmla="*/ 110 w 251"/>
                <a:gd name="T31" fmla="*/ 670 h 673"/>
                <a:gd name="T32" fmla="*/ 96 w 251"/>
                <a:gd name="T33" fmla="*/ 673 h 673"/>
                <a:gd name="T34" fmla="*/ 83 w 251"/>
                <a:gd name="T35" fmla="*/ 670 h 673"/>
                <a:gd name="T36" fmla="*/ 72 w 251"/>
                <a:gd name="T37" fmla="*/ 660 h 673"/>
                <a:gd name="T38" fmla="*/ 58 w 251"/>
                <a:gd name="T39" fmla="*/ 642 h 673"/>
                <a:gd name="T40" fmla="*/ 45 w 251"/>
                <a:gd name="T41" fmla="*/ 622 h 673"/>
                <a:gd name="T42" fmla="*/ 34 w 251"/>
                <a:gd name="T43" fmla="*/ 591 h 673"/>
                <a:gd name="T44" fmla="*/ 21 w 251"/>
                <a:gd name="T45" fmla="*/ 557 h 673"/>
                <a:gd name="T46" fmla="*/ 10 w 251"/>
                <a:gd name="T47" fmla="*/ 515 h 673"/>
                <a:gd name="T48" fmla="*/ 0 w 251"/>
                <a:gd name="T49" fmla="*/ 467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1" h="673">
                  <a:moveTo>
                    <a:pt x="251" y="0"/>
                  </a:moveTo>
                  <a:lnTo>
                    <a:pt x="244" y="76"/>
                  </a:lnTo>
                  <a:lnTo>
                    <a:pt x="241" y="144"/>
                  </a:lnTo>
                  <a:lnTo>
                    <a:pt x="234" y="213"/>
                  </a:lnTo>
                  <a:lnTo>
                    <a:pt x="223" y="275"/>
                  </a:lnTo>
                  <a:lnTo>
                    <a:pt x="217" y="337"/>
                  </a:lnTo>
                  <a:lnTo>
                    <a:pt x="210" y="392"/>
                  </a:lnTo>
                  <a:lnTo>
                    <a:pt x="199" y="443"/>
                  </a:lnTo>
                  <a:lnTo>
                    <a:pt x="189" y="488"/>
                  </a:lnTo>
                  <a:lnTo>
                    <a:pt x="179" y="529"/>
                  </a:lnTo>
                  <a:lnTo>
                    <a:pt x="168" y="567"/>
                  </a:lnTo>
                  <a:lnTo>
                    <a:pt x="158" y="598"/>
                  </a:lnTo>
                  <a:lnTo>
                    <a:pt x="144" y="625"/>
                  </a:lnTo>
                  <a:lnTo>
                    <a:pt x="134" y="646"/>
                  </a:lnTo>
                  <a:lnTo>
                    <a:pt x="120" y="660"/>
                  </a:lnTo>
                  <a:lnTo>
                    <a:pt x="110" y="670"/>
                  </a:lnTo>
                  <a:lnTo>
                    <a:pt x="96" y="673"/>
                  </a:lnTo>
                  <a:lnTo>
                    <a:pt x="83" y="670"/>
                  </a:lnTo>
                  <a:lnTo>
                    <a:pt x="72" y="660"/>
                  </a:lnTo>
                  <a:lnTo>
                    <a:pt x="58" y="642"/>
                  </a:lnTo>
                  <a:lnTo>
                    <a:pt x="45" y="622"/>
                  </a:lnTo>
                  <a:lnTo>
                    <a:pt x="34" y="591"/>
                  </a:lnTo>
                  <a:lnTo>
                    <a:pt x="21" y="557"/>
                  </a:lnTo>
                  <a:lnTo>
                    <a:pt x="10" y="515"/>
                  </a:lnTo>
                  <a:lnTo>
                    <a:pt x="0" y="467"/>
                  </a:lnTo>
                </a:path>
              </a:pathLst>
            </a:custGeom>
            <a:noFill/>
            <a:ln w="222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9985" name="Freeform 49"/>
            <p:cNvSpPr>
              <a:spLocks/>
            </p:cNvSpPr>
            <p:nvPr/>
          </p:nvSpPr>
          <p:spPr bwMode="auto">
            <a:xfrm>
              <a:off x="1769" y="2056"/>
              <a:ext cx="193" cy="278"/>
            </a:xfrm>
            <a:custGeom>
              <a:avLst/>
              <a:gdLst>
                <a:gd name="T0" fmla="*/ 0 w 193"/>
                <a:gd name="T1" fmla="*/ 175 h 278"/>
                <a:gd name="T2" fmla="*/ 7 w 193"/>
                <a:gd name="T3" fmla="*/ 137 h 278"/>
                <a:gd name="T4" fmla="*/ 14 w 193"/>
                <a:gd name="T5" fmla="*/ 103 h 278"/>
                <a:gd name="T6" fmla="*/ 24 w 193"/>
                <a:gd name="T7" fmla="*/ 72 h 278"/>
                <a:gd name="T8" fmla="*/ 38 w 193"/>
                <a:gd name="T9" fmla="*/ 48 h 278"/>
                <a:gd name="T10" fmla="*/ 48 w 193"/>
                <a:gd name="T11" fmla="*/ 27 h 278"/>
                <a:gd name="T12" fmla="*/ 62 w 193"/>
                <a:gd name="T13" fmla="*/ 14 h 278"/>
                <a:gd name="T14" fmla="*/ 79 w 193"/>
                <a:gd name="T15" fmla="*/ 3 h 278"/>
                <a:gd name="T16" fmla="*/ 93 w 193"/>
                <a:gd name="T17" fmla="*/ 0 h 278"/>
                <a:gd name="T18" fmla="*/ 113 w 193"/>
                <a:gd name="T19" fmla="*/ 7 h 278"/>
                <a:gd name="T20" fmla="*/ 131 w 193"/>
                <a:gd name="T21" fmla="*/ 21 h 278"/>
                <a:gd name="T22" fmla="*/ 148 w 193"/>
                <a:gd name="T23" fmla="*/ 48 h 278"/>
                <a:gd name="T24" fmla="*/ 165 w 193"/>
                <a:gd name="T25" fmla="*/ 82 h 278"/>
                <a:gd name="T26" fmla="*/ 175 w 193"/>
                <a:gd name="T27" fmla="*/ 124 h 278"/>
                <a:gd name="T28" fmla="*/ 186 w 193"/>
                <a:gd name="T29" fmla="*/ 168 h 278"/>
                <a:gd name="T30" fmla="*/ 189 w 193"/>
                <a:gd name="T31" fmla="*/ 223 h 278"/>
                <a:gd name="T32" fmla="*/ 193 w 193"/>
                <a:gd name="T33" fmla="*/ 27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3" h="278">
                  <a:moveTo>
                    <a:pt x="0" y="175"/>
                  </a:moveTo>
                  <a:lnTo>
                    <a:pt x="7" y="137"/>
                  </a:lnTo>
                  <a:lnTo>
                    <a:pt x="14" y="103"/>
                  </a:lnTo>
                  <a:lnTo>
                    <a:pt x="24" y="72"/>
                  </a:lnTo>
                  <a:lnTo>
                    <a:pt x="38" y="48"/>
                  </a:lnTo>
                  <a:lnTo>
                    <a:pt x="48" y="27"/>
                  </a:lnTo>
                  <a:lnTo>
                    <a:pt x="62" y="14"/>
                  </a:lnTo>
                  <a:lnTo>
                    <a:pt x="79" y="3"/>
                  </a:lnTo>
                  <a:lnTo>
                    <a:pt x="93" y="0"/>
                  </a:lnTo>
                  <a:lnTo>
                    <a:pt x="113" y="7"/>
                  </a:lnTo>
                  <a:lnTo>
                    <a:pt x="131" y="21"/>
                  </a:lnTo>
                  <a:lnTo>
                    <a:pt x="148" y="48"/>
                  </a:lnTo>
                  <a:lnTo>
                    <a:pt x="165" y="82"/>
                  </a:lnTo>
                  <a:lnTo>
                    <a:pt x="175" y="124"/>
                  </a:lnTo>
                  <a:lnTo>
                    <a:pt x="186" y="168"/>
                  </a:lnTo>
                  <a:lnTo>
                    <a:pt x="189" y="223"/>
                  </a:lnTo>
                  <a:lnTo>
                    <a:pt x="193" y="278"/>
                  </a:lnTo>
                </a:path>
              </a:pathLst>
            </a:custGeom>
            <a:noFill/>
            <a:ln w="222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9986" name="Freeform 50"/>
            <p:cNvSpPr>
              <a:spLocks/>
            </p:cNvSpPr>
            <p:nvPr/>
          </p:nvSpPr>
          <p:spPr bwMode="auto">
            <a:xfrm>
              <a:off x="1625" y="2228"/>
              <a:ext cx="144" cy="470"/>
            </a:xfrm>
            <a:custGeom>
              <a:avLst/>
              <a:gdLst>
                <a:gd name="T0" fmla="*/ 144 w 144"/>
                <a:gd name="T1" fmla="*/ 0 h 470"/>
                <a:gd name="T2" fmla="*/ 137 w 144"/>
                <a:gd name="T3" fmla="*/ 99 h 470"/>
                <a:gd name="T4" fmla="*/ 123 w 144"/>
                <a:gd name="T5" fmla="*/ 192 h 470"/>
                <a:gd name="T6" fmla="*/ 110 w 144"/>
                <a:gd name="T7" fmla="*/ 271 h 470"/>
                <a:gd name="T8" fmla="*/ 93 w 144"/>
                <a:gd name="T9" fmla="*/ 340 h 470"/>
                <a:gd name="T10" fmla="*/ 82 w 144"/>
                <a:gd name="T11" fmla="*/ 367 h 470"/>
                <a:gd name="T12" fmla="*/ 72 w 144"/>
                <a:gd name="T13" fmla="*/ 395 h 470"/>
                <a:gd name="T14" fmla="*/ 62 w 144"/>
                <a:gd name="T15" fmla="*/ 419 h 470"/>
                <a:gd name="T16" fmla="*/ 48 w 144"/>
                <a:gd name="T17" fmla="*/ 436 h 470"/>
                <a:gd name="T18" fmla="*/ 38 w 144"/>
                <a:gd name="T19" fmla="*/ 450 h 470"/>
                <a:gd name="T20" fmla="*/ 24 w 144"/>
                <a:gd name="T21" fmla="*/ 460 h 470"/>
                <a:gd name="T22" fmla="*/ 14 w 144"/>
                <a:gd name="T23" fmla="*/ 467 h 470"/>
                <a:gd name="T24" fmla="*/ 0 w 144"/>
                <a:gd name="T25" fmla="*/ 47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 h="470">
                  <a:moveTo>
                    <a:pt x="144" y="0"/>
                  </a:moveTo>
                  <a:lnTo>
                    <a:pt x="137" y="99"/>
                  </a:lnTo>
                  <a:lnTo>
                    <a:pt x="123" y="192"/>
                  </a:lnTo>
                  <a:lnTo>
                    <a:pt x="110" y="271"/>
                  </a:lnTo>
                  <a:lnTo>
                    <a:pt x="93" y="340"/>
                  </a:lnTo>
                  <a:lnTo>
                    <a:pt x="82" y="367"/>
                  </a:lnTo>
                  <a:lnTo>
                    <a:pt x="72" y="395"/>
                  </a:lnTo>
                  <a:lnTo>
                    <a:pt x="62" y="419"/>
                  </a:lnTo>
                  <a:lnTo>
                    <a:pt x="48" y="436"/>
                  </a:lnTo>
                  <a:lnTo>
                    <a:pt x="38" y="450"/>
                  </a:lnTo>
                  <a:lnTo>
                    <a:pt x="24" y="460"/>
                  </a:lnTo>
                  <a:lnTo>
                    <a:pt x="14" y="467"/>
                  </a:lnTo>
                  <a:lnTo>
                    <a:pt x="0" y="470"/>
                  </a:lnTo>
                </a:path>
              </a:pathLst>
            </a:custGeom>
            <a:noFill/>
            <a:ln w="222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39988" name="Rectangle 52"/>
            <p:cNvSpPr>
              <a:spLocks noChangeArrowheads="1"/>
            </p:cNvSpPr>
            <p:nvPr/>
          </p:nvSpPr>
          <p:spPr bwMode="auto">
            <a:xfrm>
              <a:off x="1811" y="2582"/>
              <a:ext cx="8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txBody>
            <a:bodyPr wrap="none" lIns="0" tIns="0" rIns="0" bIns="0">
              <a:spAutoFit/>
            </a:bodyPr>
            <a:lstStyle/>
            <a:p>
              <a:pPr algn="l"/>
              <a:r>
                <a:rPr kumimoji="0" lang="fr-CA" sz="2000">
                  <a:solidFill>
                    <a:srgbClr val="000000"/>
                  </a:solidFill>
                  <a:latin typeface="Times New Roman" pitchFamily="18" charset="0"/>
                </a:rPr>
                <a:t>fluorescence</a:t>
              </a:r>
              <a:endParaRPr kumimoji="0" lang="fr-CA" sz="2000"/>
            </a:p>
          </p:txBody>
        </p:sp>
      </p:grpSp>
      <p:grpSp>
        <p:nvGrpSpPr>
          <p:cNvPr id="40002" name="Group 66"/>
          <p:cNvGrpSpPr>
            <a:grpSpLocks/>
          </p:cNvGrpSpPr>
          <p:nvPr/>
        </p:nvGrpSpPr>
        <p:grpSpPr bwMode="auto">
          <a:xfrm>
            <a:off x="4408488" y="1676400"/>
            <a:ext cx="2395537" cy="2606675"/>
            <a:chOff x="2777" y="1056"/>
            <a:chExt cx="1509" cy="1642"/>
          </a:xfrm>
        </p:grpSpPr>
        <p:sp>
          <p:nvSpPr>
            <p:cNvPr id="39990" name="Freeform 54"/>
            <p:cNvSpPr>
              <a:spLocks/>
            </p:cNvSpPr>
            <p:nvPr/>
          </p:nvSpPr>
          <p:spPr bwMode="auto">
            <a:xfrm>
              <a:off x="2777" y="1056"/>
              <a:ext cx="481" cy="1642"/>
            </a:xfrm>
            <a:custGeom>
              <a:avLst/>
              <a:gdLst>
                <a:gd name="T0" fmla="*/ 27 w 481"/>
                <a:gd name="T1" fmla="*/ 1642 h 1642"/>
                <a:gd name="T2" fmla="*/ 41 w 481"/>
                <a:gd name="T3" fmla="*/ 1302 h 1642"/>
                <a:gd name="T4" fmla="*/ 62 w 481"/>
                <a:gd name="T5" fmla="*/ 989 h 1642"/>
                <a:gd name="T6" fmla="*/ 89 w 481"/>
                <a:gd name="T7" fmla="*/ 711 h 1642"/>
                <a:gd name="T8" fmla="*/ 120 w 481"/>
                <a:gd name="T9" fmla="*/ 474 h 1642"/>
                <a:gd name="T10" fmla="*/ 158 w 481"/>
                <a:gd name="T11" fmla="*/ 278 h 1642"/>
                <a:gd name="T12" fmla="*/ 203 w 481"/>
                <a:gd name="T13" fmla="*/ 134 h 1642"/>
                <a:gd name="T14" fmla="*/ 199 w 481"/>
                <a:gd name="T15" fmla="*/ 106 h 1642"/>
                <a:gd name="T16" fmla="*/ 220 w 481"/>
                <a:gd name="T17" fmla="*/ 93 h 1642"/>
                <a:gd name="T18" fmla="*/ 244 w 481"/>
                <a:gd name="T19" fmla="*/ 55 h 1642"/>
                <a:gd name="T20" fmla="*/ 268 w 481"/>
                <a:gd name="T21" fmla="*/ 31 h 1642"/>
                <a:gd name="T22" fmla="*/ 268 w 481"/>
                <a:gd name="T23" fmla="*/ 17 h 1642"/>
                <a:gd name="T24" fmla="*/ 282 w 481"/>
                <a:gd name="T25" fmla="*/ 27 h 1642"/>
                <a:gd name="T26" fmla="*/ 295 w 481"/>
                <a:gd name="T27" fmla="*/ 17 h 1642"/>
                <a:gd name="T28" fmla="*/ 295 w 481"/>
                <a:gd name="T29" fmla="*/ 34 h 1642"/>
                <a:gd name="T30" fmla="*/ 323 w 481"/>
                <a:gd name="T31" fmla="*/ 58 h 1642"/>
                <a:gd name="T32" fmla="*/ 347 w 481"/>
                <a:gd name="T33" fmla="*/ 103 h 1642"/>
                <a:gd name="T34" fmla="*/ 367 w 481"/>
                <a:gd name="T35" fmla="*/ 120 h 1642"/>
                <a:gd name="T36" fmla="*/ 367 w 481"/>
                <a:gd name="T37" fmla="*/ 151 h 1642"/>
                <a:gd name="T38" fmla="*/ 391 w 481"/>
                <a:gd name="T39" fmla="*/ 227 h 1642"/>
                <a:gd name="T40" fmla="*/ 412 w 481"/>
                <a:gd name="T41" fmla="*/ 319 h 1642"/>
                <a:gd name="T42" fmla="*/ 433 w 481"/>
                <a:gd name="T43" fmla="*/ 426 h 1642"/>
                <a:gd name="T44" fmla="*/ 457 w 481"/>
                <a:gd name="T45" fmla="*/ 550 h 1642"/>
                <a:gd name="T46" fmla="*/ 471 w 481"/>
                <a:gd name="T47" fmla="*/ 484 h 1642"/>
                <a:gd name="T48" fmla="*/ 450 w 481"/>
                <a:gd name="T49" fmla="*/ 371 h 1642"/>
                <a:gd name="T50" fmla="*/ 429 w 481"/>
                <a:gd name="T51" fmla="*/ 271 h 1642"/>
                <a:gd name="T52" fmla="*/ 405 w 481"/>
                <a:gd name="T53" fmla="*/ 185 h 1642"/>
                <a:gd name="T54" fmla="*/ 381 w 481"/>
                <a:gd name="T55" fmla="*/ 120 h 1642"/>
                <a:gd name="T56" fmla="*/ 367 w 481"/>
                <a:gd name="T57" fmla="*/ 82 h 1642"/>
                <a:gd name="T58" fmla="*/ 343 w 481"/>
                <a:gd name="T59" fmla="*/ 38 h 1642"/>
                <a:gd name="T60" fmla="*/ 316 w 481"/>
                <a:gd name="T61" fmla="*/ 14 h 1642"/>
                <a:gd name="T62" fmla="*/ 295 w 481"/>
                <a:gd name="T63" fmla="*/ 3 h 1642"/>
                <a:gd name="T64" fmla="*/ 268 w 481"/>
                <a:gd name="T65" fmla="*/ 3 h 1642"/>
                <a:gd name="T66" fmla="*/ 247 w 481"/>
                <a:gd name="T67" fmla="*/ 10 h 1642"/>
                <a:gd name="T68" fmla="*/ 223 w 481"/>
                <a:gd name="T69" fmla="*/ 34 h 1642"/>
                <a:gd name="T70" fmla="*/ 199 w 481"/>
                <a:gd name="T71" fmla="*/ 72 h 1642"/>
                <a:gd name="T72" fmla="*/ 185 w 481"/>
                <a:gd name="T73" fmla="*/ 106 h 1642"/>
                <a:gd name="T74" fmla="*/ 175 w 481"/>
                <a:gd name="T75" fmla="*/ 134 h 1642"/>
                <a:gd name="T76" fmla="*/ 130 w 481"/>
                <a:gd name="T77" fmla="*/ 278 h 1642"/>
                <a:gd name="T78" fmla="*/ 93 w 481"/>
                <a:gd name="T79" fmla="*/ 474 h 1642"/>
                <a:gd name="T80" fmla="*/ 62 w 481"/>
                <a:gd name="T81" fmla="*/ 711 h 1642"/>
                <a:gd name="T82" fmla="*/ 34 w 481"/>
                <a:gd name="T83" fmla="*/ 989 h 1642"/>
                <a:gd name="T84" fmla="*/ 14 w 481"/>
                <a:gd name="T85" fmla="*/ 1302 h 1642"/>
                <a:gd name="T86" fmla="*/ 0 w 481"/>
                <a:gd name="T87" fmla="*/ 1642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81" h="1642">
                  <a:moveTo>
                    <a:pt x="0" y="1642"/>
                  </a:moveTo>
                  <a:lnTo>
                    <a:pt x="27" y="1642"/>
                  </a:lnTo>
                  <a:lnTo>
                    <a:pt x="34" y="1467"/>
                  </a:lnTo>
                  <a:lnTo>
                    <a:pt x="41" y="1302"/>
                  </a:lnTo>
                  <a:lnTo>
                    <a:pt x="51" y="1141"/>
                  </a:lnTo>
                  <a:lnTo>
                    <a:pt x="62" y="989"/>
                  </a:lnTo>
                  <a:lnTo>
                    <a:pt x="75" y="845"/>
                  </a:lnTo>
                  <a:lnTo>
                    <a:pt x="89" y="711"/>
                  </a:lnTo>
                  <a:lnTo>
                    <a:pt x="103" y="587"/>
                  </a:lnTo>
                  <a:lnTo>
                    <a:pt x="120" y="474"/>
                  </a:lnTo>
                  <a:lnTo>
                    <a:pt x="141" y="371"/>
                  </a:lnTo>
                  <a:lnTo>
                    <a:pt x="158" y="278"/>
                  </a:lnTo>
                  <a:lnTo>
                    <a:pt x="182" y="203"/>
                  </a:lnTo>
                  <a:lnTo>
                    <a:pt x="203" y="134"/>
                  </a:lnTo>
                  <a:lnTo>
                    <a:pt x="213" y="106"/>
                  </a:lnTo>
                  <a:lnTo>
                    <a:pt x="199" y="106"/>
                  </a:lnTo>
                  <a:lnTo>
                    <a:pt x="209" y="117"/>
                  </a:lnTo>
                  <a:lnTo>
                    <a:pt x="220" y="93"/>
                  </a:lnTo>
                  <a:lnTo>
                    <a:pt x="233" y="72"/>
                  </a:lnTo>
                  <a:lnTo>
                    <a:pt x="244" y="55"/>
                  </a:lnTo>
                  <a:lnTo>
                    <a:pt x="254" y="41"/>
                  </a:lnTo>
                  <a:lnTo>
                    <a:pt x="268" y="31"/>
                  </a:lnTo>
                  <a:lnTo>
                    <a:pt x="278" y="27"/>
                  </a:lnTo>
                  <a:lnTo>
                    <a:pt x="268" y="17"/>
                  </a:lnTo>
                  <a:lnTo>
                    <a:pt x="268" y="31"/>
                  </a:lnTo>
                  <a:lnTo>
                    <a:pt x="282" y="27"/>
                  </a:lnTo>
                  <a:lnTo>
                    <a:pt x="295" y="31"/>
                  </a:lnTo>
                  <a:lnTo>
                    <a:pt x="295" y="17"/>
                  </a:lnTo>
                  <a:lnTo>
                    <a:pt x="285" y="27"/>
                  </a:lnTo>
                  <a:lnTo>
                    <a:pt x="295" y="34"/>
                  </a:lnTo>
                  <a:lnTo>
                    <a:pt x="309" y="44"/>
                  </a:lnTo>
                  <a:lnTo>
                    <a:pt x="323" y="58"/>
                  </a:lnTo>
                  <a:lnTo>
                    <a:pt x="333" y="79"/>
                  </a:lnTo>
                  <a:lnTo>
                    <a:pt x="347" y="103"/>
                  </a:lnTo>
                  <a:lnTo>
                    <a:pt x="357" y="130"/>
                  </a:lnTo>
                  <a:lnTo>
                    <a:pt x="367" y="120"/>
                  </a:lnTo>
                  <a:lnTo>
                    <a:pt x="354" y="120"/>
                  </a:lnTo>
                  <a:lnTo>
                    <a:pt x="367" y="151"/>
                  </a:lnTo>
                  <a:lnTo>
                    <a:pt x="378" y="185"/>
                  </a:lnTo>
                  <a:lnTo>
                    <a:pt x="391" y="227"/>
                  </a:lnTo>
                  <a:lnTo>
                    <a:pt x="402" y="271"/>
                  </a:lnTo>
                  <a:lnTo>
                    <a:pt x="412" y="319"/>
                  </a:lnTo>
                  <a:lnTo>
                    <a:pt x="422" y="371"/>
                  </a:lnTo>
                  <a:lnTo>
                    <a:pt x="433" y="426"/>
                  </a:lnTo>
                  <a:lnTo>
                    <a:pt x="443" y="484"/>
                  </a:lnTo>
                  <a:lnTo>
                    <a:pt x="457" y="550"/>
                  </a:lnTo>
                  <a:lnTo>
                    <a:pt x="481" y="546"/>
                  </a:lnTo>
                  <a:lnTo>
                    <a:pt x="471" y="484"/>
                  </a:lnTo>
                  <a:lnTo>
                    <a:pt x="460" y="426"/>
                  </a:lnTo>
                  <a:lnTo>
                    <a:pt x="450" y="371"/>
                  </a:lnTo>
                  <a:lnTo>
                    <a:pt x="440" y="319"/>
                  </a:lnTo>
                  <a:lnTo>
                    <a:pt x="429" y="271"/>
                  </a:lnTo>
                  <a:lnTo>
                    <a:pt x="419" y="227"/>
                  </a:lnTo>
                  <a:lnTo>
                    <a:pt x="405" y="185"/>
                  </a:lnTo>
                  <a:lnTo>
                    <a:pt x="395" y="151"/>
                  </a:lnTo>
                  <a:lnTo>
                    <a:pt x="381" y="120"/>
                  </a:lnTo>
                  <a:lnTo>
                    <a:pt x="378" y="110"/>
                  </a:lnTo>
                  <a:lnTo>
                    <a:pt x="367" y="82"/>
                  </a:lnTo>
                  <a:lnTo>
                    <a:pt x="354" y="58"/>
                  </a:lnTo>
                  <a:lnTo>
                    <a:pt x="343" y="38"/>
                  </a:lnTo>
                  <a:lnTo>
                    <a:pt x="330" y="24"/>
                  </a:lnTo>
                  <a:lnTo>
                    <a:pt x="316" y="14"/>
                  </a:lnTo>
                  <a:lnTo>
                    <a:pt x="306" y="7"/>
                  </a:lnTo>
                  <a:lnTo>
                    <a:pt x="295" y="3"/>
                  </a:lnTo>
                  <a:lnTo>
                    <a:pt x="282" y="0"/>
                  </a:lnTo>
                  <a:lnTo>
                    <a:pt x="268" y="3"/>
                  </a:lnTo>
                  <a:lnTo>
                    <a:pt x="257" y="7"/>
                  </a:lnTo>
                  <a:lnTo>
                    <a:pt x="247" y="10"/>
                  </a:lnTo>
                  <a:lnTo>
                    <a:pt x="233" y="20"/>
                  </a:lnTo>
                  <a:lnTo>
                    <a:pt x="223" y="34"/>
                  </a:lnTo>
                  <a:lnTo>
                    <a:pt x="213" y="51"/>
                  </a:lnTo>
                  <a:lnTo>
                    <a:pt x="199" y="72"/>
                  </a:lnTo>
                  <a:lnTo>
                    <a:pt x="189" y="96"/>
                  </a:lnTo>
                  <a:lnTo>
                    <a:pt x="185" y="106"/>
                  </a:lnTo>
                  <a:lnTo>
                    <a:pt x="185" y="106"/>
                  </a:lnTo>
                  <a:lnTo>
                    <a:pt x="175" y="134"/>
                  </a:lnTo>
                  <a:lnTo>
                    <a:pt x="154" y="203"/>
                  </a:lnTo>
                  <a:lnTo>
                    <a:pt x="130" y="278"/>
                  </a:lnTo>
                  <a:lnTo>
                    <a:pt x="113" y="371"/>
                  </a:lnTo>
                  <a:lnTo>
                    <a:pt x="93" y="474"/>
                  </a:lnTo>
                  <a:lnTo>
                    <a:pt x="75" y="587"/>
                  </a:lnTo>
                  <a:lnTo>
                    <a:pt x="62" y="711"/>
                  </a:lnTo>
                  <a:lnTo>
                    <a:pt x="48" y="845"/>
                  </a:lnTo>
                  <a:lnTo>
                    <a:pt x="34" y="989"/>
                  </a:lnTo>
                  <a:lnTo>
                    <a:pt x="24" y="1141"/>
                  </a:lnTo>
                  <a:lnTo>
                    <a:pt x="14" y="1302"/>
                  </a:lnTo>
                  <a:lnTo>
                    <a:pt x="7" y="1467"/>
                  </a:lnTo>
                  <a:lnTo>
                    <a:pt x="0" y="1642"/>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9991" name="Freeform 55"/>
            <p:cNvSpPr>
              <a:spLocks/>
            </p:cNvSpPr>
            <p:nvPr/>
          </p:nvSpPr>
          <p:spPr bwMode="auto">
            <a:xfrm>
              <a:off x="3230" y="1606"/>
              <a:ext cx="227" cy="446"/>
            </a:xfrm>
            <a:custGeom>
              <a:avLst/>
              <a:gdLst>
                <a:gd name="T0" fmla="*/ 227 w 227"/>
                <a:gd name="T1" fmla="*/ 237 h 446"/>
                <a:gd name="T2" fmla="*/ 200 w 227"/>
                <a:gd name="T3" fmla="*/ 233 h 446"/>
                <a:gd name="T4" fmla="*/ 189 w 227"/>
                <a:gd name="T5" fmla="*/ 278 h 446"/>
                <a:gd name="T6" fmla="*/ 179 w 227"/>
                <a:gd name="T7" fmla="*/ 319 h 446"/>
                <a:gd name="T8" fmla="*/ 169 w 227"/>
                <a:gd name="T9" fmla="*/ 353 h 446"/>
                <a:gd name="T10" fmla="*/ 158 w 227"/>
                <a:gd name="T11" fmla="*/ 381 h 446"/>
                <a:gd name="T12" fmla="*/ 172 w 227"/>
                <a:gd name="T13" fmla="*/ 381 h 446"/>
                <a:gd name="T14" fmla="*/ 162 w 227"/>
                <a:gd name="T15" fmla="*/ 371 h 446"/>
                <a:gd name="T16" fmla="*/ 151 w 227"/>
                <a:gd name="T17" fmla="*/ 395 h 446"/>
                <a:gd name="T18" fmla="*/ 141 w 227"/>
                <a:gd name="T19" fmla="*/ 408 h 446"/>
                <a:gd name="T20" fmla="*/ 127 w 227"/>
                <a:gd name="T21" fmla="*/ 419 h 446"/>
                <a:gd name="T22" fmla="*/ 138 w 227"/>
                <a:gd name="T23" fmla="*/ 429 h 446"/>
                <a:gd name="T24" fmla="*/ 138 w 227"/>
                <a:gd name="T25" fmla="*/ 415 h 446"/>
                <a:gd name="T26" fmla="*/ 127 w 227"/>
                <a:gd name="T27" fmla="*/ 419 h 446"/>
                <a:gd name="T28" fmla="*/ 121 w 227"/>
                <a:gd name="T29" fmla="*/ 415 h 446"/>
                <a:gd name="T30" fmla="*/ 121 w 227"/>
                <a:gd name="T31" fmla="*/ 429 h 446"/>
                <a:gd name="T32" fmla="*/ 131 w 227"/>
                <a:gd name="T33" fmla="*/ 419 h 446"/>
                <a:gd name="T34" fmla="*/ 121 w 227"/>
                <a:gd name="T35" fmla="*/ 415 h 446"/>
                <a:gd name="T36" fmla="*/ 114 w 227"/>
                <a:gd name="T37" fmla="*/ 405 h 446"/>
                <a:gd name="T38" fmla="*/ 107 w 227"/>
                <a:gd name="T39" fmla="*/ 391 h 446"/>
                <a:gd name="T40" fmla="*/ 97 w 227"/>
                <a:gd name="T41" fmla="*/ 378 h 446"/>
                <a:gd name="T42" fmla="*/ 86 w 227"/>
                <a:gd name="T43" fmla="*/ 388 h 446"/>
                <a:gd name="T44" fmla="*/ 100 w 227"/>
                <a:gd name="T45" fmla="*/ 388 h 446"/>
                <a:gd name="T46" fmla="*/ 93 w 227"/>
                <a:gd name="T47" fmla="*/ 367 h 446"/>
                <a:gd name="T48" fmla="*/ 79 w 227"/>
                <a:gd name="T49" fmla="*/ 319 h 446"/>
                <a:gd name="T50" fmla="*/ 66 w 227"/>
                <a:gd name="T51" fmla="*/ 257 h 446"/>
                <a:gd name="T52" fmla="*/ 52 w 227"/>
                <a:gd name="T53" fmla="*/ 182 h 446"/>
                <a:gd name="T54" fmla="*/ 38 w 227"/>
                <a:gd name="T55" fmla="*/ 96 h 446"/>
                <a:gd name="T56" fmla="*/ 28 w 227"/>
                <a:gd name="T57" fmla="*/ 0 h 446"/>
                <a:gd name="T58" fmla="*/ 0 w 227"/>
                <a:gd name="T59" fmla="*/ 3 h 446"/>
                <a:gd name="T60" fmla="*/ 11 w 227"/>
                <a:gd name="T61" fmla="*/ 96 h 446"/>
                <a:gd name="T62" fmla="*/ 24 w 227"/>
                <a:gd name="T63" fmla="*/ 182 h 446"/>
                <a:gd name="T64" fmla="*/ 38 w 227"/>
                <a:gd name="T65" fmla="*/ 257 h 446"/>
                <a:gd name="T66" fmla="*/ 52 w 227"/>
                <a:gd name="T67" fmla="*/ 319 h 446"/>
                <a:gd name="T68" fmla="*/ 66 w 227"/>
                <a:gd name="T69" fmla="*/ 367 h 446"/>
                <a:gd name="T70" fmla="*/ 72 w 227"/>
                <a:gd name="T71" fmla="*/ 388 h 446"/>
                <a:gd name="T72" fmla="*/ 76 w 227"/>
                <a:gd name="T73" fmla="*/ 398 h 446"/>
                <a:gd name="T74" fmla="*/ 86 w 227"/>
                <a:gd name="T75" fmla="*/ 412 h 446"/>
                <a:gd name="T76" fmla="*/ 93 w 227"/>
                <a:gd name="T77" fmla="*/ 426 h 446"/>
                <a:gd name="T78" fmla="*/ 100 w 227"/>
                <a:gd name="T79" fmla="*/ 436 h 446"/>
                <a:gd name="T80" fmla="*/ 110 w 227"/>
                <a:gd name="T81" fmla="*/ 439 h 446"/>
                <a:gd name="T82" fmla="*/ 121 w 227"/>
                <a:gd name="T83" fmla="*/ 443 h 446"/>
                <a:gd name="T84" fmla="*/ 127 w 227"/>
                <a:gd name="T85" fmla="*/ 446 h 446"/>
                <a:gd name="T86" fmla="*/ 138 w 227"/>
                <a:gd name="T87" fmla="*/ 443 h 446"/>
                <a:gd name="T88" fmla="*/ 148 w 227"/>
                <a:gd name="T89" fmla="*/ 439 h 446"/>
                <a:gd name="T90" fmla="*/ 162 w 227"/>
                <a:gd name="T91" fmla="*/ 429 h 446"/>
                <a:gd name="T92" fmla="*/ 172 w 227"/>
                <a:gd name="T93" fmla="*/ 415 h 446"/>
                <a:gd name="T94" fmla="*/ 182 w 227"/>
                <a:gd name="T95" fmla="*/ 391 h 446"/>
                <a:gd name="T96" fmla="*/ 186 w 227"/>
                <a:gd name="T97" fmla="*/ 381 h 446"/>
                <a:gd name="T98" fmla="*/ 186 w 227"/>
                <a:gd name="T99" fmla="*/ 381 h 446"/>
                <a:gd name="T100" fmla="*/ 196 w 227"/>
                <a:gd name="T101" fmla="*/ 353 h 446"/>
                <a:gd name="T102" fmla="*/ 206 w 227"/>
                <a:gd name="T103" fmla="*/ 319 h 446"/>
                <a:gd name="T104" fmla="*/ 217 w 227"/>
                <a:gd name="T105" fmla="*/ 278 h 446"/>
                <a:gd name="T106" fmla="*/ 227 w 227"/>
                <a:gd name="T107" fmla="*/ 237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7" h="446">
                  <a:moveTo>
                    <a:pt x="227" y="237"/>
                  </a:moveTo>
                  <a:lnTo>
                    <a:pt x="200" y="233"/>
                  </a:lnTo>
                  <a:lnTo>
                    <a:pt x="189" y="278"/>
                  </a:lnTo>
                  <a:lnTo>
                    <a:pt x="179" y="319"/>
                  </a:lnTo>
                  <a:lnTo>
                    <a:pt x="169" y="353"/>
                  </a:lnTo>
                  <a:lnTo>
                    <a:pt x="158" y="381"/>
                  </a:lnTo>
                  <a:lnTo>
                    <a:pt x="172" y="381"/>
                  </a:lnTo>
                  <a:lnTo>
                    <a:pt x="162" y="371"/>
                  </a:lnTo>
                  <a:lnTo>
                    <a:pt x="151" y="395"/>
                  </a:lnTo>
                  <a:lnTo>
                    <a:pt x="141" y="408"/>
                  </a:lnTo>
                  <a:lnTo>
                    <a:pt x="127" y="419"/>
                  </a:lnTo>
                  <a:lnTo>
                    <a:pt x="138" y="429"/>
                  </a:lnTo>
                  <a:lnTo>
                    <a:pt x="138" y="415"/>
                  </a:lnTo>
                  <a:lnTo>
                    <a:pt x="127" y="419"/>
                  </a:lnTo>
                  <a:lnTo>
                    <a:pt x="121" y="415"/>
                  </a:lnTo>
                  <a:lnTo>
                    <a:pt x="121" y="429"/>
                  </a:lnTo>
                  <a:lnTo>
                    <a:pt x="131" y="419"/>
                  </a:lnTo>
                  <a:lnTo>
                    <a:pt x="121" y="415"/>
                  </a:lnTo>
                  <a:lnTo>
                    <a:pt x="114" y="405"/>
                  </a:lnTo>
                  <a:lnTo>
                    <a:pt x="107" y="391"/>
                  </a:lnTo>
                  <a:lnTo>
                    <a:pt x="97" y="378"/>
                  </a:lnTo>
                  <a:lnTo>
                    <a:pt x="86" y="388"/>
                  </a:lnTo>
                  <a:lnTo>
                    <a:pt x="100" y="388"/>
                  </a:lnTo>
                  <a:lnTo>
                    <a:pt x="93" y="367"/>
                  </a:lnTo>
                  <a:lnTo>
                    <a:pt x="79" y="319"/>
                  </a:lnTo>
                  <a:lnTo>
                    <a:pt x="66" y="257"/>
                  </a:lnTo>
                  <a:lnTo>
                    <a:pt x="52" y="182"/>
                  </a:lnTo>
                  <a:lnTo>
                    <a:pt x="38" y="96"/>
                  </a:lnTo>
                  <a:lnTo>
                    <a:pt x="28" y="0"/>
                  </a:lnTo>
                  <a:lnTo>
                    <a:pt x="0" y="3"/>
                  </a:lnTo>
                  <a:lnTo>
                    <a:pt x="11" y="96"/>
                  </a:lnTo>
                  <a:lnTo>
                    <a:pt x="24" y="182"/>
                  </a:lnTo>
                  <a:lnTo>
                    <a:pt x="38" y="257"/>
                  </a:lnTo>
                  <a:lnTo>
                    <a:pt x="52" y="319"/>
                  </a:lnTo>
                  <a:lnTo>
                    <a:pt x="66" y="367"/>
                  </a:lnTo>
                  <a:lnTo>
                    <a:pt x="72" y="388"/>
                  </a:lnTo>
                  <a:lnTo>
                    <a:pt x="76" y="398"/>
                  </a:lnTo>
                  <a:lnTo>
                    <a:pt x="86" y="412"/>
                  </a:lnTo>
                  <a:lnTo>
                    <a:pt x="93" y="426"/>
                  </a:lnTo>
                  <a:lnTo>
                    <a:pt x="100" y="436"/>
                  </a:lnTo>
                  <a:lnTo>
                    <a:pt x="110" y="439"/>
                  </a:lnTo>
                  <a:lnTo>
                    <a:pt x="121" y="443"/>
                  </a:lnTo>
                  <a:lnTo>
                    <a:pt x="127" y="446"/>
                  </a:lnTo>
                  <a:lnTo>
                    <a:pt x="138" y="443"/>
                  </a:lnTo>
                  <a:lnTo>
                    <a:pt x="148" y="439"/>
                  </a:lnTo>
                  <a:lnTo>
                    <a:pt x="162" y="429"/>
                  </a:lnTo>
                  <a:lnTo>
                    <a:pt x="172" y="415"/>
                  </a:lnTo>
                  <a:lnTo>
                    <a:pt x="182" y="391"/>
                  </a:lnTo>
                  <a:lnTo>
                    <a:pt x="186" y="381"/>
                  </a:lnTo>
                  <a:lnTo>
                    <a:pt x="186" y="381"/>
                  </a:lnTo>
                  <a:lnTo>
                    <a:pt x="196" y="353"/>
                  </a:lnTo>
                  <a:lnTo>
                    <a:pt x="206" y="319"/>
                  </a:lnTo>
                  <a:lnTo>
                    <a:pt x="217" y="278"/>
                  </a:lnTo>
                  <a:lnTo>
                    <a:pt x="227" y="237"/>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9992" name="Freeform 56"/>
            <p:cNvSpPr>
              <a:spLocks/>
            </p:cNvSpPr>
            <p:nvPr/>
          </p:nvSpPr>
          <p:spPr bwMode="auto">
            <a:xfrm>
              <a:off x="3430" y="1197"/>
              <a:ext cx="319" cy="642"/>
            </a:xfrm>
            <a:custGeom>
              <a:avLst/>
              <a:gdLst>
                <a:gd name="T0" fmla="*/ 0 w 319"/>
                <a:gd name="T1" fmla="*/ 642 h 642"/>
                <a:gd name="T2" fmla="*/ 27 w 319"/>
                <a:gd name="T3" fmla="*/ 642 h 642"/>
                <a:gd name="T4" fmla="*/ 31 w 319"/>
                <a:gd name="T5" fmla="*/ 515 h 642"/>
                <a:gd name="T6" fmla="*/ 41 w 319"/>
                <a:gd name="T7" fmla="*/ 398 h 642"/>
                <a:gd name="T8" fmla="*/ 55 w 319"/>
                <a:gd name="T9" fmla="*/ 292 h 642"/>
                <a:gd name="T10" fmla="*/ 61 w 319"/>
                <a:gd name="T11" fmla="*/ 244 h 642"/>
                <a:gd name="T12" fmla="*/ 72 w 319"/>
                <a:gd name="T13" fmla="*/ 199 h 642"/>
                <a:gd name="T14" fmla="*/ 82 w 319"/>
                <a:gd name="T15" fmla="*/ 158 h 642"/>
                <a:gd name="T16" fmla="*/ 96 w 319"/>
                <a:gd name="T17" fmla="*/ 120 h 642"/>
                <a:gd name="T18" fmla="*/ 106 w 319"/>
                <a:gd name="T19" fmla="*/ 89 h 642"/>
                <a:gd name="T20" fmla="*/ 92 w 319"/>
                <a:gd name="T21" fmla="*/ 89 h 642"/>
                <a:gd name="T22" fmla="*/ 103 w 319"/>
                <a:gd name="T23" fmla="*/ 99 h 642"/>
                <a:gd name="T24" fmla="*/ 116 w 319"/>
                <a:gd name="T25" fmla="*/ 72 h 642"/>
                <a:gd name="T26" fmla="*/ 130 w 319"/>
                <a:gd name="T27" fmla="*/ 51 h 642"/>
                <a:gd name="T28" fmla="*/ 144 w 319"/>
                <a:gd name="T29" fmla="*/ 37 h 642"/>
                <a:gd name="T30" fmla="*/ 161 w 319"/>
                <a:gd name="T31" fmla="*/ 27 h 642"/>
                <a:gd name="T32" fmla="*/ 151 w 319"/>
                <a:gd name="T33" fmla="*/ 17 h 642"/>
                <a:gd name="T34" fmla="*/ 151 w 319"/>
                <a:gd name="T35" fmla="*/ 31 h 642"/>
                <a:gd name="T36" fmla="*/ 165 w 319"/>
                <a:gd name="T37" fmla="*/ 27 h 642"/>
                <a:gd name="T38" fmla="*/ 178 w 319"/>
                <a:gd name="T39" fmla="*/ 31 h 642"/>
                <a:gd name="T40" fmla="*/ 178 w 319"/>
                <a:gd name="T41" fmla="*/ 17 h 642"/>
                <a:gd name="T42" fmla="*/ 168 w 319"/>
                <a:gd name="T43" fmla="*/ 27 h 642"/>
                <a:gd name="T44" fmla="*/ 178 w 319"/>
                <a:gd name="T45" fmla="*/ 31 h 642"/>
                <a:gd name="T46" fmla="*/ 189 w 319"/>
                <a:gd name="T47" fmla="*/ 41 h 642"/>
                <a:gd name="T48" fmla="*/ 202 w 319"/>
                <a:gd name="T49" fmla="*/ 55 h 642"/>
                <a:gd name="T50" fmla="*/ 223 w 319"/>
                <a:gd name="T51" fmla="*/ 89 h 642"/>
                <a:gd name="T52" fmla="*/ 233 w 319"/>
                <a:gd name="T53" fmla="*/ 79 h 642"/>
                <a:gd name="T54" fmla="*/ 219 w 319"/>
                <a:gd name="T55" fmla="*/ 79 h 642"/>
                <a:gd name="T56" fmla="*/ 237 w 319"/>
                <a:gd name="T57" fmla="*/ 127 h 642"/>
                <a:gd name="T58" fmla="*/ 254 w 319"/>
                <a:gd name="T59" fmla="*/ 189 h 642"/>
                <a:gd name="T60" fmla="*/ 271 w 319"/>
                <a:gd name="T61" fmla="*/ 257 h 642"/>
                <a:gd name="T62" fmla="*/ 281 w 319"/>
                <a:gd name="T63" fmla="*/ 340 h 642"/>
                <a:gd name="T64" fmla="*/ 292 w 319"/>
                <a:gd name="T65" fmla="*/ 433 h 642"/>
                <a:gd name="T66" fmla="*/ 319 w 319"/>
                <a:gd name="T67" fmla="*/ 429 h 642"/>
                <a:gd name="T68" fmla="*/ 309 w 319"/>
                <a:gd name="T69" fmla="*/ 340 h 642"/>
                <a:gd name="T70" fmla="*/ 299 w 319"/>
                <a:gd name="T71" fmla="*/ 257 h 642"/>
                <a:gd name="T72" fmla="*/ 281 w 319"/>
                <a:gd name="T73" fmla="*/ 189 h 642"/>
                <a:gd name="T74" fmla="*/ 264 w 319"/>
                <a:gd name="T75" fmla="*/ 127 h 642"/>
                <a:gd name="T76" fmla="*/ 247 w 319"/>
                <a:gd name="T77" fmla="*/ 79 h 642"/>
                <a:gd name="T78" fmla="*/ 244 w 319"/>
                <a:gd name="T79" fmla="*/ 68 h 642"/>
                <a:gd name="T80" fmla="*/ 223 w 319"/>
                <a:gd name="T81" fmla="*/ 34 h 642"/>
                <a:gd name="T82" fmla="*/ 209 w 319"/>
                <a:gd name="T83" fmla="*/ 20 h 642"/>
                <a:gd name="T84" fmla="*/ 199 w 319"/>
                <a:gd name="T85" fmla="*/ 10 h 642"/>
                <a:gd name="T86" fmla="*/ 189 w 319"/>
                <a:gd name="T87" fmla="*/ 7 h 642"/>
                <a:gd name="T88" fmla="*/ 178 w 319"/>
                <a:gd name="T89" fmla="*/ 3 h 642"/>
                <a:gd name="T90" fmla="*/ 165 w 319"/>
                <a:gd name="T91" fmla="*/ 0 h 642"/>
                <a:gd name="T92" fmla="*/ 151 w 319"/>
                <a:gd name="T93" fmla="*/ 3 h 642"/>
                <a:gd name="T94" fmla="*/ 140 w 319"/>
                <a:gd name="T95" fmla="*/ 7 h 642"/>
                <a:gd name="T96" fmla="*/ 123 w 319"/>
                <a:gd name="T97" fmla="*/ 17 h 642"/>
                <a:gd name="T98" fmla="*/ 110 w 319"/>
                <a:gd name="T99" fmla="*/ 31 h 642"/>
                <a:gd name="T100" fmla="*/ 96 w 319"/>
                <a:gd name="T101" fmla="*/ 51 h 642"/>
                <a:gd name="T102" fmla="*/ 82 w 319"/>
                <a:gd name="T103" fmla="*/ 79 h 642"/>
                <a:gd name="T104" fmla="*/ 79 w 319"/>
                <a:gd name="T105" fmla="*/ 89 h 642"/>
                <a:gd name="T106" fmla="*/ 79 w 319"/>
                <a:gd name="T107" fmla="*/ 89 h 642"/>
                <a:gd name="T108" fmla="*/ 68 w 319"/>
                <a:gd name="T109" fmla="*/ 120 h 642"/>
                <a:gd name="T110" fmla="*/ 55 w 319"/>
                <a:gd name="T111" fmla="*/ 158 h 642"/>
                <a:gd name="T112" fmla="*/ 44 w 319"/>
                <a:gd name="T113" fmla="*/ 199 h 642"/>
                <a:gd name="T114" fmla="*/ 34 w 319"/>
                <a:gd name="T115" fmla="*/ 244 h 642"/>
                <a:gd name="T116" fmla="*/ 27 w 319"/>
                <a:gd name="T117" fmla="*/ 292 h 642"/>
                <a:gd name="T118" fmla="*/ 13 w 319"/>
                <a:gd name="T119" fmla="*/ 398 h 642"/>
                <a:gd name="T120" fmla="*/ 3 w 319"/>
                <a:gd name="T121" fmla="*/ 515 h 642"/>
                <a:gd name="T122" fmla="*/ 0 w 319"/>
                <a:gd name="T123" fmla="*/ 642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9" h="642">
                  <a:moveTo>
                    <a:pt x="0" y="642"/>
                  </a:moveTo>
                  <a:lnTo>
                    <a:pt x="27" y="642"/>
                  </a:lnTo>
                  <a:lnTo>
                    <a:pt x="31" y="515"/>
                  </a:lnTo>
                  <a:lnTo>
                    <a:pt x="41" y="398"/>
                  </a:lnTo>
                  <a:lnTo>
                    <a:pt x="55" y="292"/>
                  </a:lnTo>
                  <a:lnTo>
                    <a:pt x="61" y="244"/>
                  </a:lnTo>
                  <a:lnTo>
                    <a:pt x="72" y="199"/>
                  </a:lnTo>
                  <a:lnTo>
                    <a:pt x="82" y="158"/>
                  </a:lnTo>
                  <a:lnTo>
                    <a:pt x="96" y="120"/>
                  </a:lnTo>
                  <a:lnTo>
                    <a:pt x="106" y="89"/>
                  </a:lnTo>
                  <a:lnTo>
                    <a:pt x="92" y="89"/>
                  </a:lnTo>
                  <a:lnTo>
                    <a:pt x="103" y="99"/>
                  </a:lnTo>
                  <a:lnTo>
                    <a:pt x="116" y="72"/>
                  </a:lnTo>
                  <a:lnTo>
                    <a:pt x="130" y="51"/>
                  </a:lnTo>
                  <a:lnTo>
                    <a:pt x="144" y="37"/>
                  </a:lnTo>
                  <a:lnTo>
                    <a:pt x="161" y="27"/>
                  </a:lnTo>
                  <a:lnTo>
                    <a:pt x="151" y="17"/>
                  </a:lnTo>
                  <a:lnTo>
                    <a:pt x="151" y="31"/>
                  </a:lnTo>
                  <a:lnTo>
                    <a:pt x="165" y="27"/>
                  </a:lnTo>
                  <a:lnTo>
                    <a:pt x="178" y="31"/>
                  </a:lnTo>
                  <a:lnTo>
                    <a:pt x="178" y="17"/>
                  </a:lnTo>
                  <a:lnTo>
                    <a:pt x="168" y="27"/>
                  </a:lnTo>
                  <a:lnTo>
                    <a:pt x="178" y="31"/>
                  </a:lnTo>
                  <a:lnTo>
                    <a:pt x="189" y="41"/>
                  </a:lnTo>
                  <a:lnTo>
                    <a:pt x="202" y="55"/>
                  </a:lnTo>
                  <a:lnTo>
                    <a:pt x="223" y="89"/>
                  </a:lnTo>
                  <a:lnTo>
                    <a:pt x="233" y="79"/>
                  </a:lnTo>
                  <a:lnTo>
                    <a:pt x="219" y="79"/>
                  </a:lnTo>
                  <a:lnTo>
                    <a:pt x="237" y="127"/>
                  </a:lnTo>
                  <a:lnTo>
                    <a:pt x="254" y="189"/>
                  </a:lnTo>
                  <a:lnTo>
                    <a:pt x="271" y="257"/>
                  </a:lnTo>
                  <a:lnTo>
                    <a:pt x="281" y="340"/>
                  </a:lnTo>
                  <a:lnTo>
                    <a:pt x="292" y="433"/>
                  </a:lnTo>
                  <a:lnTo>
                    <a:pt x="319" y="429"/>
                  </a:lnTo>
                  <a:lnTo>
                    <a:pt x="309" y="340"/>
                  </a:lnTo>
                  <a:lnTo>
                    <a:pt x="299" y="257"/>
                  </a:lnTo>
                  <a:lnTo>
                    <a:pt x="281" y="189"/>
                  </a:lnTo>
                  <a:lnTo>
                    <a:pt x="264" y="127"/>
                  </a:lnTo>
                  <a:lnTo>
                    <a:pt x="247" y="79"/>
                  </a:lnTo>
                  <a:lnTo>
                    <a:pt x="244" y="68"/>
                  </a:lnTo>
                  <a:lnTo>
                    <a:pt x="223" y="34"/>
                  </a:lnTo>
                  <a:lnTo>
                    <a:pt x="209" y="20"/>
                  </a:lnTo>
                  <a:lnTo>
                    <a:pt x="199" y="10"/>
                  </a:lnTo>
                  <a:lnTo>
                    <a:pt x="189" y="7"/>
                  </a:lnTo>
                  <a:lnTo>
                    <a:pt x="178" y="3"/>
                  </a:lnTo>
                  <a:lnTo>
                    <a:pt x="165" y="0"/>
                  </a:lnTo>
                  <a:lnTo>
                    <a:pt x="151" y="3"/>
                  </a:lnTo>
                  <a:lnTo>
                    <a:pt x="140" y="7"/>
                  </a:lnTo>
                  <a:lnTo>
                    <a:pt x="123" y="17"/>
                  </a:lnTo>
                  <a:lnTo>
                    <a:pt x="110" y="31"/>
                  </a:lnTo>
                  <a:lnTo>
                    <a:pt x="96" y="51"/>
                  </a:lnTo>
                  <a:lnTo>
                    <a:pt x="82" y="79"/>
                  </a:lnTo>
                  <a:lnTo>
                    <a:pt x="79" y="89"/>
                  </a:lnTo>
                  <a:lnTo>
                    <a:pt x="79" y="89"/>
                  </a:lnTo>
                  <a:lnTo>
                    <a:pt x="68" y="120"/>
                  </a:lnTo>
                  <a:lnTo>
                    <a:pt x="55" y="158"/>
                  </a:lnTo>
                  <a:lnTo>
                    <a:pt x="44" y="199"/>
                  </a:lnTo>
                  <a:lnTo>
                    <a:pt x="34" y="244"/>
                  </a:lnTo>
                  <a:lnTo>
                    <a:pt x="27" y="292"/>
                  </a:lnTo>
                  <a:lnTo>
                    <a:pt x="13" y="398"/>
                  </a:lnTo>
                  <a:lnTo>
                    <a:pt x="3" y="515"/>
                  </a:lnTo>
                  <a:lnTo>
                    <a:pt x="0" y="642"/>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9993" name="Freeform 57"/>
            <p:cNvSpPr>
              <a:spLocks/>
            </p:cNvSpPr>
            <p:nvPr/>
          </p:nvSpPr>
          <p:spPr bwMode="auto">
            <a:xfrm>
              <a:off x="3725" y="1599"/>
              <a:ext cx="306" cy="680"/>
            </a:xfrm>
            <a:custGeom>
              <a:avLst/>
              <a:gdLst>
                <a:gd name="T0" fmla="*/ 306 w 306"/>
                <a:gd name="T1" fmla="*/ 436 h 680"/>
                <a:gd name="T2" fmla="*/ 282 w 306"/>
                <a:gd name="T3" fmla="*/ 433 h 680"/>
                <a:gd name="T4" fmla="*/ 268 w 306"/>
                <a:gd name="T5" fmla="*/ 488 h 680"/>
                <a:gd name="T6" fmla="*/ 254 w 306"/>
                <a:gd name="T7" fmla="*/ 532 h 680"/>
                <a:gd name="T8" fmla="*/ 241 w 306"/>
                <a:gd name="T9" fmla="*/ 573 h 680"/>
                <a:gd name="T10" fmla="*/ 254 w 306"/>
                <a:gd name="T11" fmla="*/ 573 h 680"/>
                <a:gd name="T12" fmla="*/ 244 w 306"/>
                <a:gd name="T13" fmla="*/ 563 h 680"/>
                <a:gd name="T14" fmla="*/ 230 w 306"/>
                <a:gd name="T15" fmla="*/ 598 h 680"/>
                <a:gd name="T16" fmla="*/ 213 w 306"/>
                <a:gd name="T17" fmla="*/ 622 h 680"/>
                <a:gd name="T18" fmla="*/ 199 w 306"/>
                <a:gd name="T19" fmla="*/ 642 h 680"/>
                <a:gd name="T20" fmla="*/ 186 w 306"/>
                <a:gd name="T21" fmla="*/ 652 h 680"/>
                <a:gd name="T22" fmla="*/ 196 w 306"/>
                <a:gd name="T23" fmla="*/ 663 h 680"/>
                <a:gd name="T24" fmla="*/ 196 w 306"/>
                <a:gd name="T25" fmla="*/ 649 h 680"/>
                <a:gd name="T26" fmla="*/ 179 w 306"/>
                <a:gd name="T27" fmla="*/ 652 h 680"/>
                <a:gd name="T28" fmla="*/ 165 w 306"/>
                <a:gd name="T29" fmla="*/ 649 h 680"/>
                <a:gd name="T30" fmla="*/ 165 w 306"/>
                <a:gd name="T31" fmla="*/ 663 h 680"/>
                <a:gd name="T32" fmla="*/ 175 w 306"/>
                <a:gd name="T33" fmla="*/ 652 h 680"/>
                <a:gd name="T34" fmla="*/ 162 w 306"/>
                <a:gd name="T35" fmla="*/ 642 h 680"/>
                <a:gd name="T36" fmla="*/ 148 w 306"/>
                <a:gd name="T37" fmla="*/ 628 h 680"/>
                <a:gd name="T38" fmla="*/ 134 w 306"/>
                <a:gd name="T39" fmla="*/ 608 h 680"/>
                <a:gd name="T40" fmla="*/ 120 w 306"/>
                <a:gd name="T41" fmla="*/ 580 h 680"/>
                <a:gd name="T42" fmla="*/ 110 w 306"/>
                <a:gd name="T43" fmla="*/ 591 h 680"/>
                <a:gd name="T44" fmla="*/ 124 w 306"/>
                <a:gd name="T45" fmla="*/ 591 h 680"/>
                <a:gd name="T46" fmla="*/ 113 w 306"/>
                <a:gd name="T47" fmla="*/ 560 h 680"/>
                <a:gd name="T48" fmla="*/ 100 w 306"/>
                <a:gd name="T49" fmla="*/ 522 h 680"/>
                <a:gd name="T50" fmla="*/ 89 w 306"/>
                <a:gd name="T51" fmla="*/ 481 h 680"/>
                <a:gd name="T52" fmla="*/ 79 w 306"/>
                <a:gd name="T53" fmla="*/ 436 h 680"/>
                <a:gd name="T54" fmla="*/ 69 w 306"/>
                <a:gd name="T55" fmla="*/ 385 h 680"/>
                <a:gd name="T56" fmla="*/ 58 w 306"/>
                <a:gd name="T57" fmla="*/ 330 h 680"/>
                <a:gd name="T58" fmla="*/ 52 w 306"/>
                <a:gd name="T59" fmla="*/ 271 h 680"/>
                <a:gd name="T60" fmla="*/ 45 w 306"/>
                <a:gd name="T61" fmla="*/ 209 h 680"/>
                <a:gd name="T62" fmla="*/ 38 w 306"/>
                <a:gd name="T63" fmla="*/ 141 h 680"/>
                <a:gd name="T64" fmla="*/ 28 w 306"/>
                <a:gd name="T65" fmla="*/ 0 h 680"/>
                <a:gd name="T66" fmla="*/ 0 w 306"/>
                <a:gd name="T67" fmla="*/ 0 h 680"/>
                <a:gd name="T68" fmla="*/ 10 w 306"/>
                <a:gd name="T69" fmla="*/ 141 h 680"/>
                <a:gd name="T70" fmla="*/ 17 w 306"/>
                <a:gd name="T71" fmla="*/ 209 h 680"/>
                <a:gd name="T72" fmla="*/ 24 w 306"/>
                <a:gd name="T73" fmla="*/ 271 h 680"/>
                <a:gd name="T74" fmla="*/ 31 w 306"/>
                <a:gd name="T75" fmla="*/ 330 h 680"/>
                <a:gd name="T76" fmla="*/ 41 w 306"/>
                <a:gd name="T77" fmla="*/ 385 h 680"/>
                <a:gd name="T78" fmla="*/ 52 w 306"/>
                <a:gd name="T79" fmla="*/ 436 h 680"/>
                <a:gd name="T80" fmla="*/ 62 w 306"/>
                <a:gd name="T81" fmla="*/ 481 h 680"/>
                <a:gd name="T82" fmla="*/ 72 w 306"/>
                <a:gd name="T83" fmla="*/ 522 h 680"/>
                <a:gd name="T84" fmla="*/ 86 w 306"/>
                <a:gd name="T85" fmla="*/ 560 h 680"/>
                <a:gd name="T86" fmla="*/ 96 w 306"/>
                <a:gd name="T87" fmla="*/ 591 h 680"/>
                <a:gd name="T88" fmla="*/ 100 w 306"/>
                <a:gd name="T89" fmla="*/ 601 h 680"/>
                <a:gd name="T90" fmla="*/ 113 w 306"/>
                <a:gd name="T91" fmla="*/ 628 h 680"/>
                <a:gd name="T92" fmla="*/ 127 w 306"/>
                <a:gd name="T93" fmla="*/ 649 h 680"/>
                <a:gd name="T94" fmla="*/ 141 w 306"/>
                <a:gd name="T95" fmla="*/ 663 h 680"/>
                <a:gd name="T96" fmla="*/ 155 w 306"/>
                <a:gd name="T97" fmla="*/ 673 h 680"/>
                <a:gd name="T98" fmla="*/ 165 w 306"/>
                <a:gd name="T99" fmla="*/ 677 h 680"/>
                <a:gd name="T100" fmla="*/ 179 w 306"/>
                <a:gd name="T101" fmla="*/ 680 h 680"/>
                <a:gd name="T102" fmla="*/ 196 w 306"/>
                <a:gd name="T103" fmla="*/ 677 h 680"/>
                <a:gd name="T104" fmla="*/ 206 w 306"/>
                <a:gd name="T105" fmla="*/ 673 h 680"/>
                <a:gd name="T106" fmla="*/ 220 w 306"/>
                <a:gd name="T107" fmla="*/ 663 h 680"/>
                <a:gd name="T108" fmla="*/ 234 w 306"/>
                <a:gd name="T109" fmla="*/ 642 h 680"/>
                <a:gd name="T110" fmla="*/ 251 w 306"/>
                <a:gd name="T111" fmla="*/ 618 h 680"/>
                <a:gd name="T112" fmla="*/ 265 w 306"/>
                <a:gd name="T113" fmla="*/ 584 h 680"/>
                <a:gd name="T114" fmla="*/ 268 w 306"/>
                <a:gd name="T115" fmla="*/ 573 h 680"/>
                <a:gd name="T116" fmla="*/ 268 w 306"/>
                <a:gd name="T117" fmla="*/ 573 h 680"/>
                <a:gd name="T118" fmla="*/ 282 w 306"/>
                <a:gd name="T119" fmla="*/ 532 h 680"/>
                <a:gd name="T120" fmla="*/ 296 w 306"/>
                <a:gd name="T121" fmla="*/ 488 h 680"/>
                <a:gd name="T122" fmla="*/ 306 w 306"/>
                <a:gd name="T123" fmla="*/ 436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6" h="680">
                  <a:moveTo>
                    <a:pt x="306" y="436"/>
                  </a:moveTo>
                  <a:lnTo>
                    <a:pt x="282" y="433"/>
                  </a:lnTo>
                  <a:lnTo>
                    <a:pt x="268" y="488"/>
                  </a:lnTo>
                  <a:lnTo>
                    <a:pt x="254" y="532"/>
                  </a:lnTo>
                  <a:lnTo>
                    <a:pt x="241" y="573"/>
                  </a:lnTo>
                  <a:lnTo>
                    <a:pt x="254" y="573"/>
                  </a:lnTo>
                  <a:lnTo>
                    <a:pt x="244" y="563"/>
                  </a:lnTo>
                  <a:lnTo>
                    <a:pt x="230" y="598"/>
                  </a:lnTo>
                  <a:lnTo>
                    <a:pt x="213" y="622"/>
                  </a:lnTo>
                  <a:lnTo>
                    <a:pt x="199" y="642"/>
                  </a:lnTo>
                  <a:lnTo>
                    <a:pt x="186" y="652"/>
                  </a:lnTo>
                  <a:lnTo>
                    <a:pt x="196" y="663"/>
                  </a:lnTo>
                  <a:lnTo>
                    <a:pt x="196" y="649"/>
                  </a:lnTo>
                  <a:lnTo>
                    <a:pt x="179" y="652"/>
                  </a:lnTo>
                  <a:lnTo>
                    <a:pt x="165" y="649"/>
                  </a:lnTo>
                  <a:lnTo>
                    <a:pt x="165" y="663"/>
                  </a:lnTo>
                  <a:lnTo>
                    <a:pt x="175" y="652"/>
                  </a:lnTo>
                  <a:lnTo>
                    <a:pt x="162" y="642"/>
                  </a:lnTo>
                  <a:lnTo>
                    <a:pt x="148" y="628"/>
                  </a:lnTo>
                  <a:lnTo>
                    <a:pt x="134" y="608"/>
                  </a:lnTo>
                  <a:lnTo>
                    <a:pt x="120" y="580"/>
                  </a:lnTo>
                  <a:lnTo>
                    <a:pt x="110" y="591"/>
                  </a:lnTo>
                  <a:lnTo>
                    <a:pt x="124" y="591"/>
                  </a:lnTo>
                  <a:lnTo>
                    <a:pt x="113" y="560"/>
                  </a:lnTo>
                  <a:lnTo>
                    <a:pt x="100" y="522"/>
                  </a:lnTo>
                  <a:lnTo>
                    <a:pt x="89" y="481"/>
                  </a:lnTo>
                  <a:lnTo>
                    <a:pt x="79" y="436"/>
                  </a:lnTo>
                  <a:lnTo>
                    <a:pt x="69" y="385"/>
                  </a:lnTo>
                  <a:lnTo>
                    <a:pt x="58" y="330"/>
                  </a:lnTo>
                  <a:lnTo>
                    <a:pt x="52" y="271"/>
                  </a:lnTo>
                  <a:lnTo>
                    <a:pt x="45" y="209"/>
                  </a:lnTo>
                  <a:lnTo>
                    <a:pt x="38" y="141"/>
                  </a:lnTo>
                  <a:lnTo>
                    <a:pt x="28" y="0"/>
                  </a:lnTo>
                  <a:lnTo>
                    <a:pt x="0" y="0"/>
                  </a:lnTo>
                  <a:lnTo>
                    <a:pt x="10" y="141"/>
                  </a:lnTo>
                  <a:lnTo>
                    <a:pt x="17" y="209"/>
                  </a:lnTo>
                  <a:lnTo>
                    <a:pt x="24" y="271"/>
                  </a:lnTo>
                  <a:lnTo>
                    <a:pt x="31" y="330"/>
                  </a:lnTo>
                  <a:lnTo>
                    <a:pt x="41" y="385"/>
                  </a:lnTo>
                  <a:lnTo>
                    <a:pt x="52" y="436"/>
                  </a:lnTo>
                  <a:lnTo>
                    <a:pt x="62" y="481"/>
                  </a:lnTo>
                  <a:lnTo>
                    <a:pt x="72" y="522"/>
                  </a:lnTo>
                  <a:lnTo>
                    <a:pt x="86" y="560"/>
                  </a:lnTo>
                  <a:lnTo>
                    <a:pt x="96" y="591"/>
                  </a:lnTo>
                  <a:lnTo>
                    <a:pt x="100" y="601"/>
                  </a:lnTo>
                  <a:lnTo>
                    <a:pt x="113" y="628"/>
                  </a:lnTo>
                  <a:lnTo>
                    <a:pt x="127" y="649"/>
                  </a:lnTo>
                  <a:lnTo>
                    <a:pt x="141" y="663"/>
                  </a:lnTo>
                  <a:lnTo>
                    <a:pt x="155" y="673"/>
                  </a:lnTo>
                  <a:lnTo>
                    <a:pt x="165" y="677"/>
                  </a:lnTo>
                  <a:lnTo>
                    <a:pt x="179" y="680"/>
                  </a:lnTo>
                  <a:lnTo>
                    <a:pt x="196" y="677"/>
                  </a:lnTo>
                  <a:lnTo>
                    <a:pt x="206" y="673"/>
                  </a:lnTo>
                  <a:lnTo>
                    <a:pt x="220" y="663"/>
                  </a:lnTo>
                  <a:lnTo>
                    <a:pt x="234" y="642"/>
                  </a:lnTo>
                  <a:lnTo>
                    <a:pt x="251" y="618"/>
                  </a:lnTo>
                  <a:lnTo>
                    <a:pt x="265" y="584"/>
                  </a:lnTo>
                  <a:lnTo>
                    <a:pt x="268" y="573"/>
                  </a:lnTo>
                  <a:lnTo>
                    <a:pt x="268" y="573"/>
                  </a:lnTo>
                  <a:lnTo>
                    <a:pt x="282" y="532"/>
                  </a:lnTo>
                  <a:lnTo>
                    <a:pt x="296" y="488"/>
                  </a:lnTo>
                  <a:lnTo>
                    <a:pt x="306" y="43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9994" name="Freeform 58"/>
            <p:cNvSpPr>
              <a:spLocks/>
            </p:cNvSpPr>
            <p:nvPr/>
          </p:nvSpPr>
          <p:spPr bwMode="auto">
            <a:xfrm>
              <a:off x="4025" y="1659"/>
              <a:ext cx="261" cy="457"/>
            </a:xfrm>
            <a:custGeom>
              <a:avLst/>
              <a:gdLst>
                <a:gd name="T0" fmla="*/ 0 w 261"/>
                <a:gd name="T1" fmla="*/ 371 h 457"/>
                <a:gd name="T2" fmla="*/ 28 w 261"/>
                <a:gd name="T3" fmla="*/ 375 h 457"/>
                <a:gd name="T4" fmla="*/ 38 w 261"/>
                <a:gd name="T5" fmla="*/ 292 h 457"/>
                <a:gd name="T6" fmla="*/ 48 w 261"/>
                <a:gd name="T7" fmla="*/ 224 h 457"/>
                <a:gd name="T8" fmla="*/ 58 w 261"/>
                <a:gd name="T9" fmla="*/ 162 h 457"/>
                <a:gd name="T10" fmla="*/ 76 w 261"/>
                <a:gd name="T11" fmla="*/ 110 h 457"/>
                <a:gd name="T12" fmla="*/ 89 w 261"/>
                <a:gd name="T13" fmla="*/ 69 h 457"/>
                <a:gd name="T14" fmla="*/ 76 w 261"/>
                <a:gd name="T15" fmla="*/ 69 h 457"/>
                <a:gd name="T16" fmla="*/ 86 w 261"/>
                <a:gd name="T17" fmla="*/ 79 h 457"/>
                <a:gd name="T18" fmla="*/ 103 w 261"/>
                <a:gd name="T19" fmla="*/ 48 h 457"/>
                <a:gd name="T20" fmla="*/ 120 w 261"/>
                <a:gd name="T21" fmla="*/ 31 h 457"/>
                <a:gd name="T22" fmla="*/ 110 w 261"/>
                <a:gd name="T23" fmla="*/ 21 h 457"/>
                <a:gd name="T24" fmla="*/ 110 w 261"/>
                <a:gd name="T25" fmla="*/ 35 h 457"/>
                <a:gd name="T26" fmla="*/ 127 w 261"/>
                <a:gd name="T27" fmla="*/ 28 h 457"/>
                <a:gd name="T28" fmla="*/ 137 w 261"/>
                <a:gd name="T29" fmla="*/ 31 h 457"/>
                <a:gd name="T30" fmla="*/ 137 w 261"/>
                <a:gd name="T31" fmla="*/ 17 h 457"/>
                <a:gd name="T32" fmla="*/ 127 w 261"/>
                <a:gd name="T33" fmla="*/ 28 h 457"/>
                <a:gd name="T34" fmla="*/ 137 w 261"/>
                <a:gd name="T35" fmla="*/ 31 h 457"/>
                <a:gd name="T36" fmla="*/ 144 w 261"/>
                <a:gd name="T37" fmla="*/ 41 h 457"/>
                <a:gd name="T38" fmla="*/ 155 w 261"/>
                <a:gd name="T39" fmla="*/ 55 h 457"/>
                <a:gd name="T40" fmla="*/ 165 w 261"/>
                <a:gd name="T41" fmla="*/ 72 h 457"/>
                <a:gd name="T42" fmla="*/ 172 w 261"/>
                <a:gd name="T43" fmla="*/ 93 h 457"/>
                <a:gd name="T44" fmla="*/ 182 w 261"/>
                <a:gd name="T45" fmla="*/ 83 h 457"/>
                <a:gd name="T46" fmla="*/ 168 w 261"/>
                <a:gd name="T47" fmla="*/ 83 h 457"/>
                <a:gd name="T48" fmla="*/ 186 w 261"/>
                <a:gd name="T49" fmla="*/ 134 h 457"/>
                <a:gd name="T50" fmla="*/ 199 w 261"/>
                <a:gd name="T51" fmla="*/ 199 h 457"/>
                <a:gd name="T52" fmla="*/ 213 w 261"/>
                <a:gd name="T53" fmla="*/ 275 h 457"/>
                <a:gd name="T54" fmla="*/ 223 w 261"/>
                <a:gd name="T55" fmla="*/ 358 h 457"/>
                <a:gd name="T56" fmla="*/ 234 w 261"/>
                <a:gd name="T57" fmla="*/ 457 h 457"/>
                <a:gd name="T58" fmla="*/ 261 w 261"/>
                <a:gd name="T59" fmla="*/ 454 h 457"/>
                <a:gd name="T60" fmla="*/ 251 w 261"/>
                <a:gd name="T61" fmla="*/ 358 h 457"/>
                <a:gd name="T62" fmla="*/ 241 w 261"/>
                <a:gd name="T63" fmla="*/ 275 h 457"/>
                <a:gd name="T64" fmla="*/ 227 w 261"/>
                <a:gd name="T65" fmla="*/ 199 h 457"/>
                <a:gd name="T66" fmla="*/ 213 w 261"/>
                <a:gd name="T67" fmla="*/ 134 h 457"/>
                <a:gd name="T68" fmla="*/ 196 w 261"/>
                <a:gd name="T69" fmla="*/ 83 h 457"/>
                <a:gd name="T70" fmla="*/ 192 w 261"/>
                <a:gd name="T71" fmla="*/ 72 h 457"/>
                <a:gd name="T72" fmla="*/ 186 w 261"/>
                <a:gd name="T73" fmla="*/ 52 h 457"/>
                <a:gd name="T74" fmla="*/ 175 w 261"/>
                <a:gd name="T75" fmla="*/ 35 h 457"/>
                <a:gd name="T76" fmla="*/ 165 w 261"/>
                <a:gd name="T77" fmla="*/ 21 h 457"/>
                <a:gd name="T78" fmla="*/ 158 w 261"/>
                <a:gd name="T79" fmla="*/ 10 h 457"/>
                <a:gd name="T80" fmla="*/ 148 w 261"/>
                <a:gd name="T81" fmla="*/ 7 h 457"/>
                <a:gd name="T82" fmla="*/ 137 w 261"/>
                <a:gd name="T83" fmla="*/ 4 h 457"/>
                <a:gd name="T84" fmla="*/ 127 w 261"/>
                <a:gd name="T85" fmla="*/ 0 h 457"/>
                <a:gd name="T86" fmla="*/ 110 w 261"/>
                <a:gd name="T87" fmla="*/ 7 h 457"/>
                <a:gd name="T88" fmla="*/ 100 w 261"/>
                <a:gd name="T89" fmla="*/ 10 h 457"/>
                <a:gd name="T90" fmla="*/ 83 w 261"/>
                <a:gd name="T91" fmla="*/ 28 h 457"/>
                <a:gd name="T92" fmla="*/ 65 w 261"/>
                <a:gd name="T93" fmla="*/ 59 h 457"/>
                <a:gd name="T94" fmla="*/ 62 w 261"/>
                <a:gd name="T95" fmla="*/ 69 h 457"/>
                <a:gd name="T96" fmla="*/ 62 w 261"/>
                <a:gd name="T97" fmla="*/ 69 h 457"/>
                <a:gd name="T98" fmla="*/ 48 w 261"/>
                <a:gd name="T99" fmla="*/ 110 h 457"/>
                <a:gd name="T100" fmla="*/ 31 w 261"/>
                <a:gd name="T101" fmla="*/ 162 h 457"/>
                <a:gd name="T102" fmla="*/ 21 w 261"/>
                <a:gd name="T103" fmla="*/ 224 h 457"/>
                <a:gd name="T104" fmla="*/ 10 w 261"/>
                <a:gd name="T105" fmla="*/ 292 h 457"/>
                <a:gd name="T106" fmla="*/ 0 w 261"/>
                <a:gd name="T107" fmla="*/ 371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1" h="457">
                  <a:moveTo>
                    <a:pt x="0" y="371"/>
                  </a:moveTo>
                  <a:lnTo>
                    <a:pt x="28" y="375"/>
                  </a:lnTo>
                  <a:lnTo>
                    <a:pt x="38" y="292"/>
                  </a:lnTo>
                  <a:lnTo>
                    <a:pt x="48" y="224"/>
                  </a:lnTo>
                  <a:lnTo>
                    <a:pt x="58" y="162"/>
                  </a:lnTo>
                  <a:lnTo>
                    <a:pt x="76" y="110"/>
                  </a:lnTo>
                  <a:lnTo>
                    <a:pt x="89" y="69"/>
                  </a:lnTo>
                  <a:lnTo>
                    <a:pt x="76" y="69"/>
                  </a:lnTo>
                  <a:lnTo>
                    <a:pt x="86" y="79"/>
                  </a:lnTo>
                  <a:lnTo>
                    <a:pt x="103" y="48"/>
                  </a:lnTo>
                  <a:lnTo>
                    <a:pt x="120" y="31"/>
                  </a:lnTo>
                  <a:lnTo>
                    <a:pt x="110" y="21"/>
                  </a:lnTo>
                  <a:lnTo>
                    <a:pt x="110" y="35"/>
                  </a:lnTo>
                  <a:lnTo>
                    <a:pt x="127" y="28"/>
                  </a:lnTo>
                  <a:lnTo>
                    <a:pt x="137" y="31"/>
                  </a:lnTo>
                  <a:lnTo>
                    <a:pt x="137" y="17"/>
                  </a:lnTo>
                  <a:lnTo>
                    <a:pt x="127" y="28"/>
                  </a:lnTo>
                  <a:lnTo>
                    <a:pt x="137" y="31"/>
                  </a:lnTo>
                  <a:lnTo>
                    <a:pt x="144" y="41"/>
                  </a:lnTo>
                  <a:lnTo>
                    <a:pt x="155" y="55"/>
                  </a:lnTo>
                  <a:lnTo>
                    <a:pt x="165" y="72"/>
                  </a:lnTo>
                  <a:lnTo>
                    <a:pt x="172" y="93"/>
                  </a:lnTo>
                  <a:lnTo>
                    <a:pt x="182" y="83"/>
                  </a:lnTo>
                  <a:lnTo>
                    <a:pt x="168" y="83"/>
                  </a:lnTo>
                  <a:lnTo>
                    <a:pt x="186" y="134"/>
                  </a:lnTo>
                  <a:lnTo>
                    <a:pt x="199" y="199"/>
                  </a:lnTo>
                  <a:lnTo>
                    <a:pt x="213" y="275"/>
                  </a:lnTo>
                  <a:lnTo>
                    <a:pt x="223" y="358"/>
                  </a:lnTo>
                  <a:lnTo>
                    <a:pt x="234" y="457"/>
                  </a:lnTo>
                  <a:lnTo>
                    <a:pt x="261" y="454"/>
                  </a:lnTo>
                  <a:lnTo>
                    <a:pt x="251" y="358"/>
                  </a:lnTo>
                  <a:lnTo>
                    <a:pt x="241" y="275"/>
                  </a:lnTo>
                  <a:lnTo>
                    <a:pt x="227" y="199"/>
                  </a:lnTo>
                  <a:lnTo>
                    <a:pt x="213" y="134"/>
                  </a:lnTo>
                  <a:lnTo>
                    <a:pt x="196" y="83"/>
                  </a:lnTo>
                  <a:lnTo>
                    <a:pt x="192" y="72"/>
                  </a:lnTo>
                  <a:lnTo>
                    <a:pt x="186" y="52"/>
                  </a:lnTo>
                  <a:lnTo>
                    <a:pt x="175" y="35"/>
                  </a:lnTo>
                  <a:lnTo>
                    <a:pt x="165" y="21"/>
                  </a:lnTo>
                  <a:lnTo>
                    <a:pt x="158" y="10"/>
                  </a:lnTo>
                  <a:lnTo>
                    <a:pt x="148" y="7"/>
                  </a:lnTo>
                  <a:lnTo>
                    <a:pt x="137" y="4"/>
                  </a:lnTo>
                  <a:lnTo>
                    <a:pt x="127" y="0"/>
                  </a:lnTo>
                  <a:lnTo>
                    <a:pt x="110" y="7"/>
                  </a:lnTo>
                  <a:lnTo>
                    <a:pt x="100" y="10"/>
                  </a:lnTo>
                  <a:lnTo>
                    <a:pt x="83" y="28"/>
                  </a:lnTo>
                  <a:lnTo>
                    <a:pt x="65" y="59"/>
                  </a:lnTo>
                  <a:lnTo>
                    <a:pt x="62" y="69"/>
                  </a:lnTo>
                  <a:lnTo>
                    <a:pt x="62" y="69"/>
                  </a:lnTo>
                  <a:lnTo>
                    <a:pt x="48" y="110"/>
                  </a:lnTo>
                  <a:lnTo>
                    <a:pt x="31" y="162"/>
                  </a:lnTo>
                  <a:lnTo>
                    <a:pt x="21" y="224"/>
                  </a:lnTo>
                  <a:lnTo>
                    <a:pt x="10" y="292"/>
                  </a:lnTo>
                  <a:lnTo>
                    <a:pt x="0" y="371"/>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39996" name="Rectangle 60"/>
            <p:cNvSpPr>
              <a:spLocks noChangeArrowheads="1"/>
            </p:cNvSpPr>
            <p:nvPr/>
          </p:nvSpPr>
          <p:spPr bwMode="auto">
            <a:xfrm>
              <a:off x="3565" y="2386"/>
              <a:ext cx="674" cy="192"/>
            </a:xfrm>
            <a:prstGeom prst="rect">
              <a:avLst/>
            </a:prstGeom>
            <a:noFill/>
            <a:ln>
              <a:noFill/>
            </a:ln>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2000">
                  <a:solidFill>
                    <a:srgbClr val="000000"/>
                  </a:solidFill>
                  <a:latin typeface="Times New Roman" pitchFamily="18" charset="0"/>
                </a:rPr>
                <a:t>absorption</a:t>
              </a:r>
              <a:endParaRPr kumimoji="0" lang="fr-CA" sz="2000"/>
            </a:p>
          </p:txBody>
        </p:sp>
      </p:grpSp>
      <p:grpSp>
        <p:nvGrpSpPr>
          <p:cNvPr id="40000" name="Group 64"/>
          <p:cNvGrpSpPr>
            <a:grpSpLocks/>
          </p:cNvGrpSpPr>
          <p:nvPr/>
        </p:nvGrpSpPr>
        <p:grpSpPr bwMode="auto">
          <a:xfrm>
            <a:off x="2012950" y="1752600"/>
            <a:ext cx="5291138" cy="3668713"/>
            <a:chOff x="1268" y="1104"/>
            <a:chExt cx="3333" cy="2311"/>
          </a:xfrm>
        </p:grpSpPr>
        <p:sp>
          <p:nvSpPr>
            <p:cNvPr id="39965" name="Line 29"/>
            <p:cNvSpPr>
              <a:spLocks noChangeShapeType="1"/>
            </p:cNvSpPr>
            <p:nvPr/>
          </p:nvSpPr>
          <p:spPr bwMode="auto">
            <a:xfrm flipV="1">
              <a:off x="2629" y="2891"/>
              <a:ext cx="1" cy="4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9966" name="Line 30"/>
            <p:cNvSpPr>
              <a:spLocks noChangeShapeType="1"/>
            </p:cNvSpPr>
            <p:nvPr/>
          </p:nvSpPr>
          <p:spPr bwMode="auto">
            <a:xfrm flipV="1">
              <a:off x="3890" y="2905"/>
              <a:ext cx="1" cy="44"/>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9971" name="Rectangle 35"/>
            <p:cNvSpPr>
              <a:spLocks noChangeArrowheads="1"/>
            </p:cNvSpPr>
            <p:nvPr/>
          </p:nvSpPr>
          <p:spPr bwMode="auto">
            <a:xfrm>
              <a:off x="3818" y="2977"/>
              <a:ext cx="20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39973" name="Rectangle 37"/>
            <p:cNvSpPr>
              <a:spLocks noChangeArrowheads="1"/>
            </p:cNvSpPr>
            <p:nvPr/>
          </p:nvSpPr>
          <p:spPr bwMode="auto">
            <a:xfrm>
              <a:off x="4046" y="2946"/>
              <a:ext cx="519"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grpSp>
          <p:nvGrpSpPr>
            <p:cNvPr id="39944" name="Group 8"/>
            <p:cNvGrpSpPr>
              <a:grpSpLocks/>
            </p:cNvGrpSpPr>
            <p:nvPr/>
          </p:nvGrpSpPr>
          <p:grpSpPr bwMode="auto">
            <a:xfrm>
              <a:off x="1328" y="2896"/>
              <a:ext cx="3237" cy="76"/>
              <a:chOff x="1382" y="3079"/>
              <a:chExt cx="3092" cy="121"/>
            </a:xfrm>
          </p:grpSpPr>
          <p:sp>
            <p:nvSpPr>
              <p:cNvPr id="39942" name="Line 6"/>
              <p:cNvSpPr>
                <a:spLocks noChangeShapeType="1"/>
              </p:cNvSpPr>
              <p:nvPr/>
            </p:nvSpPr>
            <p:spPr bwMode="auto">
              <a:xfrm>
                <a:off x="1382" y="3138"/>
                <a:ext cx="2979" cy="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9943" name="Freeform 7"/>
              <p:cNvSpPr>
                <a:spLocks/>
              </p:cNvSpPr>
              <p:nvPr/>
            </p:nvSpPr>
            <p:spPr bwMode="auto">
              <a:xfrm>
                <a:off x="4354" y="3079"/>
                <a:ext cx="120" cy="121"/>
              </a:xfrm>
              <a:custGeom>
                <a:avLst/>
                <a:gdLst>
                  <a:gd name="T0" fmla="*/ 0 w 120"/>
                  <a:gd name="T1" fmla="*/ 121 h 121"/>
                  <a:gd name="T2" fmla="*/ 120 w 120"/>
                  <a:gd name="T3" fmla="*/ 59 h 121"/>
                  <a:gd name="T4" fmla="*/ 0 w 120"/>
                  <a:gd name="T5" fmla="*/ 0 h 121"/>
                  <a:gd name="T6" fmla="*/ 0 w 120"/>
                  <a:gd name="T7" fmla="*/ 121 h 121"/>
                </a:gdLst>
                <a:ahLst/>
                <a:cxnLst>
                  <a:cxn ang="0">
                    <a:pos x="T0" y="T1"/>
                  </a:cxn>
                  <a:cxn ang="0">
                    <a:pos x="T2" y="T3"/>
                  </a:cxn>
                  <a:cxn ang="0">
                    <a:pos x="T4" y="T5"/>
                  </a:cxn>
                  <a:cxn ang="0">
                    <a:pos x="T6" y="T7"/>
                  </a:cxn>
                </a:cxnLst>
                <a:rect l="0" t="0" r="r" b="b"/>
                <a:pathLst>
                  <a:path w="120" h="121">
                    <a:moveTo>
                      <a:pt x="0" y="121"/>
                    </a:moveTo>
                    <a:lnTo>
                      <a:pt x="120" y="59"/>
                    </a:lnTo>
                    <a:lnTo>
                      <a:pt x="0" y="0"/>
                    </a:lnTo>
                    <a:lnTo>
                      <a:pt x="0" y="1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39946" name="Rectangle 10"/>
            <p:cNvSpPr>
              <a:spLocks noChangeArrowheads="1"/>
            </p:cNvSpPr>
            <p:nvPr/>
          </p:nvSpPr>
          <p:spPr bwMode="auto">
            <a:xfrm>
              <a:off x="1433" y="1104"/>
              <a:ext cx="54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2000" dirty="0">
                  <a:solidFill>
                    <a:srgbClr val="000000"/>
                  </a:solidFill>
                  <a:latin typeface="Times New Roman" pitchFamily="18" charset="0"/>
                </a:rPr>
                <a:t>Intensité</a:t>
              </a:r>
              <a:endParaRPr kumimoji="0" lang="fr-CA" sz="2000" dirty="0"/>
            </a:p>
          </p:txBody>
        </p:sp>
        <p:grpSp>
          <p:nvGrpSpPr>
            <p:cNvPr id="39949" name="Group 13"/>
            <p:cNvGrpSpPr>
              <a:grpSpLocks/>
            </p:cNvGrpSpPr>
            <p:nvPr/>
          </p:nvGrpSpPr>
          <p:grpSpPr bwMode="auto">
            <a:xfrm>
              <a:off x="1268" y="1194"/>
              <a:ext cx="121" cy="1855"/>
              <a:chOff x="1323" y="1386"/>
              <a:chExt cx="121" cy="1855"/>
            </a:xfrm>
          </p:grpSpPr>
          <p:sp>
            <p:nvSpPr>
              <p:cNvPr id="39947" name="Line 11"/>
              <p:cNvSpPr>
                <a:spLocks noChangeShapeType="1"/>
              </p:cNvSpPr>
              <p:nvPr/>
            </p:nvSpPr>
            <p:spPr bwMode="auto">
              <a:xfrm flipV="1">
                <a:off x="1382" y="1499"/>
                <a:ext cx="1" cy="1742"/>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9948" name="Freeform 12"/>
              <p:cNvSpPr>
                <a:spLocks/>
              </p:cNvSpPr>
              <p:nvPr/>
            </p:nvSpPr>
            <p:spPr bwMode="auto">
              <a:xfrm>
                <a:off x="1323" y="1386"/>
                <a:ext cx="121" cy="120"/>
              </a:xfrm>
              <a:custGeom>
                <a:avLst/>
                <a:gdLst>
                  <a:gd name="T0" fmla="*/ 121 w 121"/>
                  <a:gd name="T1" fmla="*/ 120 h 120"/>
                  <a:gd name="T2" fmla="*/ 59 w 121"/>
                  <a:gd name="T3" fmla="*/ 0 h 120"/>
                  <a:gd name="T4" fmla="*/ 0 w 121"/>
                  <a:gd name="T5" fmla="*/ 120 h 120"/>
                  <a:gd name="T6" fmla="*/ 121 w 121"/>
                  <a:gd name="T7" fmla="*/ 120 h 120"/>
                </a:gdLst>
                <a:ahLst/>
                <a:cxnLst>
                  <a:cxn ang="0">
                    <a:pos x="T0" y="T1"/>
                  </a:cxn>
                  <a:cxn ang="0">
                    <a:pos x="T2" y="T3"/>
                  </a:cxn>
                  <a:cxn ang="0">
                    <a:pos x="T4" y="T5"/>
                  </a:cxn>
                  <a:cxn ang="0">
                    <a:pos x="T6" y="T7"/>
                  </a:cxn>
                </a:cxnLst>
                <a:rect l="0" t="0" r="r" b="b"/>
                <a:pathLst>
                  <a:path w="121" h="120">
                    <a:moveTo>
                      <a:pt x="121" y="120"/>
                    </a:moveTo>
                    <a:lnTo>
                      <a:pt x="59" y="0"/>
                    </a:lnTo>
                    <a:lnTo>
                      <a:pt x="0" y="120"/>
                    </a:lnTo>
                    <a:lnTo>
                      <a:pt x="121"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39968" name="Rectangle 32"/>
            <p:cNvSpPr>
              <a:spLocks noChangeArrowheads="1"/>
            </p:cNvSpPr>
            <p:nvPr/>
          </p:nvSpPr>
          <p:spPr bwMode="auto">
            <a:xfrm>
              <a:off x="1413" y="2980"/>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2000" b="1">
                  <a:solidFill>
                    <a:srgbClr val="000000"/>
                  </a:solidFill>
                  <a:latin typeface="Times New Roman" pitchFamily="18" charset="0"/>
                </a:rPr>
                <a:t>20 000</a:t>
              </a:r>
              <a:endParaRPr kumimoji="0" lang="fr-CA" sz="2000" b="1"/>
            </a:p>
          </p:txBody>
        </p:sp>
        <p:sp>
          <p:nvSpPr>
            <p:cNvPr id="39970" name="Rectangle 34"/>
            <p:cNvSpPr>
              <a:spLocks noChangeArrowheads="1"/>
            </p:cNvSpPr>
            <p:nvPr/>
          </p:nvSpPr>
          <p:spPr bwMode="auto">
            <a:xfrm>
              <a:off x="2571" y="2980"/>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kumimoji="0" lang="fr-CA" sz="2000" b="1">
                  <a:solidFill>
                    <a:srgbClr val="000000"/>
                  </a:solidFill>
                  <a:latin typeface="Times New Roman" pitchFamily="18" charset="0"/>
                </a:rPr>
                <a:t>25 000</a:t>
              </a:r>
              <a:endParaRPr kumimoji="0" lang="fr-CA" sz="2000" b="1"/>
            </a:p>
          </p:txBody>
        </p:sp>
        <p:sp>
          <p:nvSpPr>
            <p:cNvPr id="39974" name="Rectangle 38"/>
            <p:cNvSpPr>
              <a:spLocks noChangeArrowheads="1"/>
            </p:cNvSpPr>
            <p:nvPr/>
          </p:nvSpPr>
          <p:spPr bwMode="auto">
            <a:xfrm>
              <a:off x="3689" y="2976"/>
              <a:ext cx="9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kumimoji="0" lang="fr-CA" sz="2000" b="1">
                  <a:solidFill>
                    <a:srgbClr val="000000"/>
                  </a:solidFill>
                  <a:latin typeface="Times New Roman" pitchFamily="18" charset="0"/>
                </a:rPr>
                <a:t>30 000 cm</a:t>
              </a:r>
              <a:r>
                <a:rPr kumimoji="0" lang="fr-CA" sz="2000" b="1" baseline="30000">
                  <a:solidFill>
                    <a:srgbClr val="000000"/>
                  </a:solidFill>
                  <a:latin typeface="Symbol" pitchFamily="18" charset="2"/>
                </a:rPr>
                <a:t>-</a:t>
              </a:r>
              <a:r>
                <a:rPr kumimoji="0" lang="fr-CA" sz="2000" b="1" baseline="30000">
                  <a:solidFill>
                    <a:srgbClr val="000000"/>
                  </a:solidFill>
                  <a:latin typeface="Times New Roman" pitchFamily="18" charset="0"/>
                </a:rPr>
                <a:t>1</a:t>
              </a:r>
              <a:endParaRPr kumimoji="0" lang="fr-CA" b="1"/>
            </a:p>
          </p:txBody>
        </p:sp>
        <p:sp>
          <p:nvSpPr>
            <p:cNvPr id="39999" name="Text Box 63"/>
            <p:cNvSpPr txBox="1">
              <a:spLocks noChangeArrowheads="1"/>
            </p:cNvSpPr>
            <p:nvPr/>
          </p:nvSpPr>
          <p:spPr bwMode="auto">
            <a:xfrm>
              <a:off x="2697" y="3127"/>
              <a:ext cx="12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400">
                  <a:latin typeface="Times New Roman" pitchFamily="18" charset="0"/>
                </a:rPr>
                <a:t>Énergie</a:t>
              </a:r>
              <a:endParaRPr lang="fr-FR" sz="2400">
                <a:latin typeface="Times New Roman" pitchFamily="18" charset="0"/>
              </a:endParaRPr>
            </a:p>
          </p:txBody>
        </p:sp>
      </p:grpSp>
      <p:sp>
        <p:nvSpPr>
          <p:cNvPr id="38" name="Rectangle 2"/>
          <p:cNvSpPr>
            <a:spLocks noGrp="1" noChangeArrowheads="1"/>
          </p:cNvSpPr>
          <p:nvPr>
            <p:ph type="title"/>
          </p:nvPr>
        </p:nvSpPr>
        <p:spPr>
          <a:xfrm>
            <a:off x="1524000" y="304800"/>
            <a:ext cx="6324600" cy="1066800"/>
          </a:xfrm>
          <a:solidFill>
            <a:schemeClr val="bg2"/>
          </a:solidFill>
          <a:ln>
            <a:solidFill>
              <a:schemeClr val="tx1"/>
            </a:solidFill>
            <a:miter lim="800000"/>
            <a:headEnd/>
            <a:tailEnd/>
          </a:ln>
        </p:spPr>
        <p:txBody>
          <a:bodyPr/>
          <a:lstStyle/>
          <a:p>
            <a:r>
              <a:rPr kumimoji="0" lang="fr-CA" b="0">
                <a:solidFill>
                  <a:srgbClr val="FFFF00"/>
                </a:solidFill>
                <a:latin typeface="Times" pitchFamily="18" charset="0"/>
              </a:rPr>
              <a:t>Absorption - émission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40000"/>
                                        </p:tgtEl>
                                        <p:attrNameLst>
                                          <p:attrName>style.visibility</p:attrName>
                                        </p:attrNameLst>
                                      </p:cBhvr>
                                      <p:to>
                                        <p:strVal val="visible"/>
                                      </p:to>
                                    </p:set>
                                    <p:animEffect transition="in" filter="strips(upRight)">
                                      <p:cBhvr>
                                        <p:cTn id="7" dur="500"/>
                                        <p:tgtEl>
                                          <p:spTgt spid="400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0002"/>
                                        </p:tgtEl>
                                        <p:attrNameLst>
                                          <p:attrName>style.visibility</p:attrName>
                                        </p:attrNameLst>
                                      </p:cBhvr>
                                      <p:to>
                                        <p:strVal val="visible"/>
                                      </p:to>
                                    </p:set>
                                    <p:animEffect transition="in" filter="wipe(left)">
                                      <p:cBhvr>
                                        <p:cTn id="12" dur="500"/>
                                        <p:tgtEl>
                                          <p:spTgt spid="400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40003"/>
                                        </p:tgtEl>
                                        <p:attrNameLst>
                                          <p:attrName>style.visibility</p:attrName>
                                        </p:attrNameLst>
                                      </p:cBhvr>
                                      <p:to>
                                        <p:strVal val="visible"/>
                                      </p:to>
                                    </p:set>
                                    <p:animEffect transition="in" filter="wipe(right)">
                                      <p:cBhvr>
                                        <p:cTn id="17" dur="500"/>
                                        <p:tgtEl>
                                          <p:spTgt spid="40003"/>
                                        </p:tgtEl>
                                      </p:cBhvr>
                                    </p:animEffec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39976"/>
                                        </p:tgtEl>
                                        <p:attrNameLst>
                                          <p:attrName>style.visibility</p:attrName>
                                        </p:attrNameLst>
                                      </p:cBhvr>
                                      <p:to>
                                        <p:strVal val="visible"/>
                                      </p:to>
                                    </p:set>
                                    <p:animEffect transition="in" filter="wipe(left)">
                                      <p:cBhvr>
                                        <p:cTn id="21" dur="500"/>
                                        <p:tgtEl>
                                          <p:spTgt spid="39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6"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1905000" y="533400"/>
            <a:ext cx="5334000" cy="995363"/>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800">
                <a:solidFill>
                  <a:srgbClr val="FFFF00"/>
                </a:solidFill>
                <a:latin typeface="Times" pitchFamily="18" charset="0"/>
              </a:rPr>
              <a:t>Effet isotopique</a:t>
            </a:r>
            <a:endParaRPr lang="fr-FR" altLang="fr-FR" sz="4800">
              <a:solidFill>
                <a:srgbClr val="FFFF00"/>
              </a:solidFill>
              <a:latin typeface="Times" pitchFamily="18" charset="0"/>
            </a:endParaRPr>
          </a:p>
        </p:txBody>
      </p:sp>
      <p:sp>
        <p:nvSpPr>
          <p:cNvPr id="76803" name="Rectangle 3"/>
          <p:cNvSpPr>
            <a:spLocks noChangeArrowheads="1"/>
          </p:cNvSpPr>
          <p:nvPr/>
        </p:nvSpPr>
        <p:spPr bwMode="auto">
          <a:xfrm>
            <a:off x="914400" y="2057400"/>
            <a:ext cx="7162800" cy="3200400"/>
          </a:xfrm>
          <a:prstGeom prst="rect">
            <a:avLst/>
          </a:prstGeom>
          <a:solidFill>
            <a:srgbClr val="CCECFF"/>
          </a:solidFill>
          <a:ln w="9525">
            <a:solidFill>
              <a:srgbClr val="00CC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a:latin typeface="Times" pitchFamily="18" charset="0"/>
              </a:rPr>
              <a:t>Les énergies des couches électroniques ne dépendent pas de la masse du noyau mais seulement de sa charge. </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Les niveaux d'énergie électronique ne sont donc pas affectés par la substitution isotopique.</a:t>
            </a:r>
            <a:endParaRPr kumimoji="0" lang="fr-FR" altLang="en-US">
              <a:solidFill>
                <a:schemeClr val="tx1"/>
              </a:solidFill>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76803">
                                            <p:bg/>
                                          </p:spTgt>
                                        </p:tgtEl>
                                        <p:attrNameLst>
                                          <p:attrName>style.visibility</p:attrName>
                                        </p:attrNameLst>
                                      </p:cBhvr>
                                      <p:to>
                                        <p:strVal val="visible"/>
                                      </p:to>
                                    </p:set>
                                    <p:anim calcmode="lin" valueType="num">
                                      <p:cBhvr additive="base">
                                        <p:cTn id="7" dur="500" fill="hold"/>
                                        <p:tgtEl>
                                          <p:spTgt spid="7680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3">
                                            <p:bg/>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76803">
                                            <p:txEl>
                                              <p:pRg st="0" end="0"/>
                                            </p:txEl>
                                          </p:spTgt>
                                        </p:tgtEl>
                                        <p:attrNameLst>
                                          <p:attrName>style.visibility</p:attrName>
                                        </p:attrNameLst>
                                      </p:cBhvr>
                                      <p:to>
                                        <p:strVal val="visible"/>
                                      </p:to>
                                    </p:set>
                                    <p:anim calcmode="lin" valueType="num">
                                      <p:cBhvr additive="base">
                                        <p:cTn id="11" dur="5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6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76803">
                                            <p:txEl>
                                              <p:pRg st="1" end="1"/>
                                            </p:txEl>
                                          </p:spTgt>
                                        </p:tgtEl>
                                        <p:attrNameLst>
                                          <p:attrName>style.visibility</p:attrName>
                                        </p:attrNameLst>
                                      </p:cBhvr>
                                      <p:to>
                                        <p:strVal val="visible"/>
                                      </p:to>
                                    </p:set>
                                    <p:anim calcmode="lin" valueType="num">
                                      <p:cBhvr additive="base">
                                        <p:cTn id="17" dur="500" fill="hold"/>
                                        <p:tgtEl>
                                          <p:spTgt spid="7680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68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uiExpand="1" build="p"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0" y="177800"/>
            <a:ext cx="4572000" cy="914400"/>
          </a:xfrm>
          <a:solidFill>
            <a:schemeClr val="bg2"/>
          </a:solidFill>
          <a:ln>
            <a:solidFill>
              <a:schemeClr val="tx1"/>
            </a:solidFill>
            <a:miter lim="800000"/>
            <a:headEnd/>
            <a:tailEnd/>
          </a:ln>
        </p:spPr>
        <p:txBody>
          <a:bodyPr/>
          <a:lstStyle/>
          <a:p>
            <a:r>
              <a:rPr lang="fr-CA" sz="4000" b="0" dirty="0">
                <a:solidFill>
                  <a:srgbClr val="FFFF00"/>
                </a:solidFill>
                <a:latin typeface="Times New Roman" pitchFamily="18" charset="0"/>
              </a:rPr>
              <a:t>Conclusion</a:t>
            </a:r>
            <a:endParaRPr lang="fr-CA" dirty="0">
              <a:solidFill>
                <a:srgbClr val="FFFF00"/>
              </a:solidFill>
            </a:endParaRPr>
          </a:p>
        </p:txBody>
      </p:sp>
      <p:sp>
        <p:nvSpPr>
          <p:cNvPr id="33795" name="Rectangle 3"/>
          <p:cNvSpPr>
            <a:spLocks noGrp="1" noChangeArrowheads="1"/>
          </p:cNvSpPr>
          <p:nvPr>
            <p:ph type="body" idx="1"/>
          </p:nvPr>
        </p:nvSpPr>
        <p:spPr>
          <a:xfrm>
            <a:off x="901700" y="1231900"/>
            <a:ext cx="7848600" cy="4635500"/>
          </a:xfrm>
          <a:solidFill>
            <a:schemeClr val="accent1"/>
          </a:solidFill>
          <a:ln>
            <a:solidFill>
              <a:srgbClr val="3333FF"/>
            </a:solidFill>
            <a:miter lim="800000"/>
            <a:headEnd/>
            <a:tailEnd/>
          </a:ln>
        </p:spPr>
        <p:txBody>
          <a:bodyPr/>
          <a:lstStyle/>
          <a:p>
            <a:pPr>
              <a:lnSpc>
                <a:spcPct val="90000"/>
              </a:lnSpc>
            </a:pPr>
            <a:r>
              <a:rPr kumimoji="0" lang="fr-CA">
                <a:solidFill>
                  <a:schemeClr val="bg2"/>
                </a:solidFill>
                <a:latin typeface="Times" pitchFamily="18" charset="0"/>
              </a:rPr>
              <a:t>Les transitions électroniques exigent une quantité d’énergie de beaucoup supérieure à celle requise pour exciter les mouvements internes d’une molécule.  </a:t>
            </a:r>
          </a:p>
          <a:p>
            <a:pPr>
              <a:lnSpc>
                <a:spcPct val="90000"/>
              </a:lnSpc>
            </a:pPr>
            <a:r>
              <a:rPr kumimoji="0" lang="fr-CA">
                <a:solidFill>
                  <a:schemeClr val="bg2"/>
                </a:solidFill>
                <a:latin typeface="Times" pitchFamily="18" charset="0"/>
              </a:rPr>
              <a:t>Ces transitions sont également soumises à leurs propres lois.  </a:t>
            </a:r>
          </a:p>
          <a:p>
            <a:pPr>
              <a:lnSpc>
                <a:spcPct val="90000"/>
              </a:lnSpc>
            </a:pPr>
            <a:r>
              <a:rPr kumimoji="0" lang="fr-CA">
                <a:solidFill>
                  <a:schemeClr val="bg2"/>
                </a:solidFill>
                <a:latin typeface="Times" pitchFamily="18" charset="0"/>
              </a:rPr>
              <a:t>Les transitions en rotation et en vibration sont donc simultanément excitées.  Les règles de sélection et les lois sont conservées  </a:t>
            </a:r>
          </a:p>
          <a:p>
            <a:pPr>
              <a:lnSpc>
                <a:spcPct val="90000"/>
              </a:lnSpc>
            </a:pPr>
            <a:r>
              <a:rPr kumimoji="0" lang="fr-CA">
                <a:solidFill>
                  <a:schemeClr val="bg2"/>
                </a:solidFill>
                <a:latin typeface="Times" pitchFamily="18" charset="0"/>
              </a:rPr>
              <a:t>Ces possibilités existent tant en absorption qu’en émission (fluorescence).</a:t>
            </a:r>
            <a:endParaRPr kumimoji="0" lang="fr-CA">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p:cTn id="7" dur="1000" fill="hold"/>
                                        <p:tgtEl>
                                          <p:spTgt spid="3379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379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379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379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anim calcmode="lin" valueType="num">
                                      <p:cBhvr>
                                        <p:cTn id="15" dur="1000" fill="hold"/>
                                        <p:tgtEl>
                                          <p:spTgt spid="3379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379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379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379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3795">
                                            <p:txEl>
                                              <p:pRg st="2" end="2"/>
                                            </p:txEl>
                                          </p:spTgt>
                                        </p:tgtEl>
                                        <p:attrNameLst>
                                          <p:attrName>style.visibility</p:attrName>
                                        </p:attrNameLst>
                                      </p:cBhvr>
                                      <p:to>
                                        <p:strVal val="visible"/>
                                      </p:to>
                                    </p:set>
                                    <p:anim calcmode="lin" valueType="num">
                                      <p:cBhvr>
                                        <p:cTn id="23" dur="1000" fill="hold"/>
                                        <p:tgtEl>
                                          <p:spTgt spid="3379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379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379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379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3795">
                                            <p:txEl>
                                              <p:pRg st="3" end="3"/>
                                            </p:txEl>
                                          </p:spTgt>
                                        </p:tgtEl>
                                        <p:attrNameLst>
                                          <p:attrName>style.visibility</p:attrName>
                                        </p:attrNameLst>
                                      </p:cBhvr>
                                      <p:to>
                                        <p:strVal val="visible"/>
                                      </p:to>
                                    </p:set>
                                    <p:anim calcmode="lin" valueType="num">
                                      <p:cBhvr>
                                        <p:cTn id="31" dur="1000" fill="hold"/>
                                        <p:tgtEl>
                                          <p:spTgt spid="3379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379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379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379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ChangeArrowheads="1"/>
          </p:cNvSpPr>
          <p:nvPr/>
        </p:nvSpPr>
        <p:spPr bwMode="auto">
          <a:xfrm>
            <a:off x="1905000" y="2260600"/>
            <a:ext cx="6781800" cy="38608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a:latin typeface="Times" pitchFamily="18" charset="0"/>
              </a:rPr>
              <a:t>Dans la partie visible et ultraviolette du domaine des radiations électromagnétiques, on observe des spectres d'émission et d'absorption.</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On observe des bandes sous faible dispersion. </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Ces bandes peuvent être résolues en raies sous dispersion élevée.</a:t>
            </a:r>
            <a:endParaRPr kumimoji="0" lang="fr-FR" altLang="en-US">
              <a:latin typeface="Times" pitchFamily="18" charset="0"/>
            </a:endParaRPr>
          </a:p>
        </p:txBody>
      </p:sp>
      <p:sp>
        <p:nvSpPr>
          <p:cNvPr id="5" name="Rectangle 2"/>
          <p:cNvSpPr>
            <a:spLocks noChangeArrowheads="1"/>
          </p:cNvSpPr>
          <p:nvPr/>
        </p:nvSpPr>
        <p:spPr bwMode="auto">
          <a:xfrm>
            <a:off x="381000" y="304800"/>
            <a:ext cx="8382000" cy="1295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a:solidFill>
                  <a:srgbClr val="FFFF00"/>
                </a:solidFill>
                <a:latin typeface="Times" pitchFamily="18" charset="0"/>
              </a:rPr>
              <a:t>Sauts électroniques dans une molécule Faits expérimentaux</a:t>
            </a:r>
            <a:endParaRPr kumimoji="0" lang="fr-FR" altLang="en-US" sz="4000" b="1">
              <a:solidFill>
                <a:srgbClr val="FFFF00"/>
              </a:solidFill>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withEffect">
                                  <p:stCondLst>
                                    <p:cond delay="0"/>
                                  </p:stCondLst>
                                  <p:childTnLst>
                                    <p:set>
                                      <p:cBhvr>
                                        <p:cTn id="6" dur="1" fill="hold">
                                          <p:stCondLst>
                                            <p:cond delay="0"/>
                                          </p:stCondLst>
                                        </p:cTn>
                                        <p:tgtEl>
                                          <p:spTgt spid="66563">
                                            <p:bg/>
                                          </p:spTgt>
                                        </p:tgtEl>
                                        <p:attrNameLst>
                                          <p:attrName>style.visibility</p:attrName>
                                        </p:attrNameLst>
                                      </p:cBhvr>
                                      <p:to>
                                        <p:strVal val="visible"/>
                                      </p:to>
                                    </p:set>
                                    <p:anim calcmode="lin" valueType="num">
                                      <p:cBhvr additive="base">
                                        <p:cTn id="7" dur="500" fill="hold"/>
                                        <p:tgtEl>
                                          <p:spTgt spid="6656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bg/>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66563">
                                            <p:txEl>
                                              <p:pRg st="0" end="0"/>
                                            </p:txEl>
                                          </p:spTgt>
                                        </p:tgtEl>
                                        <p:attrNameLst>
                                          <p:attrName>style.visibility</p:attrName>
                                        </p:attrNameLst>
                                      </p:cBhvr>
                                      <p:to>
                                        <p:strVal val="visible"/>
                                      </p:to>
                                    </p:set>
                                    <p:anim calcmode="lin" valueType="num">
                                      <p:cBhvr additive="base">
                                        <p:cTn id="11"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656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66563">
                                            <p:txEl>
                                              <p:pRg st="1" end="1"/>
                                            </p:txEl>
                                          </p:spTgt>
                                        </p:tgtEl>
                                        <p:attrNameLst>
                                          <p:attrName>style.visibility</p:attrName>
                                        </p:attrNameLst>
                                      </p:cBhvr>
                                      <p:to>
                                        <p:strVal val="visible"/>
                                      </p:to>
                                    </p:set>
                                    <p:anim calcmode="lin" valueType="num">
                                      <p:cBhvr additive="base">
                                        <p:cTn id="15"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656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ChangeArrowheads="1"/>
          </p:cNvSpPr>
          <p:nvPr/>
        </p:nvSpPr>
        <p:spPr bwMode="auto">
          <a:xfrm>
            <a:off x="609600" y="1828800"/>
            <a:ext cx="7924800" cy="10668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a:solidFill>
                  <a:srgbClr val="000066"/>
                </a:solidFill>
                <a:latin typeface="Times" pitchFamily="18" charset="0"/>
              </a:rPr>
              <a:t>On peut lier les nombres d'ondes correspondant à certaines têtes de bandes par la formule empirique :</a:t>
            </a:r>
          </a:p>
        </p:txBody>
      </p:sp>
      <p:sp>
        <p:nvSpPr>
          <p:cNvPr id="65540" name="Rectangle 4"/>
          <p:cNvSpPr>
            <a:spLocks noChangeArrowheads="1"/>
          </p:cNvSpPr>
          <p:nvPr/>
        </p:nvSpPr>
        <p:spPr bwMode="auto">
          <a:xfrm>
            <a:off x="2057400" y="3962400"/>
            <a:ext cx="6705600" cy="23622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a:solidFill>
                  <a:srgbClr val="000066"/>
                </a:solidFill>
                <a:latin typeface="Times" pitchFamily="18" charset="0"/>
              </a:rPr>
              <a:t>Les constantes  </a:t>
            </a:r>
            <a:r>
              <a:rPr kumimoji="0" lang="fr-CA" i="1">
                <a:solidFill>
                  <a:srgbClr val="000066"/>
                </a:solidFill>
                <a:latin typeface="Times" pitchFamily="18" charset="0"/>
              </a:rPr>
              <a:t>b</a:t>
            </a:r>
            <a:r>
              <a:rPr kumimoji="0" lang="fr-CA">
                <a:solidFill>
                  <a:srgbClr val="000066"/>
                </a:solidFill>
                <a:latin typeface="Times" pitchFamily="18" charset="0"/>
              </a:rPr>
              <a:t> et  </a:t>
            </a:r>
            <a:r>
              <a:rPr kumimoji="0" lang="fr-CA" i="1">
                <a:solidFill>
                  <a:srgbClr val="000066"/>
                </a:solidFill>
                <a:latin typeface="Times" pitchFamily="18" charset="0"/>
              </a:rPr>
              <a:t>c</a:t>
            </a:r>
            <a:r>
              <a:rPr kumimoji="0" lang="fr-CA">
                <a:solidFill>
                  <a:srgbClr val="000066"/>
                </a:solidFill>
                <a:latin typeface="Times" pitchFamily="18" charset="0"/>
              </a:rPr>
              <a:t> sont les mêmes que celles qui ont été introduites à propos des spectres de vibration.</a:t>
            </a:r>
          </a:p>
          <a:p>
            <a:pPr marL="342900" indent="-342900" algn="l">
              <a:spcBef>
                <a:spcPct val="20000"/>
              </a:spcBef>
              <a:buClr>
                <a:schemeClr val="hlink"/>
              </a:buClr>
              <a:buSzPct val="50000"/>
              <a:buFont typeface="Monotype Sorts" pitchFamily="2" charset="2"/>
              <a:buChar char="n"/>
            </a:pPr>
            <a:r>
              <a:rPr kumimoji="0" lang="fr-CA">
                <a:solidFill>
                  <a:srgbClr val="000066"/>
                </a:solidFill>
                <a:latin typeface="Times" pitchFamily="18" charset="0"/>
              </a:rPr>
              <a:t>Pour une seule molécule, on peut trouver plusieurs groupes de bandes.</a:t>
            </a:r>
            <a:r>
              <a:rPr kumimoji="0" lang="fr-CA">
                <a:solidFill>
                  <a:schemeClr val="tx1"/>
                </a:solidFill>
                <a:latin typeface="Times" pitchFamily="18" charset="0"/>
              </a:rPr>
              <a:t> </a:t>
            </a:r>
            <a:endParaRPr kumimoji="0" lang="fr-FR" altLang="en-US">
              <a:solidFill>
                <a:schemeClr val="tx1"/>
              </a:solidFill>
              <a:latin typeface="Times" pitchFamily="18" charset="0"/>
            </a:endParaRPr>
          </a:p>
        </p:txBody>
      </p:sp>
      <p:sp>
        <p:nvSpPr>
          <p:cNvPr id="65542" name="AutoShape 6"/>
          <p:cNvSpPr>
            <a:spLocks noChangeAspect="1" noChangeArrowheads="1" noTextEdit="1"/>
          </p:cNvSpPr>
          <p:nvPr/>
        </p:nvSpPr>
        <p:spPr bwMode="auto">
          <a:xfrm>
            <a:off x="909638" y="2973388"/>
            <a:ext cx="754697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grpSp>
        <p:nvGrpSpPr>
          <p:cNvPr id="65639" name="Group 103"/>
          <p:cNvGrpSpPr>
            <a:grpSpLocks/>
          </p:cNvGrpSpPr>
          <p:nvPr/>
        </p:nvGrpSpPr>
        <p:grpSpPr bwMode="auto">
          <a:xfrm>
            <a:off x="1000125" y="2973388"/>
            <a:ext cx="6721475" cy="866775"/>
            <a:chOff x="630" y="1873"/>
            <a:chExt cx="4234" cy="546"/>
          </a:xfrm>
        </p:grpSpPr>
        <p:sp>
          <p:nvSpPr>
            <p:cNvPr id="65544" name="Rectangle 8"/>
            <p:cNvSpPr>
              <a:spLocks noChangeArrowheads="1"/>
            </p:cNvSpPr>
            <p:nvPr/>
          </p:nvSpPr>
          <p:spPr bwMode="auto">
            <a:xfrm>
              <a:off x="696" y="1987"/>
              <a:ext cx="4103" cy="30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45" name="Rectangle 9"/>
            <p:cNvSpPr>
              <a:spLocks noChangeArrowheads="1"/>
            </p:cNvSpPr>
            <p:nvPr/>
          </p:nvSpPr>
          <p:spPr bwMode="auto">
            <a:xfrm>
              <a:off x="766" y="2084"/>
              <a:ext cx="4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2400">
                  <a:solidFill>
                    <a:srgbClr val="000000"/>
                  </a:solidFill>
                  <a:latin typeface="Times" pitchFamily="18" charset="0"/>
                </a:rPr>
                <a:t> </a:t>
              </a:r>
              <a:endParaRPr lang="fr-FR"/>
            </a:p>
          </p:txBody>
        </p:sp>
        <p:sp>
          <p:nvSpPr>
            <p:cNvPr id="65557" name="Rectangle 21"/>
            <p:cNvSpPr>
              <a:spLocks noChangeArrowheads="1"/>
            </p:cNvSpPr>
            <p:nvPr/>
          </p:nvSpPr>
          <p:spPr bwMode="auto">
            <a:xfrm>
              <a:off x="2735" y="2084"/>
              <a:ext cx="4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2400">
                  <a:solidFill>
                    <a:srgbClr val="000000"/>
                  </a:solidFill>
                  <a:latin typeface="Times" pitchFamily="18" charset="0"/>
                </a:rPr>
                <a:t> </a:t>
              </a:r>
              <a:endParaRPr lang="fr-FR"/>
            </a:p>
          </p:txBody>
        </p:sp>
        <p:sp>
          <p:nvSpPr>
            <p:cNvPr id="65560" name="Rectangle 24"/>
            <p:cNvSpPr>
              <a:spLocks noChangeArrowheads="1"/>
            </p:cNvSpPr>
            <p:nvPr/>
          </p:nvSpPr>
          <p:spPr bwMode="auto">
            <a:xfrm>
              <a:off x="3184" y="2084"/>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2400">
                  <a:solidFill>
                    <a:srgbClr val="000000"/>
                  </a:solidFill>
                  <a:latin typeface="Times" pitchFamily="18" charset="0"/>
                </a:rPr>
                <a:t>  </a:t>
              </a:r>
              <a:endParaRPr lang="fr-FR"/>
            </a:p>
          </p:txBody>
        </p:sp>
        <p:sp>
          <p:nvSpPr>
            <p:cNvPr id="65563" name="Rectangle 27"/>
            <p:cNvSpPr>
              <a:spLocks noChangeArrowheads="1"/>
            </p:cNvSpPr>
            <p:nvPr/>
          </p:nvSpPr>
          <p:spPr bwMode="auto">
            <a:xfrm>
              <a:off x="4811" y="2085"/>
              <a:ext cx="5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2400">
                  <a:solidFill>
                    <a:srgbClr val="000000"/>
                  </a:solidFill>
                </a:rPr>
                <a:t> </a:t>
              </a:r>
              <a:endParaRPr lang="fr-FR"/>
            </a:p>
          </p:txBody>
        </p:sp>
        <p:sp>
          <p:nvSpPr>
            <p:cNvPr id="65564" name="Rectangle 28"/>
            <p:cNvSpPr>
              <a:spLocks noChangeArrowheads="1"/>
            </p:cNvSpPr>
            <p:nvPr/>
          </p:nvSpPr>
          <p:spPr bwMode="auto">
            <a:xfrm>
              <a:off x="676" y="1920"/>
              <a:ext cx="4142" cy="6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65" name="Rectangle 29"/>
            <p:cNvSpPr>
              <a:spLocks noChangeArrowheads="1"/>
            </p:cNvSpPr>
            <p:nvPr/>
          </p:nvSpPr>
          <p:spPr bwMode="auto">
            <a:xfrm>
              <a:off x="676" y="1987"/>
              <a:ext cx="20" cy="30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66" name="Rectangle 30"/>
            <p:cNvSpPr>
              <a:spLocks noChangeArrowheads="1"/>
            </p:cNvSpPr>
            <p:nvPr/>
          </p:nvSpPr>
          <p:spPr bwMode="auto">
            <a:xfrm>
              <a:off x="4799" y="1987"/>
              <a:ext cx="19" cy="30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67" name="Rectangle 31"/>
            <p:cNvSpPr>
              <a:spLocks noChangeArrowheads="1"/>
            </p:cNvSpPr>
            <p:nvPr/>
          </p:nvSpPr>
          <p:spPr bwMode="auto">
            <a:xfrm>
              <a:off x="676" y="2295"/>
              <a:ext cx="4142" cy="6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68" name="Rectangle 32"/>
            <p:cNvSpPr>
              <a:spLocks noChangeArrowheads="1"/>
            </p:cNvSpPr>
            <p:nvPr/>
          </p:nvSpPr>
          <p:spPr bwMode="auto">
            <a:xfrm>
              <a:off x="630" y="1873"/>
              <a:ext cx="11" cy="4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69" name="Line 33"/>
            <p:cNvSpPr>
              <a:spLocks noChangeShapeType="1"/>
            </p:cNvSpPr>
            <p:nvPr/>
          </p:nvSpPr>
          <p:spPr bwMode="auto">
            <a:xfrm>
              <a:off x="630" y="1873"/>
              <a:ext cx="0" cy="4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70" name="Rectangle 34"/>
            <p:cNvSpPr>
              <a:spLocks noChangeArrowheads="1"/>
            </p:cNvSpPr>
            <p:nvPr/>
          </p:nvSpPr>
          <p:spPr bwMode="auto">
            <a:xfrm>
              <a:off x="630" y="1873"/>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71" name="Line 35"/>
            <p:cNvSpPr>
              <a:spLocks noChangeShapeType="1"/>
            </p:cNvSpPr>
            <p:nvPr/>
          </p:nvSpPr>
          <p:spPr bwMode="auto">
            <a:xfrm>
              <a:off x="630" y="1873"/>
              <a:ext cx="4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72" name="Rectangle 36"/>
            <p:cNvSpPr>
              <a:spLocks noChangeArrowheads="1"/>
            </p:cNvSpPr>
            <p:nvPr/>
          </p:nvSpPr>
          <p:spPr bwMode="auto">
            <a:xfrm>
              <a:off x="641" y="1884"/>
              <a:ext cx="24" cy="36"/>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73" name="Rectangle 37"/>
            <p:cNvSpPr>
              <a:spLocks noChangeArrowheads="1"/>
            </p:cNvSpPr>
            <p:nvPr/>
          </p:nvSpPr>
          <p:spPr bwMode="auto">
            <a:xfrm>
              <a:off x="641" y="1884"/>
              <a:ext cx="35" cy="2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74" name="Rectangle 38"/>
            <p:cNvSpPr>
              <a:spLocks noChangeArrowheads="1"/>
            </p:cNvSpPr>
            <p:nvPr/>
          </p:nvSpPr>
          <p:spPr bwMode="auto">
            <a:xfrm>
              <a:off x="665" y="1908"/>
              <a:ext cx="11" cy="1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75" name="Line 39"/>
            <p:cNvSpPr>
              <a:spLocks noChangeShapeType="1"/>
            </p:cNvSpPr>
            <p:nvPr/>
          </p:nvSpPr>
          <p:spPr bwMode="auto">
            <a:xfrm>
              <a:off x="665" y="1908"/>
              <a:ext cx="0" cy="12"/>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76" name="Rectangle 40"/>
            <p:cNvSpPr>
              <a:spLocks noChangeArrowheads="1"/>
            </p:cNvSpPr>
            <p:nvPr/>
          </p:nvSpPr>
          <p:spPr bwMode="auto">
            <a:xfrm>
              <a:off x="665" y="1908"/>
              <a:ext cx="11" cy="1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77" name="Line 41"/>
            <p:cNvSpPr>
              <a:spLocks noChangeShapeType="1"/>
            </p:cNvSpPr>
            <p:nvPr/>
          </p:nvSpPr>
          <p:spPr bwMode="auto">
            <a:xfrm>
              <a:off x="665" y="1908"/>
              <a:ext cx="11" cy="0"/>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78" name="Line 42"/>
            <p:cNvSpPr>
              <a:spLocks noChangeShapeType="1"/>
            </p:cNvSpPr>
            <p:nvPr/>
          </p:nvSpPr>
          <p:spPr bwMode="auto">
            <a:xfrm>
              <a:off x="665" y="1908"/>
              <a:ext cx="0" cy="1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79" name="Rectangle 43"/>
            <p:cNvSpPr>
              <a:spLocks noChangeArrowheads="1"/>
            </p:cNvSpPr>
            <p:nvPr/>
          </p:nvSpPr>
          <p:spPr bwMode="auto">
            <a:xfrm>
              <a:off x="676" y="1873"/>
              <a:ext cx="414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80" name="Line 44"/>
            <p:cNvSpPr>
              <a:spLocks noChangeShapeType="1"/>
            </p:cNvSpPr>
            <p:nvPr/>
          </p:nvSpPr>
          <p:spPr bwMode="auto">
            <a:xfrm>
              <a:off x="676" y="1873"/>
              <a:ext cx="414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81" name="Rectangle 45"/>
            <p:cNvSpPr>
              <a:spLocks noChangeArrowheads="1"/>
            </p:cNvSpPr>
            <p:nvPr/>
          </p:nvSpPr>
          <p:spPr bwMode="auto">
            <a:xfrm>
              <a:off x="676" y="1884"/>
              <a:ext cx="4142" cy="2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82" name="Rectangle 46"/>
            <p:cNvSpPr>
              <a:spLocks noChangeArrowheads="1"/>
            </p:cNvSpPr>
            <p:nvPr/>
          </p:nvSpPr>
          <p:spPr bwMode="auto">
            <a:xfrm>
              <a:off x="676" y="1908"/>
              <a:ext cx="4142" cy="1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83" name="Line 47"/>
            <p:cNvSpPr>
              <a:spLocks noChangeShapeType="1"/>
            </p:cNvSpPr>
            <p:nvPr/>
          </p:nvSpPr>
          <p:spPr bwMode="auto">
            <a:xfrm>
              <a:off x="676" y="1908"/>
              <a:ext cx="4142" cy="0"/>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84" name="Rectangle 48"/>
            <p:cNvSpPr>
              <a:spLocks noChangeArrowheads="1"/>
            </p:cNvSpPr>
            <p:nvPr/>
          </p:nvSpPr>
          <p:spPr bwMode="auto">
            <a:xfrm>
              <a:off x="676" y="1919"/>
              <a:ext cx="4142" cy="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85" name="Rectangle 49"/>
            <p:cNvSpPr>
              <a:spLocks noChangeArrowheads="1"/>
            </p:cNvSpPr>
            <p:nvPr/>
          </p:nvSpPr>
          <p:spPr bwMode="auto">
            <a:xfrm>
              <a:off x="4853" y="1873"/>
              <a:ext cx="11" cy="4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86" name="Line 50"/>
            <p:cNvSpPr>
              <a:spLocks noChangeShapeType="1"/>
            </p:cNvSpPr>
            <p:nvPr/>
          </p:nvSpPr>
          <p:spPr bwMode="auto">
            <a:xfrm>
              <a:off x="4853" y="1873"/>
              <a:ext cx="0" cy="4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87" name="Rectangle 51"/>
            <p:cNvSpPr>
              <a:spLocks noChangeArrowheads="1"/>
            </p:cNvSpPr>
            <p:nvPr/>
          </p:nvSpPr>
          <p:spPr bwMode="auto">
            <a:xfrm>
              <a:off x="4818" y="1873"/>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88" name="Line 52"/>
            <p:cNvSpPr>
              <a:spLocks noChangeShapeType="1"/>
            </p:cNvSpPr>
            <p:nvPr/>
          </p:nvSpPr>
          <p:spPr bwMode="auto">
            <a:xfrm>
              <a:off x="4818" y="1873"/>
              <a:ext cx="4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89" name="Rectangle 53"/>
            <p:cNvSpPr>
              <a:spLocks noChangeArrowheads="1"/>
            </p:cNvSpPr>
            <p:nvPr/>
          </p:nvSpPr>
          <p:spPr bwMode="auto">
            <a:xfrm>
              <a:off x="4829" y="1884"/>
              <a:ext cx="24" cy="36"/>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90" name="Rectangle 54"/>
            <p:cNvSpPr>
              <a:spLocks noChangeArrowheads="1"/>
            </p:cNvSpPr>
            <p:nvPr/>
          </p:nvSpPr>
          <p:spPr bwMode="auto">
            <a:xfrm>
              <a:off x="4818" y="1884"/>
              <a:ext cx="35" cy="2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91" name="Rectangle 55"/>
            <p:cNvSpPr>
              <a:spLocks noChangeArrowheads="1"/>
            </p:cNvSpPr>
            <p:nvPr/>
          </p:nvSpPr>
          <p:spPr bwMode="auto">
            <a:xfrm>
              <a:off x="4818" y="1908"/>
              <a:ext cx="11" cy="1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92" name="Line 56"/>
            <p:cNvSpPr>
              <a:spLocks noChangeShapeType="1"/>
            </p:cNvSpPr>
            <p:nvPr/>
          </p:nvSpPr>
          <p:spPr bwMode="auto">
            <a:xfrm>
              <a:off x="4818" y="1908"/>
              <a:ext cx="0" cy="12"/>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93" name="Rectangle 57"/>
            <p:cNvSpPr>
              <a:spLocks noChangeArrowheads="1"/>
            </p:cNvSpPr>
            <p:nvPr/>
          </p:nvSpPr>
          <p:spPr bwMode="auto">
            <a:xfrm>
              <a:off x="4818" y="1908"/>
              <a:ext cx="11" cy="1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94" name="Line 58"/>
            <p:cNvSpPr>
              <a:spLocks noChangeShapeType="1"/>
            </p:cNvSpPr>
            <p:nvPr/>
          </p:nvSpPr>
          <p:spPr bwMode="auto">
            <a:xfrm>
              <a:off x="4818" y="1908"/>
              <a:ext cx="11" cy="0"/>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95" name="Line 59"/>
            <p:cNvSpPr>
              <a:spLocks noChangeShapeType="1"/>
            </p:cNvSpPr>
            <p:nvPr/>
          </p:nvSpPr>
          <p:spPr bwMode="auto">
            <a:xfrm>
              <a:off x="4818" y="1908"/>
              <a:ext cx="0" cy="1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96" name="Rectangle 60"/>
            <p:cNvSpPr>
              <a:spLocks noChangeArrowheads="1"/>
            </p:cNvSpPr>
            <p:nvPr/>
          </p:nvSpPr>
          <p:spPr bwMode="auto">
            <a:xfrm>
              <a:off x="665" y="1920"/>
              <a:ext cx="11" cy="44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97" name="Line 61"/>
            <p:cNvSpPr>
              <a:spLocks noChangeShapeType="1"/>
            </p:cNvSpPr>
            <p:nvPr/>
          </p:nvSpPr>
          <p:spPr bwMode="auto">
            <a:xfrm>
              <a:off x="665" y="1920"/>
              <a:ext cx="0" cy="444"/>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598" name="Rectangle 62"/>
            <p:cNvSpPr>
              <a:spLocks noChangeArrowheads="1"/>
            </p:cNvSpPr>
            <p:nvPr/>
          </p:nvSpPr>
          <p:spPr bwMode="auto">
            <a:xfrm>
              <a:off x="641" y="1920"/>
              <a:ext cx="24" cy="44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599" name="Rectangle 63"/>
            <p:cNvSpPr>
              <a:spLocks noChangeArrowheads="1"/>
            </p:cNvSpPr>
            <p:nvPr/>
          </p:nvSpPr>
          <p:spPr bwMode="auto">
            <a:xfrm>
              <a:off x="630" y="1920"/>
              <a:ext cx="11" cy="4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00" name="Line 64"/>
            <p:cNvSpPr>
              <a:spLocks noChangeShapeType="1"/>
            </p:cNvSpPr>
            <p:nvPr/>
          </p:nvSpPr>
          <p:spPr bwMode="auto">
            <a:xfrm>
              <a:off x="630" y="1920"/>
              <a:ext cx="0" cy="44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01" name="Rectangle 65"/>
            <p:cNvSpPr>
              <a:spLocks noChangeArrowheads="1"/>
            </p:cNvSpPr>
            <p:nvPr/>
          </p:nvSpPr>
          <p:spPr bwMode="auto">
            <a:xfrm>
              <a:off x="630" y="2364"/>
              <a:ext cx="11" cy="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02" name="Line 66"/>
            <p:cNvSpPr>
              <a:spLocks noChangeShapeType="1"/>
            </p:cNvSpPr>
            <p:nvPr/>
          </p:nvSpPr>
          <p:spPr bwMode="auto">
            <a:xfrm>
              <a:off x="630" y="2364"/>
              <a:ext cx="0" cy="4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03" name="Rectangle 67"/>
            <p:cNvSpPr>
              <a:spLocks noChangeArrowheads="1"/>
            </p:cNvSpPr>
            <p:nvPr/>
          </p:nvSpPr>
          <p:spPr bwMode="auto">
            <a:xfrm>
              <a:off x="630" y="2398"/>
              <a:ext cx="4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04" name="Line 68"/>
            <p:cNvSpPr>
              <a:spLocks noChangeShapeType="1"/>
            </p:cNvSpPr>
            <p:nvPr/>
          </p:nvSpPr>
          <p:spPr bwMode="auto">
            <a:xfrm>
              <a:off x="630" y="2398"/>
              <a:ext cx="4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05" name="Rectangle 69"/>
            <p:cNvSpPr>
              <a:spLocks noChangeArrowheads="1"/>
            </p:cNvSpPr>
            <p:nvPr/>
          </p:nvSpPr>
          <p:spPr bwMode="auto">
            <a:xfrm>
              <a:off x="641" y="2364"/>
              <a:ext cx="24" cy="3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06" name="Rectangle 70"/>
            <p:cNvSpPr>
              <a:spLocks noChangeArrowheads="1"/>
            </p:cNvSpPr>
            <p:nvPr/>
          </p:nvSpPr>
          <p:spPr bwMode="auto">
            <a:xfrm>
              <a:off x="641" y="2375"/>
              <a:ext cx="35" cy="23"/>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07" name="Rectangle 71"/>
            <p:cNvSpPr>
              <a:spLocks noChangeArrowheads="1"/>
            </p:cNvSpPr>
            <p:nvPr/>
          </p:nvSpPr>
          <p:spPr bwMode="auto">
            <a:xfrm>
              <a:off x="665" y="2364"/>
              <a:ext cx="11" cy="1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08" name="Line 72"/>
            <p:cNvSpPr>
              <a:spLocks noChangeShapeType="1"/>
            </p:cNvSpPr>
            <p:nvPr/>
          </p:nvSpPr>
          <p:spPr bwMode="auto">
            <a:xfrm>
              <a:off x="665" y="2364"/>
              <a:ext cx="11" cy="0"/>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09" name="Line 73"/>
            <p:cNvSpPr>
              <a:spLocks noChangeShapeType="1"/>
            </p:cNvSpPr>
            <p:nvPr/>
          </p:nvSpPr>
          <p:spPr bwMode="auto">
            <a:xfrm>
              <a:off x="665" y="2364"/>
              <a:ext cx="0" cy="1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10" name="Rectangle 74"/>
            <p:cNvSpPr>
              <a:spLocks noChangeArrowheads="1"/>
            </p:cNvSpPr>
            <p:nvPr/>
          </p:nvSpPr>
          <p:spPr bwMode="auto">
            <a:xfrm>
              <a:off x="665" y="2364"/>
              <a:ext cx="11" cy="1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11" name="Line 75"/>
            <p:cNvSpPr>
              <a:spLocks noChangeShapeType="1"/>
            </p:cNvSpPr>
            <p:nvPr/>
          </p:nvSpPr>
          <p:spPr bwMode="auto">
            <a:xfrm>
              <a:off x="665" y="2364"/>
              <a:ext cx="11" cy="0"/>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12" name="Line 76"/>
            <p:cNvSpPr>
              <a:spLocks noChangeShapeType="1"/>
            </p:cNvSpPr>
            <p:nvPr/>
          </p:nvSpPr>
          <p:spPr bwMode="auto">
            <a:xfrm>
              <a:off x="665" y="2364"/>
              <a:ext cx="0" cy="1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13" name="Rectangle 77"/>
            <p:cNvSpPr>
              <a:spLocks noChangeArrowheads="1"/>
            </p:cNvSpPr>
            <p:nvPr/>
          </p:nvSpPr>
          <p:spPr bwMode="auto">
            <a:xfrm>
              <a:off x="676" y="2398"/>
              <a:ext cx="414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14" name="Line 78"/>
            <p:cNvSpPr>
              <a:spLocks noChangeShapeType="1"/>
            </p:cNvSpPr>
            <p:nvPr/>
          </p:nvSpPr>
          <p:spPr bwMode="auto">
            <a:xfrm>
              <a:off x="676" y="2398"/>
              <a:ext cx="414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15" name="Rectangle 79"/>
            <p:cNvSpPr>
              <a:spLocks noChangeArrowheads="1"/>
            </p:cNvSpPr>
            <p:nvPr/>
          </p:nvSpPr>
          <p:spPr bwMode="auto">
            <a:xfrm>
              <a:off x="676" y="2375"/>
              <a:ext cx="4142" cy="23"/>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16" name="Rectangle 80"/>
            <p:cNvSpPr>
              <a:spLocks noChangeArrowheads="1"/>
            </p:cNvSpPr>
            <p:nvPr/>
          </p:nvSpPr>
          <p:spPr bwMode="auto">
            <a:xfrm>
              <a:off x="676" y="2364"/>
              <a:ext cx="4142" cy="1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17" name="Line 81"/>
            <p:cNvSpPr>
              <a:spLocks noChangeShapeType="1"/>
            </p:cNvSpPr>
            <p:nvPr/>
          </p:nvSpPr>
          <p:spPr bwMode="auto">
            <a:xfrm>
              <a:off x="676" y="2364"/>
              <a:ext cx="4142" cy="0"/>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18" name="Rectangle 82"/>
            <p:cNvSpPr>
              <a:spLocks noChangeArrowheads="1"/>
            </p:cNvSpPr>
            <p:nvPr/>
          </p:nvSpPr>
          <p:spPr bwMode="auto">
            <a:xfrm>
              <a:off x="4853" y="1920"/>
              <a:ext cx="11" cy="4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19" name="Line 83"/>
            <p:cNvSpPr>
              <a:spLocks noChangeShapeType="1"/>
            </p:cNvSpPr>
            <p:nvPr/>
          </p:nvSpPr>
          <p:spPr bwMode="auto">
            <a:xfrm>
              <a:off x="4853" y="1920"/>
              <a:ext cx="0" cy="44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20" name="Rectangle 84"/>
            <p:cNvSpPr>
              <a:spLocks noChangeArrowheads="1"/>
            </p:cNvSpPr>
            <p:nvPr/>
          </p:nvSpPr>
          <p:spPr bwMode="auto">
            <a:xfrm>
              <a:off x="4829" y="1920"/>
              <a:ext cx="24" cy="44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21" name="Rectangle 85"/>
            <p:cNvSpPr>
              <a:spLocks noChangeArrowheads="1"/>
            </p:cNvSpPr>
            <p:nvPr/>
          </p:nvSpPr>
          <p:spPr bwMode="auto">
            <a:xfrm>
              <a:off x="4818" y="1920"/>
              <a:ext cx="11" cy="44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22" name="Line 86"/>
            <p:cNvSpPr>
              <a:spLocks noChangeShapeType="1"/>
            </p:cNvSpPr>
            <p:nvPr/>
          </p:nvSpPr>
          <p:spPr bwMode="auto">
            <a:xfrm>
              <a:off x="4818" y="1920"/>
              <a:ext cx="0" cy="444"/>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23" name="Rectangle 87"/>
            <p:cNvSpPr>
              <a:spLocks noChangeArrowheads="1"/>
            </p:cNvSpPr>
            <p:nvPr/>
          </p:nvSpPr>
          <p:spPr bwMode="auto">
            <a:xfrm>
              <a:off x="4853" y="2364"/>
              <a:ext cx="11" cy="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24" name="Line 88"/>
            <p:cNvSpPr>
              <a:spLocks noChangeShapeType="1"/>
            </p:cNvSpPr>
            <p:nvPr/>
          </p:nvSpPr>
          <p:spPr bwMode="auto">
            <a:xfrm>
              <a:off x="4853" y="2364"/>
              <a:ext cx="0" cy="4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25" name="Rectangle 89"/>
            <p:cNvSpPr>
              <a:spLocks noChangeArrowheads="1"/>
            </p:cNvSpPr>
            <p:nvPr/>
          </p:nvSpPr>
          <p:spPr bwMode="auto">
            <a:xfrm>
              <a:off x="4818" y="2398"/>
              <a:ext cx="4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26" name="Line 90"/>
            <p:cNvSpPr>
              <a:spLocks noChangeShapeType="1"/>
            </p:cNvSpPr>
            <p:nvPr/>
          </p:nvSpPr>
          <p:spPr bwMode="auto">
            <a:xfrm>
              <a:off x="4818" y="2398"/>
              <a:ext cx="4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27" name="Rectangle 91"/>
            <p:cNvSpPr>
              <a:spLocks noChangeArrowheads="1"/>
            </p:cNvSpPr>
            <p:nvPr/>
          </p:nvSpPr>
          <p:spPr bwMode="auto">
            <a:xfrm>
              <a:off x="4829" y="2364"/>
              <a:ext cx="24" cy="3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28" name="Rectangle 92"/>
            <p:cNvSpPr>
              <a:spLocks noChangeArrowheads="1"/>
            </p:cNvSpPr>
            <p:nvPr/>
          </p:nvSpPr>
          <p:spPr bwMode="auto">
            <a:xfrm>
              <a:off x="4818" y="2375"/>
              <a:ext cx="35" cy="23"/>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29" name="Rectangle 93"/>
            <p:cNvSpPr>
              <a:spLocks noChangeArrowheads="1"/>
            </p:cNvSpPr>
            <p:nvPr/>
          </p:nvSpPr>
          <p:spPr bwMode="auto">
            <a:xfrm>
              <a:off x="4818" y="2364"/>
              <a:ext cx="11" cy="1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30" name="Line 94"/>
            <p:cNvSpPr>
              <a:spLocks noChangeShapeType="1"/>
            </p:cNvSpPr>
            <p:nvPr/>
          </p:nvSpPr>
          <p:spPr bwMode="auto">
            <a:xfrm>
              <a:off x="4818" y="2364"/>
              <a:ext cx="11" cy="0"/>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31" name="Line 95"/>
            <p:cNvSpPr>
              <a:spLocks noChangeShapeType="1"/>
            </p:cNvSpPr>
            <p:nvPr/>
          </p:nvSpPr>
          <p:spPr bwMode="auto">
            <a:xfrm>
              <a:off x="4818" y="2364"/>
              <a:ext cx="0" cy="1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32" name="Rectangle 96"/>
            <p:cNvSpPr>
              <a:spLocks noChangeArrowheads="1"/>
            </p:cNvSpPr>
            <p:nvPr/>
          </p:nvSpPr>
          <p:spPr bwMode="auto">
            <a:xfrm>
              <a:off x="4818" y="2364"/>
              <a:ext cx="11" cy="1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65633" name="Line 97"/>
            <p:cNvSpPr>
              <a:spLocks noChangeShapeType="1"/>
            </p:cNvSpPr>
            <p:nvPr/>
          </p:nvSpPr>
          <p:spPr bwMode="auto">
            <a:xfrm>
              <a:off x="4818" y="2364"/>
              <a:ext cx="11" cy="0"/>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34" name="Line 98"/>
            <p:cNvSpPr>
              <a:spLocks noChangeShapeType="1"/>
            </p:cNvSpPr>
            <p:nvPr/>
          </p:nvSpPr>
          <p:spPr bwMode="auto">
            <a:xfrm>
              <a:off x="4818" y="2364"/>
              <a:ext cx="0" cy="11"/>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65635" name="Rectangle 99"/>
            <p:cNvSpPr>
              <a:spLocks noChangeArrowheads="1"/>
            </p:cNvSpPr>
            <p:nvPr/>
          </p:nvSpPr>
          <p:spPr bwMode="auto">
            <a:xfrm>
              <a:off x="641" y="2409"/>
              <a:ext cx="2" cy="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fr-FR" sz="100">
                  <a:solidFill>
                    <a:srgbClr val="010000"/>
                  </a:solidFill>
                </a:rPr>
                <a:t> </a:t>
              </a:r>
              <a:endParaRPr lang="fr-FR"/>
            </a:p>
          </p:txBody>
        </p:sp>
        <p:sp>
          <p:nvSpPr>
            <p:cNvPr id="65637" name="Text Box 101"/>
            <p:cNvSpPr txBox="1">
              <a:spLocks noChangeArrowheads="1"/>
            </p:cNvSpPr>
            <p:nvPr/>
          </p:nvSpPr>
          <p:spPr bwMode="auto">
            <a:xfrm>
              <a:off x="792" y="1992"/>
              <a:ext cx="39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fr-CA" sz="2400" i="1">
                  <a:latin typeface="Symbol" pitchFamily="18" charset="2"/>
                </a:rPr>
                <a:t>n</a:t>
              </a:r>
              <a:r>
                <a:rPr lang="fr-CA" sz="2400">
                  <a:latin typeface="Times New Roman" pitchFamily="18" charset="0"/>
                </a:rPr>
                <a:t>   =   </a:t>
              </a:r>
              <a:r>
                <a:rPr lang="fr-CA" sz="2400" i="1">
                  <a:latin typeface="Times New Roman" pitchFamily="18" charset="0"/>
                </a:rPr>
                <a:t>d</a:t>
              </a:r>
              <a:r>
                <a:rPr lang="fr-CA" sz="2400">
                  <a:latin typeface="Times New Roman" pitchFamily="18" charset="0"/>
                </a:rPr>
                <a:t>  +  </a:t>
              </a:r>
              <a:r>
                <a:rPr lang="fr-CA" sz="2400" i="1">
                  <a:latin typeface="Times New Roman" pitchFamily="18" charset="0"/>
                </a:rPr>
                <a:t>b k</a:t>
              </a:r>
              <a:r>
                <a:rPr lang="fr-CA" sz="2400">
                  <a:latin typeface="Times New Roman" pitchFamily="18" charset="0"/>
                </a:rPr>
                <a:t>  </a:t>
              </a:r>
              <a:r>
                <a:rPr lang="fr-CA" sz="2400">
                  <a:latin typeface="Symbol" pitchFamily="18" charset="2"/>
                </a:rPr>
                <a:t>-</a:t>
              </a:r>
              <a:r>
                <a:rPr lang="fr-CA" sz="2400">
                  <a:latin typeface="Times New Roman" pitchFamily="18" charset="0"/>
                </a:rPr>
                <a:t>  </a:t>
              </a:r>
              <a:r>
                <a:rPr lang="fr-CA" sz="2400" i="1">
                  <a:latin typeface="Times New Roman" pitchFamily="18" charset="0"/>
                </a:rPr>
                <a:t>c</a:t>
              </a:r>
              <a:r>
                <a:rPr lang="fr-CA" sz="2400">
                  <a:latin typeface="Times New Roman" pitchFamily="18" charset="0"/>
                </a:rPr>
                <a:t> </a:t>
              </a:r>
              <a:r>
                <a:rPr lang="fr-CA" sz="2400" i="1">
                  <a:latin typeface="Times New Roman" pitchFamily="18" charset="0"/>
                </a:rPr>
                <a:t>k</a:t>
              </a:r>
              <a:r>
                <a:rPr lang="fr-CA" baseline="30000">
                  <a:latin typeface="Times New Roman" pitchFamily="18" charset="0"/>
                </a:rPr>
                <a:t>2</a:t>
              </a:r>
              <a:r>
                <a:rPr lang="fr-CA" sz="2400">
                  <a:latin typeface="Times New Roman" pitchFamily="18" charset="0"/>
                </a:rPr>
                <a:t>    où    </a:t>
              </a:r>
              <a:r>
                <a:rPr lang="fr-CA" sz="2400" i="1">
                  <a:latin typeface="Times New Roman" pitchFamily="18" charset="0"/>
                </a:rPr>
                <a:t>k</a:t>
              </a:r>
              <a:r>
                <a:rPr lang="fr-CA" sz="2400">
                  <a:latin typeface="Times New Roman" pitchFamily="18" charset="0"/>
                </a:rPr>
                <a:t>  =  nombre entier</a:t>
              </a:r>
              <a:endParaRPr lang="fr-FR" sz="2400">
                <a:latin typeface="Times New Roman" pitchFamily="18" charset="0"/>
              </a:endParaRPr>
            </a:p>
          </p:txBody>
        </p:sp>
        <p:sp>
          <p:nvSpPr>
            <p:cNvPr id="65638" name="Line 102"/>
            <p:cNvSpPr>
              <a:spLocks noChangeShapeType="1"/>
            </p:cNvSpPr>
            <p:nvPr/>
          </p:nvSpPr>
          <p:spPr bwMode="auto">
            <a:xfrm>
              <a:off x="904" y="2072"/>
              <a:ext cx="10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grpSp>
      <p:sp>
        <p:nvSpPr>
          <p:cNvPr id="87" name="Rectangle 2"/>
          <p:cNvSpPr>
            <a:spLocks noChangeArrowheads="1"/>
          </p:cNvSpPr>
          <p:nvPr/>
        </p:nvSpPr>
        <p:spPr bwMode="auto">
          <a:xfrm>
            <a:off x="381000" y="304800"/>
            <a:ext cx="8382000" cy="1295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a:solidFill>
                  <a:srgbClr val="FFFF00"/>
                </a:solidFill>
                <a:latin typeface="Times" pitchFamily="18" charset="0"/>
              </a:rPr>
              <a:t>Sauts électroniques dans une molécule Faits expérimentaux</a:t>
            </a:r>
            <a:endParaRPr kumimoji="0" lang="fr-FR" altLang="en-US" sz="4000" b="1">
              <a:solidFill>
                <a:srgbClr val="FFFF00"/>
              </a:solidFill>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 calcmode="lin" valueType="num">
                                      <p:cBhvr additive="base">
                                        <p:cTn id="7" dur="500" fill="hold"/>
                                        <p:tgtEl>
                                          <p:spTgt spid="65539"/>
                                        </p:tgtEl>
                                        <p:attrNameLst>
                                          <p:attrName>ppt_x</p:attrName>
                                        </p:attrNameLst>
                                      </p:cBhvr>
                                      <p:tavLst>
                                        <p:tav tm="0">
                                          <p:val>
                                            <p:strVal val="0-#ppt_w/2"/>
                                          </p:val>
                                        </p:tav>
                                        <p:tav tm="100000">
                                          <p:val>
                                            <p:strVal val="#ppt_x"/>
                                          </p:val>
                                        </p:tav>
                                      </p:tavLst>
                                    </p:anim>
                                    <p:anim calcmode="lin" valueType="num">
                                      <p:cBhvr additive="base">
                                        <p:cTn id="8" dur="500" fill="hold"/>
                                        <p:tgtEl>
                                          <p:spTgt spid="655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nodeType="clickEffect">
                                  <p:stCondLst>
                                    <p:cond delay="0"/>
                                  </p:stCondLst>
                                  <p:childTnLst>
                                    <p:set>
                                      <p:cBhvr>
                                        <p:cTn id="12" dur="1" fill="hold">
                                          <p:stCondLst>
                                            <p:cond delay="0"/>
                                          </p:stCondLst>
                                        </p:cTn>
                                        <p:tgtEl>
                                          <p:spTgt spid="65639"/>
                                        </p:tgtEl>
                                        <p:attrNameLst>
                                          <p:attrName>style.visibility</p:attrName>
                                        </p:attrNameLst>
                                      </p:cBhvr>
                                      <p:to>
                                        <p:strVal val="visible"/>
                                      </p:to>
                                    </p:set>
                                    <p:animEffect transition="in" filter="wedge">
                                      <p:cBhvr>
                                        <p:cTn id="13" dur="1000"/>
                                        <p:tgtEl>
                                          <p:spTgt spid="6563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5540">
                                            <p:bg/>
                                          </p:spTgt>
                                        </p:tgtEl>
                                        <p:attrNameLst>
                                          <p:attrName>style.visibility</p:attrName>
                                        </p:attrNameLst>
                                      </p:cBhvr>
                                      <p:to>
                                        <p:strVal val="visible"/>
                                      </p:to>
                                    </p:set>
                                    <p:anim calcmode="lin" valueType="num">
                                      <p:cBhvr additive="base">
                                        <p:cTn id="18" dur="500" fill="hold"/>
                                        <p:tgtEl>
                                          <p:spTgt spid="65540">
                                            <p:bg/>
                                          </p:spTgt>
                                        </p:tgtEl>
                                        <p:attrNameLst>
                                          <p:attrName>ppt_x</p:attrName>
                                        </p:attrNameLst>
                                      </p:cBhvr>
                                      <p:tavLst>
                                        <p:tav tm="0">
                                          <p:val>
                                            <p:strVal val="0-#ppt_w/2"/>
                                          </p:val>
                                        </p:tav>
                                        <p:tav tm="100000">
                                          <p:val>
                                            <p:strVal val="#ppt_x"/>
                                          </p:val>
                                        </p:tav>
                                      </p:tavLst>
                                    </p:anim>
                                    <p:anim calcmode="lin" valueType="num">
                                      <p:cBhvr additive="base">
                                        <p:cTn id="19" dur="500" fill="hold"/>
                                        <p:tgtEl>
                                          <p:spTgt spid="65540">
                                            <p:bg/>
                                          </p:spTgt>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65540">
                                            <p:txEl>
                                              <p:pRg st="0" end="0"/>
                                            </p:txEl>
                                          </p:spTgt>
                                        </p:tgtEl>
                                        <p:attrNameLst>
                                          <p:attrName>style.visibility</p:attrName>
                                        </p:attrNameLst>
                                      </p:cBhvr>
                                      <p:to>
                                        <p:strVal val="visible"/>
                                      </p:to>
                                    </p:set>
                                    <p:anim calcmode="lin" valueType="num">
                                      <p:cBhvr additive="base">
                                        <p:cTn id="22" dur="500" fill="hold"/>
                                        <p:tgtEl>
                                          <p:spTgt spid="65540">
                                            <p:txEl>
                                              <p:pRg st="0" end="0"/>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55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65540">
                                            <p:txEl>
                                              <p:pRg st="1" end="1"/>
                                            </p:txEl>
                                          </p:spTgt>
                                        </p:tgtEl>
                                        <p:attrNameLst>
                                          <p:attrName>style.visibility</p:attrName>
                                        </p:attrNameLst>
                                      </p:cBhvr>
                                      <p:to>
                                        <p:strVal val="visible"/>
                                      </p:to>
                                    </p:set>
                                    <p:anim calcmode="lin" valueType="num">
                                      <p:cBhvr additive="base">
                                        <p:cTn id="28" dur="500" fill="hold"/>
                                        <p:tgtEl>
                                          <p:spTgt spid="65540">
                                            <p:txEl>
                                              <p:pRg st="1" end="1"/>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554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nimBg="1" autoUpdateAnimBg="0"/>
      <p:bldP spid="65540" grpId="0" uiExpand="1" build="p"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381000" y="304800"/>
            <a:ext cx="8382000" cy="1295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a:solidFill>
                  <a:srgbClr val="FFFF00"/>
                </a:solidFill>
                <a:latin typeface="Times" pitchFamily="18" charset="0"/>
              </a:rPr>
              <a:t>Sauts électroniques dans une molécule Faits expérimentaux</a:t>
            </a:r>
            <a:endParaRPr kumimoji="0" lang="fr-FR" altLang="en-US" sz="4000" b="1">
              <a:solidFill>
                <a:srgbClr val="FFFF00"/>
              </a:solidFill>
              <a:latin typeface="Times" pitchFamily="18" charset="0"/>
            </a:endParaRPr>
          </a:p>
        </p:txBody>
      </p:sp>
      <p:sp>
        <p:nvSpPr>
          <p:cNvPr id="77827" name="Rectangle 3"/>
          <p:cNvSpPr>
            <a:spLocks noChangeArrowheads="1"/>
          </p:cNvSpPr>
          <p:nvPr/>
        </p:nvSpPr>
        <p:spPr bwMode="auto">
          <a:xfrm>
            <a:off x="457200" y="1752600"/>
            <a:ext cx="8229600" cy="47244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a:latin typeface="Times" pitchFamily="18" charset="0"/>
              </a:rPr>
              <a:t>La structure de chaque bande peut également être analysée et les nombres d'onde des raies reliés par une formule empirique.</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Cette formule fait intervenir la constante </a:t>
            </a:r>
            <a:r>
              <a:rPr kumimoji="0" lang="fr-CA" i="1">
                <a:latin typeface="Times" pitchFamily="18" charset="0"/>
              </a:rPr>
              <a:t>a</a:t>
            </a:r>
            <a:r>
              <a:rPr kumimoji="0" lang="fr-CA">
                <a:latin typeface="Times" pitchFamily="18" charset="0"/>
              </a:rPr>
              <a:t> des spectres de rotation.</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Ces spectres se trouvent dans la région 0,5 </a:t>
            </a:r>
            <a:r>
              <a:rPr kumimoji="0" lang="fr-CA">
                <a:latin typeface="Symbol" pitchFamily="18" charset="2"/>
              </a:rPr>
              <a:t>m</a:t>
            </a:r>
            <a:r>
              <a:rPr kumimoji="0" lang="fr-CA">
                <a:latin typeface="Times New Roman" pitchFamily="18" charset="0"/>
              </a:rPr>
              <a:t>m</a:t>
            </a:r>
            <a:r>
              <a:rPr kumimoji="0" lang="fr-CA">
                <a:latin typeface="Times" pitchFamily="18" charset="0"/>
              </a:rPr>
              <a:t> à 0,1 </a:t>
            </a:r>
            <a:r>
              <a:rPr kumimoji="0" lang="fr-CA">
                <a:latin typeface="Symbol" pitchFamily="18" charset="2"/>
              </a:rPr>
              <a:t>m</a:t>
            </a:r>
            <a:r>
              <a:rPr kumimoji="0" lang="fr-CA">
                <a:latin typeface="Times New Roman" pitchFamily="18" charset="0"/>
              </a:rPr>
              <a:t>m</a:t>
            </a:r>
            <a:r>
              <a:rPr kumimoji="0" lang="fr-CA">
                <a:latin typeface="Times" pitchFamily="18" charset="0"/>
              </a:rPr>
              <a:t> et correspondent à des énergies de l'ordre de 240 à  1 200 kJ/mol.</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L’ordre de grandeur est bien supérieur aux énergies mises en jeu par la vibration ou la rotation.</a:t>
            </a:r>
            <a:endParaRPr kumimoji="0" lang="fr-FR" altLang="en-US">
              <a:solidFill>
                <a:schemeClr val="tx1"/>
              </a:solidFill>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77827">
                                            <p:bg/>
                                          </p:spTgt>
                                        </p:tgtEl>
                                        <p:attrNameLst>
                                          <p:attrName>style.visibility</p:attrName>
                                        </p:attrNameLst>
                                      </p:cBhvr>
                                      <p:to>
                                        <p:strVal val="visible"/>
                                      </p:to>
                                    </p:set>
                                    <p:anim calcmode="lin" valueType="num">
                                      <p:cBhvr additive="base">
                                        <p:cTn id="7" dur="500" fill="hold"/>
                                        <p:tgtEl>
                                          <p:spTgt spid="77827">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77827">
                                            <p:bg/>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77827">
                                            <p:txEl>
                                              <p:pRg st="0" end="0"/>
                                            </p:txEl>
                                          </p:spTgt>
                                        </p:tgtEl>
                                        <p:attrNameLst>
                                          <p:attrName>style.visibility</p:attrName>
                                        </p:attrNameLst>
                                      </p:cBhvr>
                                      <p:to>
                                        <p:strVal val="visible"/>
                                      </p:to>
                                    </p:set>
                                    <p:anim calcmode="lin" valueType="num">
                                      <p:cBhvr additive="base">
                                        <p:cTn id="11" dur="500" fill="hold"/>
                                        <p:tgtEl>
                                          <p:spTgt spid="77827">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6" fill="hold" grpId="0" nodeType="clickEffect">
                                  <p:stCondLst>
                                    <p:cond delay="0"/>
                                  </p:stCondLst>
                                  <p:childTnLst>
                                    <p:set>
                                      <p:cBhvr>
                                        <p:cTn id="16" dur="1" fill="hold">
                                          <p:stCondLst>
                                            <p:cond delay="0"/>
                                          </p:stCondLst>
                                        </p:cTn>
                                        <p:tgtEl>
                                          <p:spTgt spid="77827">
                                            <p:txEl>
                                              <p:pRg st="1" end="1"/>
                                            </p:txEl>
                                          </p:spTgt>
                                        </p:tgtEl>
                                        <p:attrNameLst>
                                          <p:attrName>style.visibility</p:attrName>
                                        </p:attrNameLst>
                                      </p:cBhvr>
                                      <p:to>
                                        <p:strVal val="visible"/>
                                      </p:to>
                                    </p:set>
                                    <p:anim calcmode="lin" valueType="num">
                                      <p:cBhvr additive="base">
                                        <p:cTn id="17" dur="500" fill="hold"/>
                                        <p:tgtEl>
                                          <p:spTgt spid="77827">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6" fill="hold" grpId="0" nodeType="clickEffect">
                                  <p:stCondLst>
                                    <p:cond delay="0"/>
                                  </p:stCondLst>
                                  <p:childTnLst>
                                    <p:set>
                                      <p:cBhvr>
                                        <p:cTn id="22" dur="1" fill="hold">
                                          <p:stCondLst>
                                            <p:cond delay="0"/>
                                          </p:stCondLst>
                                        </p:cTn>
                                        <p:tgtEl>
                                          <p:spTgt spid="77827">
                                            <p:txEl>
                                              <p:pRg st="2" end="2"/>
                                            </p:txEl>
                                          </p:spTgt>
                                        </p:tgtEl>
                                        <p:attrNameLst>
                                          <p:attrName>style.visibility</p:attrName>
                                        </p:attrNameLst>
                                      </p:cBhvr>
                                      <p:to>
                                        <p:strVal val="visible"/>
                                      </p:to>
                                    </p:set>
                                    <p:anim calcmode="lin" valueType="num">
                                      <p:cBhvr additive="base">
                                        <p:cTn id="23" dur="500" fill="hold"/>
                                        <p:tgtEl>
                                          <p:spTgt spid="77827">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6" fill="hold" grpId="0" nodeType="clickEffect">
                                  <p:stCondLst>
                                    <p:cond delay="0"/>
                                  </p:stCondLst>
                                  <p:childTnLst>
                                    <p:set>
                                      <p:cBhvr>
                                        <p:cTn id="28" dur="1" fill="hold">
                                          <p:stCondLst>
                                            <p:cond delay="0"/>
                                          </p:stCondLst>
                                        </p:cTn>
                                        <p:tgtEl>
                                          <p:spTgt spid="77827">
                                            <p:txEl>
                                              <p:pRg st="3" end="3"/>
                                            </p:txEl>
                                          </p:spTgt>
                                        </p:tgtEl>
                                        <p:attrNameLst>
                                          <p:attrName>style.visibility</p:attrName>
                                        </p:attrNameLst>
                                      </p:cBhvr>
                                      <p:to>
                                        <p:strVal val="visible"/>
                                      </p:to>
                                    </p:set>
                                    <p:anim calcmode="lin" valueType="num">
                                      <p:cBhvr additive="base">
                                        <p:cTn id="29" dur="500" fill="hold"/>
                                        <p:tgtEl>
                                          <p:spTgt spid="77827">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78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uiExpand="1"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844550" y="304800"/>
            <a:ext cx="7505700" cy="1295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a:solidFill>
                  <a:srgbClr val="FFFF00"/>
                </a:solidFill>
                <a:latin typeface="Times" pitchFamily="18" charset="0"/>
              </a:rPr>
              <a:t>États d’énergie électronique </a:t>
            </a:r>
            <a:br>
              <a:rPr kumimoji="0" lang="fr-CA" sz="4000">
                <a:solidFill>
                  <a:srgbClr val="FFFF00"/>
                </a:solidFill>
                <a:latin typeface="Times" pitchFamily="18" charset="0"/>
              </a:rPr>
            </a:br>
            <a:r>
              <a:rPr kumimoji="0" lang="fr-CA" sz="4000">
                <a:solidFill>
                  <a:srgbClr val="FFFF00"/>
                </a:solidFill>
                <a:latin typeface="Times" pitchFamily="18" charset="0"/>
              </a:rPr>
              <a:t>dans une molécule</a:t>
            </a:r>
            <a:endParaRPr kumimoji="0" lang="fr-FR" altLang="en-US" sz="4000" b="1">
              <a:solidFill>
                <a:srgbClr val="FFFF00"/>
              </a:solidFill>
              <a:latin typeface="Times" pitchFamily="18" charset="0"/>
            </a:endParaRPr>
          </a:p>
        </p:txBody>
      </p:sp>
      <p:sp>
        <p:nvSpPr>
          <p:cNvPr id="67587" name="Rectangle 3"/>
          <p:cNvSpPr>
            <a:spLocks noChangeArrowheads="1"/>
          </p:cNvSpPr>
          <p:nvPr/>
        </p:nvSpPr>
        <p:spPr bwMode="auto">
          <a:xfrm>
            <a:off x="457200" y="1752600"/>
            <a:ext cx="8229600" cy="41402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a:latin typeface="Times" pitchFamily="18" charset="0"/>
              </a:rPr>
              <a:t>En première approximation, la molécule peut être traitée à l'aide de la théorie simple de BOHR ; c'est-à-dire que l'on peut admettre l'existence d'orbitales sur lesquelles seraient placés les électrons.</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À chaque orbitale correspondrait une énergie électronique bien définie.</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Les orbitales seraient  discrètes c'est-à-dire correspondraient à des valeurs discontinues de l'énergie.</a:t>
            </a:r>
            <a:endParaRPr kumimoji="0" lang="fr-FR" altLang="en-US">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67587">
                                            <p:bg/>
                                          </p:spTgt>
                                        </p:tgtEl>
                                        <p:attrNameLst>
                                          <p:attrName>style.visibility</p:attrName>
                                        </p:attrNameLst>
                                      </p:cBhvr>
                                      <p:to>
                                        <p:strVal val="visible"/>
                                      </p:to>
                                    </p:set>
                                    <p:animEffect transition="in" filter="strips(upRight)">
                                      <p:cBhvr>
                                        <p:cTn id="7" dur="500"/>
                                        <p:tgtEl>
                                          <p:spTgt spid="67587">
                                            <p:bg/>
                                          </p:spTgt>
                                        </p:tgtEl>
                                      </p:cBhvr>
                                    </p:animEffect>
                                  </p:childTnLst>
                                </p:cTn>
                              </p:par>
                              <p:par>
                                <p:cTn id="8" presetID="18" presetClass="entr" presetSubtype="3" fill="hold" grpId="0" nodeType="withEffect">
                                  <p:stCondLst>
                                    <p:cond delay="0"/>
                                  </p:stCondLst>
                                  <p:childTnLst>
                                    <p:set>
                                      <p:cBhvr>
                                        <p:cTn id="9" dur="1" fill="hold">
                                          <p:stCondLst>
                                            <p:cond delay="0"/>
                                          </p:stCondLst>
                                        </p:cTn>
                                        <p:tgtEl>
                                          <p:spTgt spid="67587">
                                            <p:txEl>
                                              <p:pRg st="0" end="0"/>
                                            </p:txEl>
                                          </p:spTgt>
                                        </p:tgtEl>
                                        <p:attrNameLst>
                                          <p:attrName>style.visibility</p:attrName>
                                        </p:attrNameLst>
                                      </p:cBhvr>
                                      <p:to>
                                        <p:strVal val="visible"/>
                                      </p:to>
                                    </p:set>
                                    <p:animEffect transition="in" filter="strips(upRight)">
                                      <p:cBhvr>
                                        <p:cTn id="10" dur="500"/>
                                        <p:tgtEl>
                                          <p:spTgt spid="6758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3" fill="hold" grpId="0" nodeType="clickEffect">
                                  <p:stCondLst>
                                    <p:cond delay="0"/>
                                  </p:stCondLst>
                                  <p:childTnLst>
                                    <p:set>
                                      <p:cBhvr>
                                        <p:cTn id="14" dur="1" fill="hold">
                                          <p:stCondLst>
                                            <p:cond delay="0"/>
                                          </p:stCondLst>
                                        </p:cTn>
                                        <p:tgtEl>
                                          <p:spTgt spid="67587">
                                            <p:txEl>
                                              <p:pRg st="1" end="1"/>
                                            </p:txEl>
                                          </p:spTgt>
                                        </p:tgtEl>
                                        <p:attrNameLst>
                                          <p:attrName>style.visibility</p:attrName>
                                        </p:attrNameLst>
                                      </p:cBhvr>
                                      <p:to>
                                        <p:strVal val="visible"/>
                                      </p:to>
                                    </p:set>
                                    <p:animEffect transition="in" filter="strips(upRight)">
                                      <p:cBhvr>
                                        <p:cTn id="15" dur="500"/>
                                        <p:tgtEl>
                                          <p:spTgt spid="6758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3" fill="hold" grpId="0" nodeType="clickEffect">
                                  <p:stCondLst>
                                    <p:cond delay="0"/>
                                  </p:stCondLst>
                                  <p:childTnLst>
                                    <p:set>
                                      <p:cBhvr>
                                        <p:cTn id="19" dur="1" fill="hold">
                                          <p:stCondLst>
                                            <p:cond delay="0"/>
                                          </p:stCondLst>
                                        </p:cTn>
                                        <p:tgtEl>
                                          <p:spTgt spid="67587">
                                            <p:txEl>
                                              <p:pRg st="2" end="2"/>
                                            </p:txEl>
                                          </p:spTgt>
                                        </p:tgtEl>
                                        <p:attrNameLst>
                                          <p:attrName>style.visibility</p:attrName>
                                        </p:attrNameLst>
                                      </p:cBhvr>
                                      <p:to>
                                        <p:strVal val="visible"/>
                                      </p:to>
                                    </p:set>
                                    <p:animEffect transition="in" filter="strips(upRight)">
                                      <p:cBhvr>
                                        <p:cTn id="20" dur="5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uiExpand="1"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ChangeArrowheads="1"/>
          </p:cNvSpPr>
          <p:nvPr/>
        </p:nvSpPr>
        <p:spPr bwMode="auto">
          <a:xfrm>
            <a:off x="1130300" y="1930400"/>
            <a:ext cx="7785100" cy="39624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a:latin typeface="Times" pitchFamily="18" charset="0"/>
              </a:rPr>
              <a:t>On peut aller plus loin et caractériser une orbitale par les nombres quantiques habituels :  moment cinétique orbital </a:t>
            </a:r>
            <a:r>
              <a:rPr kumimoji="0" lang="fr-CA">
                <a:latin typeface="Times" pitchFamily="18" charset="0"/>
                <a:sym typeface="MT Extra" pitchFamily="18" charset="2"/>
              </a:rPr>
              <a:t></a:t>
            </a:r>
            <a:r>
              <a:rPr kumimoji="0" lang="fr-CA">
                <a:latin typeface="Times" pitchFamily="18" charset="0"/>
              </a:rPr>
              <a:t> et moment cinétique de spin </a:t>
            </a:r>
            <a:r>
              <a:rPr kumimoji="0" lang="fr-CA" i="1">
                <a:latin typeface="Times" pitchFamily="18" charset="0"/>
              </a:rPr>
              <a:t>s </a:t>
            </a:r>
            <a:r>
              <a:rPr kumimoji="0" lang="fr-CA">
                <a:latin typeface="Times" pitchFamily="18" charset="0"/>
              </a:rPr>
              <a:t>:</a:t>
            </a:r>
          </a:p>
          <a:p>
            <a:pPr marL="1143000" lvl="2" indent="-228600" algn="just">
              <a:spcBef>
                <a:spcPct val="20000"/>
              </a:spcBef>
              <a:buClr>
                <a:schemeClr val="hlink"/>
              </a:buClr>
              <a:buSzPct val="65000"/>
              <a:buFont typeface="Monotype Sorts" pitchFamily="2" charset="2"/>
              <a:buChar char="F"/>
            </a:pPr>
            <a:r>
              <a:rPr kumimoji="0" lang="fr-CA" sz="2400">
                <a:latin typeface="Times" pitchFamily="18" charset="0"/>
              </a:rPr>
              <a:t>Valeur du moment cinétique orbital total </a:t>
            </a:r>
            <a:r>
              <a:rPr kumimoji="0" lang="fr-CA">
                <a:latin typeface="Times" pitchFamily="18" charset="0"/>
                <a:sym typeface="MT Extra" pitchFamily="18" charset="2"/>
              </a:rPr>
              <a:t></a:t>
            </a:r>
            <a:r>
              <a:rPr kumimoji="0" lang="fr-CA" sz="2400">
                <a:latin typeface="Times" pitchFamily="18" charset="0"/>
              </a:rPr>
              <a:t>			0	1	2	etc.</a:t>
            </a:r>
          </a:p>
          <a:p>
            <a:pPr marL="1143000" lvl="2" indent="-228600" algn="just">
              <a:spcBef>
                <a:spcPct val="20000"/>
              </a:spcBef>
              <a:buClr>
                <a:schemeClr val="hlink"/>
              </a:buClr>
              <a:buSzPct val="65000"/>
              <a:buFont typeface="Monotype Sorts" pitchFamily="2" charset="2"/>
              <a:buChar char="F"/>
            </a:pPr>
            <a:r>
              <a:rPr kumimoji="0" lang="fr-CA" sz="2400">
                <a:latin typeface="Times" pitchFamily="18" charset="0"/>
              </a:rPr>
              <a:t>État de l'atome . . . 						S	P	D	etc.</a:t>
            </a:r>
          </a:p>
          <a:p>
            <a:pPr marL="1143000" lvl="2" indent="-228600" algn="just">
              <a:spcBef>
                <a:spcPct val="20000"/>
              </a:spcBef>
              <a:buClr>
                <a:schemeClr val="hlink"/>
              </a:buClr>
              <a:buSzPct val="65000"/>
              <a:buFont typeface="Monotype Sorts" pitchFamily="2" charset="2"/>
              <a:buChar char="F"/>
            </a:pPr>
            <a:r>
              <a:rPr kumimoji="0" lang="fr-CA" sz="2400">
                <a:latin typeface="Times" pitchFamily="18" charset="0"/>
              </a:rPr>
              <a:t>État de la molécule . . . 					</a:t>
            </a:r>
            <a:r>
              <a:rPr kumimoji="0" lang="fr-CA" sz="2400">
                <a:latin typeface="Symbol" pitchFamily="18" charset="2"/>
              </a:rPr>
              <a:t>S	P	D</a:t>
            </a:r>
            <a:r>
              <a:rPr kumimoji="0" lang="fr-CA" sz="2400">
                <a:latin typeface="Times" pitchFamily="18" charset="0"/>
              </a:rPr>
              <a:t>	etc.</a:t>
            </a:r>
          </a:p>
        </p:txBody>
      </p:sp>
      <p:sp>
        <p:nvSpPr>
          <p:cNvPr id="5" name="Rectangle 2"/>
          <p:cNvSpPr>
            <a:spLocks noChangeArrowheads="1"/>
          </p:cNvSpPr>
          <p:nvPr/>
        </p:nvSpPr>
        <p:spPr bwMode="auto">
          <a:xfrm>
            <a:off x="844550" y="304800"/>
            <a:ext cx="7505700" cy="1295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a:solidFill>
                  <a:srgbClr val="FFFF00"/>
                </a:solidFill>
                <a:latin typeface="Times" pitchFamily="18" charset="0"/>
              </a:rPr>
              <a:t>États d’énergie électronique </a:t>
            </a:r>
            <a:br>
              <a:rPr kumimoji="0" lang="fr-CA" sz="4000">
                <a:solidFill>
                  <a:srgbClr val="FFFF00"/>
                </a:solidFill>
                <a:latin typeface="Times" pitchFamily="18" charset="0"/>
              </a:rPr>
            </a:br>
            <a:r>
              <a:rPr kumimoji="0" lang="fr-CA" sz="4000">
                <a:solidFill>
                  <a:srgbClr val="FFFF00"/>
                </a:solidFill>
                <a:latin typeface="Times" pitchFamily="18" charset="0"/>
              </a:rPr>
              <a:t>dans une molécule</a:t>
            </a:r>
            <a:endParaRPr kumimoji="0" lang="fr-FR" altLang="en-US" sz="4000" b="1">
              <a:solidFill>
                <a:srgbClr val="FFFF00"/>
              </a:solidFill>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8611">
                                            <p:bg/>
                                          </p:spTgt>
                                        </p:tgtEl>
                                        <p:attrNameLst>
                                          <p:attrName>style.visibility</p:attrName>
                                        </p:attrNameLst>
                                      </p:cBhvr>
                                      <p:to>
                                        <p:strVal val="visible"/>
                                      </p:to>
                                    </p:set>
                                    <p:anim calcmode="lin" valueType="num">
                                      <p:cBhvr>
                                        <p:cTn id="7" dur="500" fill="hold"/>
                                        <p:tgtEl>
                                          <p:spTgt spid="68611">
                                            <p:bg/>
                                          </p:spTgt>
                                        </p:tgtEl>
                                        <p:attrNameLst>
                                          <p:attrName>ppt_w</p:attrName>
                                        </p:attrNameLst>
                                      </p:cBhvr>
                                      <p:tavLst>
                                        <p:tav tm="0">
                                          <p:val>
                                            <p:fltVal val="0"/>
                                          </p:val>
                                        </p:tav>
                                        <p:tav tm="100000">
                                          <p:val>
                                            <p:strVal val="#ppt_w"/>
                                          </p:val>
                                        </p:tav>
                                      </p:tavLst>
                                    </p:anim>
                                    <p:anim calcmode="lin" valueType="num">
                                      <p:cBhvr>
                                        <p:cTn id="8" dur="500" fill="hold"/>
                                        <p:tgtEl>
                                          <p:spTgt spid="68611">
                                            <p:bg/>
                                          </p:spTgt>
                                        </p:tgtEl>
                                        <p:attrNameLst>
                                          <p:attrName>ppt_h</p:attrName>
                                        </p:attrNameLst>
                                      </p:cBhvr>
                                      <p:tavLst>
                                        <p:tav tm="0">
                                          <p:val>
                                            <p:fltVal val="0"/>
                                          </p:val>
                                        </p:tav>
                                        <p:tav tm="100000">
                                          <p:val>
                                            <p:strVal val="#ppt_h"/>
                                          </p:val>
                                        </p:tav>
                                      </p:tavLst>
                                    </p:anim>
                                    <p:anim calcmode="lin" valueType="num">
                                      <p:cBhvr>
                                        <p:cTn id="9" dur="500" fill="hold"/>
                                        <p:tgtEl>
                                          <p:spTgt spid="68611">
                                            <p:bg/>
                                          </p:spTgt>
                                        </p:tgtEl>
                                        <p:attrNameLst>
                                          <p:attrName>ppt_x</p:attrName>
                                        </p:attrNameLst>
                                      </p:cBhvr>
                                      <p:tavLst>
                                        <p:tav tm="0">
                                          <p:val>
                                            <p:fltVal val="0.5"/>
                                          </p:val>
                                        </p:tav>
                                        <p:tav tm="100000">
                                          <p:val>
                                            <p:strVal val="#ppt_x"/>
                                          </p:val>
                                        </p:tav>
                                      </p:tavLst>
                                    </p:anim>
                                    <p:anim calcmode="lin" valueType="num">
                                      <p:cBhvr>
                                        <p:cTn id="10" dur="500" fill="hold"/>
                                        <p:tgtEl>
                                          <p:spTgt spid="68611">
                                            <p:bg/>
                                          </p:spTgt>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68611">
                                            <p:txEl>
                                              <p:pRg st="0" end="0"/>
                                            </p:txEl>
                                          </p:spTgt>
                                        </p:tgtEl>
                                        <p:attrNameLst>
                                          <p:attrName>style.visibility</p:attrName>
                                        </p:attrNameLst>
                                      </p:cBhvr>
                                      <p:to>
                                        <p:strVal val="visible"/>
                                      </p:to>
                                    </p:set>
                                    <p:anim calcmode="lin" valueType="num">
                                      <p:cBhvr>
                                        <p:cTn id="13" dur="500" fill="hold"/>
                                        <p:tgtEl>
                                          <p:spTgt spid="6861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8611">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68611">
                                            <p:txEl>
                                              <p:pRg st="0" end="0"/>
                                            </p:txEl>
                                          </p:spTgt>
                                        </p:tgtEl>
                                        <p:attrNameLst>
                                          <p:attrName>ppt_x</p:attrName>
                                        </p:attrNameLst>
                                      </p:cBhvr>
                                      <p:tavLst>
                                        <p:tav tm="0">
                                          <p:val>
                                            <p:fltVal val="0.5"/>
                                          </p:val>
                                        </p:tav>
                                        <p:tav tm="100000">
                                          <p:val>
                                            <p:strVal val="#ppt_x"/>
                                          </p:val>
                                        </p:tav>
                                      </p:tavLst>
                                    </p:anim>
                                    <p:anim calcmode="lin" valueType="num">
                                      <p:cBhvr>
                                        <p:cTn id="16" dur="500" fill="hold"/>
                                        <p:tgtEl>
                                          <p:spTgt spid="68611">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528" fill="hold" grpId="0" nodeType="clickEffect">
                                  <p:stCondLst>
                                    <p:cond delay="0"/>
                                  </p:stCondLst>
                                  <p:childTnLst>
                                    <p:set>
                                      <p:cBhvr>
                                        <p:cTn id="20" dur="1" fill="hold">
                                          <p:stCondLst>
                                            <p:cond delay="0"/>
                                          </p:stCondLst>
                                        </p:cTn>
                                        <p:tgtEl>
                                          <p:spTgt spid="68611">
                                            <p:txEl>
                                              <p:pRg st="1" end="1"/>
                                            </p:txEl>
                                          </p:spTgt>
                                        </p:tgtEl>
                                        <p:attrNameLst>
                                          <p:attrName>style.visibility</p:attrName>
                                        </p:attrNameLst>
                                      </p:cBhvr>
                                      <p:to>
                                        <p:strVal val="visible"/>
                                      </p:to>
                                    </p:set>
                                    <p:anim calcmode="lin" valueType="num">
                                      <p:cBhvr>
                                        <p:cTn id="21" dur="500" fill="hold"/>
                                        <p:tgtEl>
                                          <p:spTgt spid="68611">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68611">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68611">
                                            <p:txEl>
                                              <p:pRg st="1" end="1"/>
                                            </p:txEl>
                                          </p:spTgt>
                                        </p:tgtEl>
                                        <p:attrNameLst>
                                          <p:attrName>ppt_x</p:attrName>
                                        </p:attrNameLst>
                                      </p:cBhvr>
                                      <p:tavLst>
                                        <p:tav tm="0">
                                          <p:val>
                                            <p:fltVal val="0.5"/>
                                          </p:val>
                                        </p:tav>
                                        <p:tav tm="100000">
                                          <p:val>
                                            <p:strVal val="#ppt_x"/>
                                          </p:val>
                                        </p:tav>
                                      </p:tavLst>
                                    </p:anim>
                                    <p:anim calcmode="lin" valueType="num">
                                      <p:cBhvr>
                                        <p:cTn id="24" dur="500" fill="hold"/>
                                        <p:tgtEl>
                                          <p:spTgt spid="68611">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528" fill="hold" grpId="0" nodeType="clickEffect">
                                  <p:stCondLst>
                                    <p:cond delay="0"/>
                                  </p:stCondLst>
                                  <p:childTnLst>
                                    <p:set>
                                      <p:cBhvr>
                                        <p:cTn id="28" dur="1" fill="hold">
                                          <p:stCondLst>
                                            <p:cond delay="0"/>
                                          </p:stCondLst>
                                        </p:cTn>
                                        <p:tgtEl>
                                          <p:spTgt spid="68611">
                                            <p:txEl>
                                              <p:pRg st="2" end="2"/>
                                            </p:txEl>
                                          </p:spTgt>
                                        </p:tgtEl>
                                        <p:attrNameLst>
                                          <p:attrName>style.visibility</p:attrName>
                                        </p:attrNameLst>
                                      </p:cBhvr>
                                      <p:to>
                                        <p:strVal val="visible"/>
                                      </p:to>
                                    </p:set>
                                    <p:anim calcmode="lin" valueType="num">
                                      <p:cBhvr>
                                        <p:cTn id="29" dur="500" fill="hold"/>
                                        <p:tgtEl>
                                          <p:spTgt spid="68611">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68611">
                                            <p:txEl>
                                              <p:pRg st="2" end="2"/>
                                            </p:txEl>
                                          </p:spTgt>
                                        </p:tgtEl>
                                        <p:attrNameLst>
                                          <p:attrName>ppt_h</p:attrName>
                                        </p:attrNameLst>
                                      </p:cBhvr>
                                      <p:tavLst>
                                        <p:tav tm="0">
                                          <p:val>
                                            <p:fltVal val="0"/>
                                          </p:val>
                                        </p:tav>
                                        <p:tav tm="100000">
                                          <p:val>
                                            <p:strVal val="#ppt_h"/>
                                          </p:val>
                                        </p:tav>
                                      </p:tavLst>
                                    </p:anim>
                                    <p:anim calcmode="lin" valueType="num">
                                      <p:cBhvr>
                                        <p:cTn id="31" dur="500" fill="hold"/>
                                        <p:tgtEl>
                                          <p:spTgt spid="68611">
                                            <p:txEl>
                                              <p:pRg st="2" end="2"/>
                                            </p:txEl>
                                          </p:spTgt>
                                        </p:tgtEl>
                                        <p:attrNameLst>
                                          <p:attrName>ppt_x</p:attrName>
                                        </p:attrNameLst>
                                      </p:cBhvr>
                                      <p:tavLst>
                                        <p:tav tm="0">
                                          <p:val>
                                            <p:fltVal val="0.5"/>
                                          </p:val>
                                        </p:tav>
                                        <p:tav tm="100000">
                                          <p:val>
                                            <p:strVal val="#ppt_x"/>
                                          </p:val>
                                        </p:tav>
                                      </p:tavLst>
                                    </p:anim>
                                    <p:anim calcmode="lin" valueType="num">
                                      <p:cBhvr>
                                        <p:cTn id="32" dur="500" fill="hold"/>
                                        <p:tgtEl>
                                          <p:spTgt spid="68611">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528" fill="hold" grpId="0" nodeType="clickEffect">
                                  <p:stCondLst>
                                    <p:cond delay="0"/>
                                  </p:stCondLst>
                                  <p:childTnLst>
                                    <p:set>
                                      <p:cBhvr>
                                        <p:cTn id="36" dur="1" fill="hold">
                                          <p:stCondLst>
                                            <p:cond delay="0"/>
                                          </p:stCondLst>
                                        </p:cTn>
                                        <p:tgtEl>
                                          <p:spTgt spid="68611">
                                            <p:txEl>
                                              <p:pRg st="3" end="3"/>
                                            </p:txEl>
                                          </p:spTgt>
                                        </p:tgtEl>
                                        <p:attrNameLst>
                                          <p:attrName>style.visibility</p:attrName>
                                        </p:attrNameLst>
                                      </p:cBhvr>
                                      <p:to>
                                        <p:strVal val="visible"/>
                                      </p:to>
                                    </p:set>
                                    <p:anim calcmode="lin" valueType="num">
                                      <p:cBhvr>
                                        <p:cTn id="37" dur="500" fill="hold"/>
                                        <p:tgtEl>
                                          <p:spTgt spid="68611">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68611">
                                            <p:txEl>
                                              <p:pRg st="3" end="3"/>
                                            </p:txEl>
                                          </p:spTgt>
                                        </p:tgtEl>
                                        <p:attrNameLst>
                                          <p:attrName>ppt_h</p:attrName>
                                        </p:attrNameLst>
                                      </p:cBhvr>
                                      <p:tavLst>
                                        <p:tav tm="0">
                                          <p:val>
                                            <p:fltVal val="0"/>
                                          </p:val>
                                        </p:tav>
                                        <p:tav tm="100000">
                                          <p:val>
                                            <p:strVal val="#ppt_h"/>
                                          </p:val>
                                        </p:tav>
                                      </p:tavLst>
                                    </p:anim>
                                    <p:anim calcmode="lin" valueType="num">
                                      <p:cBhvr>
                                        <p:cTn id="39" dur="500" fill="hold"/>
                                        <p:tgtEl>
                                          <p:spTgt spid="68611">
                                            <p:txEl>
                                              <p:pRg st="3" end="3"/>
                                            </p:txEl>
                                          </p:spTgt>
                                        </p:tgtEl>
                                        <p:attrNameLst>
                                          <p:attrName>ppt_x</p:attrName>
                                        </p:attrNameLst>
                                      </p:cBhvr>
                                      <p:tavLst>
                                        <p:tav tm="0">
                                          <p:val>
                                            <p:fltVal val="0.5"/>
                                          </p:val>
                                        </p:tav>
                                        <p:tav tm="100000">
                                          <p:val>
                                            <p:strVal val="#ppt_x"/>
                                          </p:val>
                                        </p:tav>
                                      </p:tavLst>
                                    </p:anim>
                                    <p:anim calcmode="lin" valueType="num">
                                      <p:cBhvr>
                                        <p:cTn id="40" dur="500" fill="hold"/>
                                        <p:tgtEl>
                                          <p:spTgt spid="68611">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uiExpand="1" build="p" bldLvl="3"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ChangeArrowheads="1"/>
          </p:cNvSpPr>
          <p:nvPr/>
        </p:nvSpPr>
        <p:spPr bwMode="auto">
          <a:xfrm>
            <a:off x="977900" y="1879600"/>
            <a:ext cx="7797800" cy="4165600"/>
          </a:xfrm>
          <a:prstGeom prst="rect">
            <a:avLst/>
          </a:prstGeom>
          <a:solidFill>
            <a:srgbClr val="CCECFF"/>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l">
              <a:spcBef>
                <a:spcPct val="20000"/>
              </a:spcBef>
              <a:buClr>
                <a:schemeClr val="hlink"/>
              </a:buClr>
              <a:buSzPct val="50000"/>
              <a:buFont typeface="Monotype Sorts" pitchFamily="2" charset="2"/>
              <a:buChar char="n"/>
            </a:pPr>
            <a:r>
              <a:rPr kumimoji="0" lang="fr-CA">
                <a:latin typeface="Times" pitchFamily="18" charset="0"/>
              </a:rPr>
              <a:t>On complète l'indication de l'état en notant le spin total en haut et à gauche, comme pour l'électron, par la valeur 2</a:t>
            </a:r>
            <a:r>
              <a:rPr kumimoji="0" lang="fr-CA" i="1">
                <a:latin typeface="Times" pitchFamily="18" charset="0"/>
              </a:rPr>
              <a:t>S</a:t>
            </a:r>
            <a:r>
              <a:rPr kumimoji="0" lang="fr-CA">
                <a:latin typeface="Times" pitchFamily="18" charset="0"/>
              </a:rPr>
              <a:t> + 1 (</a:t>
            </a:r>
            <a:r>
              <a:rPr kumimoji="0" lang="fr-CA" i="1">
                <a:latin typeface="Times" pitchFamily="18" charset="0"/>
              </a:rPr>
              <a:t>multiplicité</a:t>
            </a:r>
            <a:r>
              <a:rPr kumimoji="0" lang="fr-CA">
                <a:latin typeface="Times" pitchFamily="18" charset="0"/>
              </a:rPr>
              <a:t>).</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On aura ainsi des états </a:t>
            </a:r>
            <a:r>
              <a:rPr kumimoji="0" lang="fr-CA" baseline="30000">
                <a:latin typeface="Times" pitchFamily="18" charset="0"/>
              </a:rPr>
              <a:t>1</a:t>
            </a:r>
            <a:r>
              <a:rPr kumimoji="0" lang="fr-CA">
                <a:latin typeface="Symbol" pitchFamily="18" charset="2"/>
              </a:rPr>
              <a:t>S</a:t>
            </a:r>
            <a:r>
              <a:rPr kumimoji="0" lang="fr-CA">
                <a:latin typeface="Times" pitchFamily="18" charset="0"/>
              </a:rPr>
              <a:t>, </a:t>
            </a:r>
            <a:r>
              <a:rPr kumimoji="0" lang="fr-CA" baseline="30000">
                <a:latin typeface="Times" pitchFamily="18" charset="0"/>
              </a:rPr>
              <a:t>1</a:t>
            </a:r>
            <a:r>
              <a:rPr kumimoji="0" lang="fr-CA">
                <a:latin typeface="Symbol" pitchFamily="18" charset="2"/>
              </a:rPr>
              <a:t>P</a:t>
            </a:r>
            <a:r>
              <a:rPr kumimoji="0" lang="fr-CA">
                <a:latin typeface="Times" pitchFamily="18" charset="0"/>
              </a:rPr>
              <a:t> pour un spin total nul, </a:t>
            </a:r>
            <a:r>
              <a:rPr kumimoji="0" lang="fr-CA" baseline="30000">
                <a:latin typeface="Times" pitchFamily="18" charset="0"/>
              </a:rPr>
              <a:t>2</a:t>
            </a:r>
            <a:r>
              <a:rPr kumimoji="0" lang="fr-CA">
                <a:latin typeface="Symbol" pitchFamily="18" charset="2"/>
              </a:rPr>
              <a:t>S</a:t>
            </a:r>
            <a:r>
              <a:rPr kumimoji="0" lang="fr-CA">
                <a:latin typeface="Times" pitchFamily="18" charset="0"/>
              </a:rPr>
              <a:t>, </a:t>
            </a:r>
            <a:r>
              <a:rPr kumimoji="0" lang="fr-CA" baseline="30000">
                <a:latin typeface="Times" pitchFamily="18" charset="0"/>
              </a:rPr>
              <a:t>2</a:t>
            </a:r>
            <a:r>
              <a:rPr kumimoji="0" lang="fr-CA">
                <a:latin typeface="Symbol" pitchFamily="18" charset="2"/>
              </a:rPr>
              <a:t>P</a:t>
            </a:r>
            <a:r>
              <a:rPr kumimoji="0" lang="fr-CA">
                <a:latin typeface="Times" pitchFamily="18" charset="0"/>
              </a:rPr>
              <a:t> pour spin total 1/2, etc.</a:t>
            </a:r>
          </a:p>
          <a:p>
            <a:pPr marL="342900" indent="-342900" algn="l">
              <a:spcBef>
                <a:spcPct val="20000"/>
              </a:spcBef>
              <a:buClr>
                <a:schemeClr val="hlink"/>
              </a:buClr>
              <a:buSzPct val="50000"/>
              <a:buFont typeface="Monotype Sorts" pitchFamily="2" charset="2"/>
              <a:buChar char="n"/>
            </a:pPr>
            <a:r>
              <a:rPr kumimoji="0" lang="fr-CA">
                <a:latin typeface="Times" pitchFamily="18" charset="0"/>
              </a:rPr>
              <a:t>On n’a observé pour chaque molécule étudiée qu'un nombre restreint de niveaux électroniques :  une quarantaine dans le cas de N</a:t>
            </a:r>
            <a:r>
              <a:rPr kumimoji="0" lang="fr-CA" baseline="-25000">
                <a:latin typeface="Times" pitchFamily="18" charset="0"/>
              </a:rPr>
              <a:t>2</a:t>
            </a:r>
            <a:r>
              <a:rPr kumimoji="0" lang="fr-CA">
                <a:latin typeface="Times" pitchFamily="18" charset="0"/>
              </a:rPr>
              <a:t>, de O</a:t>
            </a:r>
            <a:r>
              <a:rPr kumimoji="0" lang="fr-CA" baseline="-25000">
                <a:latin typeface="Times" pitchFamily="18" charset="0"/>
              </a:rPr>
              <a:t>2</a:t>
            </a:r>
            <a:r>
              <a:rPr kumimoji="0" lang="fr-CA">
                <a:latin typeface="Times" pitchFamily="18" charset="0"/>
              </a:rPr>
              <a:t>, de NO, une vingtaine pour HCl ...</a:t>
            </a:r>
            <a:endParaRPr kumimoji="0" lang="fr-FR" altLang="en-US" i="1">
              <a:latin typeface="Times" pitchFamily="18" charset="0"/>
            </a:endParaRPr>
          </a:p>
        </p:txBody>
      </p:sp>
      <p:sp>
        <p:nvSpPr>
          <p:cNvPr id="5" name="Rectangle 2"/>
          <p:cNvSpPr>
            <a:spLocks noChangeArrowheads="1"/>
          </p:cNvSpPr>
          <p:nvPr/>
        </p:nvSpPr>
        <p:spPr bwMode="auto">
          <a:xfrm>
            <a:off x="844550" y="304800"/>
            <a:ext cx="7505700" cy="1295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nSpc>
                <a:spcPct val="90000"/>
              </a:lnSpc>
            </a:pPr>
            <a:r>
              <a:rPr kumimoji="0" lang="fr-CA" sz="4000">
                <a:solidFill>
                  <a:srgbClr val="FFFF00"/>
                </a:solidFill>
                <a:latin typeface="Times" pitchFamily="18" charset="0"/>
              </a:rPr>
              <a:t>États d’énergie électronique </a:t>
            </a:r>
            <a:br>
              <a:rPr kumimoji="0" lang="fr-CA" sz="4000">
                <a:solidFill>
                  <a:srgbClr val="FFFF00"/>
                </a:solidFill>
                <a:latin typeface="Times" pitchFamily="18" charset="0"/>
              </a:rPr>
            </a:br>
            <a:r>
              <a:rPr kumimoji="0" lang="fr-CA" sz="4000">
                <a:solidFill>
                  <a:srgbClr val="FFFF00"/>
                </a:solidFill>
                <a:latin typeface="Times" pitchFamily="18" charset="0"/>
              </a:rPr>
              <a:t>dans une molécule</a:t>
            </a:r>
            <a:endParaRPr kumimoji="0" lang="fr-FR" altLang="en-US" sz="4000" b="1">
              <a:solidFill>
                <a:srgbClr val="FFFF00"/>
              </a:solidFill>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9635">
                                            <p:txEl>
                                              <p:pRg st="0" end="0"/>
                                            </p:txEl>
                                          </p:spTgt>
                                        </p:tgtEl>
                                        <p:attrNameLst>
                                          <p:attrName>style.visibility</p:attrName>
                                        </p:attrNameLst>
                                      </p:cBhvr>
                                      <p:to>
                                        <p:strVal val="visible"/>
                                      </p:to>
                                    </p:set>
                                    <p:animEffect transition="in" filter="wipe(left)">
                                      <p:cBhvr>
                                        <p:cTn id="10" dur="500"/>
                                        <p:tgtEl>
                                          <p:spTgt spid="6963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9635">
                                            <p:txEl>
                                              <p:pRg st="1" end="1"/>
                                            </p:txEl>
                                          </p:spTgt>
                                        </p:tgtEl>
                                        <p:attrNameLst>
                                          <p:attrName>style.visibility</p:attrName>
                                        </p:attrNameLst>
                                      </p:cBhvr>
                                      <p:to>
                                        <p:strVal val="visible"/>
                                      </p:to>
                                    </p:set>
                                    <p:animEffect transition="in" filter="wipe(left)">
                                      <p:cBhvr>
                                        <p:cTn id="15" dur="500"/>
                                        <p:tgtEl>
                                          <p:spTgt spid="6963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9635">
                                            <p:txEl>
                                              <p:pRg st="2" end="2"/>
                                            </p:txEl>
                                          </p:spTgt>
                                        </p:tgtEl>
                                        <p:attrNameLst>
                                          <p:attrName>style.visibility</p:attrName>
                                        </p:attrNameLst>
                                      </p:cBhvr>
                                      <p:to>
                                        <p:strVal val="visible"/>
                                      </p:to>
                                    </p:set>
                                    <p:animEffect transition="in" filter="wipe(left)">
                                      <p:cBhvr>
                                        <p:cTn id="20"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uiExpand="1" build="p"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BRANCHTO" val="0"/>
  <p:tag name="HOTSPOTTYPE" val="NextSlide"/>
  <p:tag name="DEFINEDINNAVIGATOR" val="False"/>
</p:tagLst>
</file>

<file path=ppt/theme/theme1.xml><?xml version="1.0" encoding="utf-8"?>
<a:theme xmlns:a="http://schemas.openxmlformats.org/drawingml/2006/main" name="Sujet général (En ligne)">
  <a:themeElements>
    <a:clrScheme name="Sujet général (En ligne)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009999"/>
      </a:folHlink>
    </a:clrScheme>
    <a:fontScheme name="Sujet général (En ligne)">
      <a:majorFont>
        <a:latin typeface="Helvetic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sz="28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sz="2800" b="0" i="0" u="none" strike="noStrike" cap="none" normalizeH="0" baseline="0" smtClean="0">
            <a:ln>
              <a:noFill/>
            </a:ln>
            <a:solidFill>
              <a:schemeClr val="bg2"/>
            </a:solidFill>
            <a:effectLst/>
            <a:latin typeface="Arial" charset="0"/>
          </a:defRPr>
        </a:defPPr>
      </a:lstStyle>
    </a:lnDef>
  </a:objectDefaults>
  <a:extraClrSchemeLst>
    <a:extraClrScheme>
      <a:clrScheme name="Sujet général (En ligne)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009999"/>
        </a:folHlink>
      </a:clrScheme>
      <a:clrMap bg1="lt1" tx1="dk1" bg2="lt2" tx2="dk2" accent1="accent1" accent2="accent2" accent3="accent3" accent4="accent4" accent5="accent5" accent6="accent6" hlink="hlink" folHlink="folHlink"/>
    </a:extraClrScheme>
    <a:extraClrScheme>
      <a:clrScheme name="Sujet général (En lign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800000"/>
        </a:folHlink>
      </a:clrScheme>
      <a:clrMap bg1="dk2" tx1="lt1" bg2="dk1" tx2="lt2" accent1="accent1" accent2="accent2" accent3="accent3" accent4="accent4" accent5="accent5" accent6="accent6" hlink="hlink" folHlink="folHlink"/>
    </a:extraClrScheme>
    <a:extraClrScheme>
      <a:clrScheme name="Sujet général (En ligne) 3">
        <a:dk1>
          <a:srgbClr val="000000"/>
        </a:dk1>
        <a:lt1>
          <a:srgbClr val="FFFFFF"/>
        </a:lt1>
        <a:dk2>
          <a:srgbClr val="000000"/>
        </a:dk2>
        <a:lt2>
          <a:srgbClr val="CBCBCB"/>
        </a:lt2>
        <a:accent1>
          <a:srgbClr val="B2B2B2"/>
        </a:accent1>
        <a:accent2>
          <a:srgbClr val="EAEAEA"/>
        </a:accent2>
        <a:accent3>
          <a:srgbClr val="FFFFFF"/>
        </a:accent3>
        <a:accent4>
          <a:srgbClr val="000000"/>
        </a:accent4>
        <a:accent5>
          <a:srgbClr val="D5D5D5"/>
        </a:accent5>
        <a:accent6>
          <a:srgbClr val="D4D4D4"/>
        </a:accent6>
        <a:hlink>
          <a:srgbClr val="B2B2B2"/>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98:Modèles:Présentations:Sujet général (En ligne)</Template>
  <TotalTime>2826</TotalTime>
  <Words>1992</Words>
  <Application>Microsoft Office PowerPoint</Application>
  <PresentationFormat>Affichage à l'écran (4:3)</PresentationFormat>
  <Paragraphs>282</Paragraphs>
  <Slides>39</Slides>
  <Notes>0</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39</vt:i4>
      </vt:variant>
    </vt:vector>
  </HeadingPairs>
  <TitlesOfParts>
    <vt:vector size="48" baseType="lpstr">
      <vt:lpstr>Arial</vt:lpstr>
      <vt:lpstr>Helvetica</vt:lpstr>
      <vt:lpstr>Monotype Sorts</vt:lpstr>
      <vt:lpstr>MT Extra</vt:lpstr>
      <vt:lpstr>Symbol</vt:lpstr>
      <vt:lpstr>Times</vt:lpstr>
      <vt:lpstr>Times New Roman</vt:lpstr>
      <vt:lpstr>Sujet général (En ligne)</vt:lpstr>
      <vt:lpstr>Document</vt:lpstr>
      <vt:lpstr>Sauts électroniques dans les molécules diatomiques</vt:lpstr>
      <vt:lpstr>SAUTS  ÉLECTRONIQUES  DANS  LES  MOLÉCULES DIATOMIQUES</vt:lpstr>
      <vt:lpstr>Spectre électromagnétique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Courbes de potentiel de l’iode</vt:lpstr>
      <vt:lpstr>Présentation PowerPoint</vt:lpstr>
      <vt:lpstr>Courbes d’énergie potentielle de O2</vt:lpstr>
      <vt:lpstr>Présentation PowerPoint</vt:lpstr>
      <vt:lpstr>Présentation PowerPoint</vt:lpstr>
      <vt:lpstr>Présentation PowerPoint</vt:lpstr>
      <vt:lpstr>Présentation PowerPoint</vt:lpstr>
      <vt:lpstr>Présentation PowerPoint</vt:lpstr>
      <vt:lpstr>Transitions vibrationnelles  en  émission  (à partir de u = u)</vt:lpstr>
      <vt:lpstr>Présentation PowerPoint</vt:lpstr>
      <vt:lpstr>Transitions vibrationnelles  en  absorption  (à partir de u = 0)</vt:lpstr>
      <vt:lpstr>Transitions vibrationnelles : bande A – X du système Végard-Kaplan de l’azote (énergie en cm-1)</vt:lpstr>
      <vt:lpstr>En résumé ...</vt:lpstr>
      <vt:lpstr>Détermination  des constantes moléculaires</vt:lpstr>
      <vt:lpstr>Courbes de potentiel correspondant à des états instables</vt:lpstr>
      <vt:lpstr>Courbes de potentiel correspondant à des états instables</vt:lpstr>
      <vt:lpstr>Le principe de FRANCK-CONDON</vt:lpstr>
      <vt:lpstr>Le principe de FRANCK-CONDON</vt:lpstr>
      <vt:lpstr>Le principe de FRANCK-CONDON</vt:lpstr>
      <vt:lpstr>La probabilité de présence sur les niveaux</vt:lpstr>
      <vt:lpstr>Modèle quantique  Probabilité de présence sur les niveaux</vt:lpstr>
      <vt:lpstr>L’intensité de la transition</vt:lpstr>
      <vt:lpstr>La probabilité de transition</vt:lpstr>
      <vt:lpstr>États électroniques décalés</vt:lpstr>
      <vt:lpstr>Absorption - émission</vt:lpstr>
      <vt:lpstr>Absorption - émission</vt:lpstr>
      <vt:lpstr>Présentation PowerPoint</vt:lpstr>
      <vt:lpstr>Conclusion</vt:lpstr>
    </vt:vector>
  </TitlesOfParts>
  <Company>UQAC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Sujet d'ordre général</dc:title>
  <dc:creator>Guy Collin</dc:creator>
  <cp:lastModifiedBy>gcollin</cp:lastModifiedBy>
  <cp:revision>134</cp:revision>
  <dcterms:created xsi:type="dcterms:W3CDTF">1999-06-19T09:41:44Z</dcterms:created>
  <dcterms:modified xsi:type="dcterms:W3CDTF">2021-07-29T13:03:28Z</dcterms:modified>
</cp:coreProperties>
</file>