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7" r:id="rId2"/>
    <p:sldId id="306" r:id="rId3"/>
    <p:sldId id="313" r:id="rId4"/>
    <p:sldId id="303" r:id="rId5"/>
    <p:sldId id="331" r:id="rId6"/>
    <p:sldId id="333" r:id="rId7"/>
    <p:sldId id="334" r:id="rId8"/>
    <p:sldId id="335" r:id="rId9"/>
    <p:sldId id="312" r:id="rId10"/>
    <p:sldId id="304" r:id="rId11"/>
    <p:sldId id="324" r:id="rId12"/>
    <p:sldId id="323" r:id="rId13"/>
    <p:sldId id="325" r:id="rId14"/>
    <p:sldId id="305" r:id="rId15"/>
    <p:sldId id="336" r:id="rId16"/>
    <p:sldId id="337" r:id="rId17"/>
    <p:sldId id="317" r:id="rId18"/>
    <p:sldId id="338" r:id="rId19"/>
    <p:sldId id="339" r:id="rId20"/>
    <p:sldId id="340" r:id="rId21"/>
    <p:sldId id="341" r:id="rId22"/>
    <p:sldId id="27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EFF"/>
    <a:srgbClr val="FFFF00"/>
    <a:srgbClr val="0099FF"/>
    <a:srgbClr val="3399FF"/>
    <a:srgbClr val="FF3300"/>
    <a:srgbClr val="0000FF"/>
    <a:srgbClr val="0080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8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058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EFF02-C366-4DC3-B59B-8AC85D161327}" type="datetimeFigureOut">
              <a:rPr lang="fr-CA" smtClean="0"/>
              <a:pPr/>
              <a:t>2019-02-16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F9A47-64CE-4F63-86DA-AFB7647C74E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329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fr-FR"/>
          </a:p>
        </p:txBody>
      </p:sp>
      <p:sp>
        <p:nvSpPr>
          <p:cNvPr id="16387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181451FF-F4A9-4D2F-AE76-E5746A3B36E7}" type="datetime1">
              <a:rPr lang="fr-FR"/>
              <a:pPr/>
              <a:t>16/02/2019</a:t>
            </a:fld>
            <a:endParaRPr lang="fr-FR"/>
          </a:p>
        </p:txBody>
      </p:sp>
      <p:sp>
        <p:nvSpPr>
          <p:cNvPr id="16388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6390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fr-FR"/>
          </a:p>
        </p:txBody>
      </p:sp>
      <p:sp>
        <p:nvSpPr>
          <p:cNvPr id="16391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17A03F6-1E32-4DC6-9DAD-8182DCF0E6B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5039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rc 3"/>
          <p:cNvSpPr>
            <a:spLocks/>
          </p:cNvSpPr>
          <p:nvPr/>
        </p:nvSpPr>
        <p:spPr bwMode="auto">
          <a:xfrm flipV="1"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038225"/>
            <a:ext cx="6399213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80000"/>
              </a:lnSpc>
              <a:defRPr sz="5400"/>
            </a:lvl1pPr>
          </a:lstStyle>
          <a:p>
            <a:pPr lvl="0"/>
            <a:r>
              <a:rPr lang="fr-FR" noProof="0" smtClean="0"/>
              <a:t>Cliquez pour modifier 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48138" y="3913188"/>
            <a:ext cx="45720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Monotype Sorts" pitchFamily="2" charset="2"/>
              <a:buNone/>
              <a:defRPr sz="2000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162675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313238" y="5840413"/>
            <a:ext cx="3543300" cy="430212"/>
          </a:xfrm>
        </p:spPr>
        <p:txBody>
          <a:bodyPr/>
          <a:lstStyle>
            <a:lvl1pPr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CA"/>
              <a:t>Guy Collin, 2006-12-28</a:t>
            </a:r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9043D6-5C1D-4C0C-9F4F-BF66ACA1EC4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2C9BB-102C-49B0-8D9F-0A7BD8B79FA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37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53213" y="609600"/>
            <a:ext cx="1911350" cy="5449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86413" cy="5449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B0C44-37FD-449A-AE52-13DE6F85220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1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6781800" cy="12573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858963" y="1944688"/>
            <a:ext cx="67056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543800" y="61722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300663" y="6205538"/>
            <a:ext cx="3843337" cy="366712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239000" y="56769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5EFE3A-EBC1-47C0-BC17-D9D7D80BB124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199243" y="6305551"/>
            <a:ext cx="1716314" cy="3428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7762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790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53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52D13-4A4C-4C3D-8B06-A884B4C7EA9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199243" y="6305551"/>
            <a:ext cx="1716314" cy="3428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6738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790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26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97818-2141-43BC-A692-48A0FA4E4F2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01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58963" y="1944688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87963" y="1944688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4A714-09F2-4175-9529-D6ACF2DC80F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96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5A471-4E48-452F-9E96-8A4B6546D76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35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BAC9-C2B1-4B31-96A7-3E0E46D297A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1199243" y="6305551"/>
            <a:ext cx="1716314" cy="3428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8786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373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B9F0F-BE32-43D0-A9EA-ADF9284BF7A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13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8226D-A26D-464F-9390-2006207BB31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86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6C2E3-F9F3-4B96-883D-8B899466704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5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 flipV="1"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FFFDB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6781800" cy="12573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La thermodynamique chimique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8963" y="1944688"/>
            <a:ext cx="67056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blabla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0" y="6172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hlink"/>
                </a:solidFill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00663" y="6205538"/>
            <a:ext cx="3843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008000"/>
                </a:solidFill>
                <a:latin typeface="Arial" charset="0"/>
              </a:defRPr>
            </a:lvl1pPr>
          </a:lstStyle>
          <a:p>
            <a:r>
              <a:rPr lang="fr-CA"/>
              <a:t>Dépt. des sciences fond., 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6769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fld id="{7E883E9D-F8E4-45CD-9D5C-AB0CED22ED9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6324600"/>
            <a:ext cx="12192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5562600"/>
            <a:ext cx="17526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4724400"/>
            <a:ext cx="22098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12725" y="5559425"/>
            <a:ext cx="0" cy="76835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14313" y="5702300"/>
            <a:ext cx="52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i="1"/>
              <a:t>h</a:t>
            </a:r>
            <a:r>
              <a:rPr kumimoji="0" lang="fr-CA">
                <a:latin typeface="Symbol" pitchFamily="18" charset="2"/>
              </a:rPr>
              <a:t>n</a:t>
            </a:r>
            <a:endParaRPr kumimoji="0" lang="fr-CA"/>
          </a:p>
        </p:txBody>
      </p:sp>
      <p:pic>
        <p:nvPicPr>
          <p:cNvPr id="1041" name="Picture 17" descr="165x2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318250"/>
            <a:ext cx="15716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 userDrawn="1"/>
        </p:nvSpPr>
        <p:spPr>
          <a:xfrm>
            <a:off x="7068456" y="6226629"/>
            <a:ext cx="1756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600" b="1" dirty="0" smtClean="0">
                <a:solidFill>
                  <a:srgbClr val="FF0000"/>
                </a:solidFill>
              </a:rPr>
              <a:t>2014-12-29</a:t>
            </a:r>
            <a:endParaRPr lang="fr-CA" sz="1600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Microsoft_Word_97_-_2003_Document1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openxmlformats.org/officeDocument/2006/relationships/image" Target="../media/image21.wmf"/><Relationship Id="rId10" Type="http://schemas.openxmlformats.org/officeDocument/2006/relationships/oleObject" Target="../embeddings/Microsoft_Word_97_-_2003_Document20.doc"/><Relationship Id="rId4" Type="http://schemas.openxmlformats.org/officeDocument/2006/relationships/oleObject" Target="../embeddings/Microsoft_Word_97_-_2003_Document18.doc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wmf"/><Relationship Id="rId4" Type="http://schemas.openxmlformats.org/officeDocument/2006/relationships/oleObject" Target="../embeddings/Microsoft_Word_97_-_2003_Document2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emf"/><Relationship Id="rId4" Type="http://schemas.openxmlformats.org/officeDocument/2006/relationships/oleObject" Target="../embeddings/Microsoft_Word_97_-_2003_Document22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wmf"/><Relationship Id="rId4" Type="http://schemas.openxmlformats.org/officeDocument/2006/relationships/oleObject" Target="../embeddings/Microsoft_Word_97_-_2003_Document23.doc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Microsoft_Word_97_-_2003_Document2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27.wmf"/><Relationship Id="rId10" Type="http://schemas.openxmlformats.org/officeDocument/2006/relationships/oleObject" Target="../embeddings/Microsoft_Word_97_-_2003_Document26.doc"/><Relationship Id="rId4" Type="http://schemas.openxmlformats.org/officeDocument/2006/relationships/oleObject" Target="../embeddings/Microsoft_Word_97_-_2003_Document24.doc"/><Relationship Id="rId9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Microsoft_Word_97_-_2003_Document30.doc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Microsoft_Word_97_-_2003_Document28.doc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Microsoft_Word_97_-_2003_Document31.doc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2.wmf"/><Relationship Id="rId5" Type="http://schemas.openxmlformats.org/officeDocument/2006/relationships/image" Target="../media/image30.wmf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Microsoft_Word_97_-_2003_Document29.doc"/><Relationship Id="rId4" Type="http://schemas.openxmlformats.org/officeDocument/2006/relationships/oleObject" Target="../embeddings/Microsoft_Word_97_-_2003_Document27.doc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5.wmf"/><Relationship Id="rId4" Type="http://schemas.openxmlformats.org/officeDocument/2006/relationships/oleObject" Target="../embeddings/Microsoft_Word_97_-_2003_Document32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6.wmf"/><Relationship Id="rId4" Type="http://schemas.openxmlformats.org/officeDocument/2006/relationships/oleObject" Target="../embeddings/Microsoft_Word_97_-_2003_Document33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3.doc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Microsoft_Word_97_-_2003_Document8.doc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Microsoft_Word_97_-_2003_Document6.doc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Microsoft_Word_97_-_2003_Document9.doc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8.wmf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Microsoft_Word_97_-_2003_Document5.doc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Microsoft_Word_97_-_2003_Document13.doc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Microsoft_Word_97_-_2003_Document11.doc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3.wmf"/><Relationship Id="rId10" Type="http://schemas.openxmlformats.org/officeDocument/2006/relationships/oleObject" Target="../embeddings/Microsoft_Word_97_-_2003_Document12.doc"/><Relationship Id="rId4" Type="http://schemas.openxmlformats.org/officeDocument/2006/relationships/oleObject" Target="../embeddings/Microsoft_Word_97_-_2003_Document10.doc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Microsoft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7.wmf"/><Relationship Id="rId10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Microsoft_Word_97_-_2003_Document14.doc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Word_97_-_2003_Document17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CA" dirty="0"/>
              <a:t>Guy </a:t>
            </a:r>
            <a:r>
              <a:rPr lang="fr-CA" dirty="0" smtClean="0"/>
              <a:t>COLLIN, 2012-06-28</a:t>
            </a:r>
            <a:endParaRPr lang="fr-FR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5850" y="973138"/>
            <a:ext cx="6896100" cy="977900"/>
          </a:xfrm>
          <a:solidFill>
            <a:schemeClr val="hlink"/>
          </a:solidFill>
        </p:spPr>
        <p:txBody>
          <a:bodyPr/>
          <a:lstStyle/>
          <a:p>
            <a:pPr>
              <a:lnSpc>
                <a:spcPct val="110000"/>
              </a:lnSpc>
            </a:pPr>
            <a:r>
              <a:rPr lang="fr-CA" sz="4800"/>
              <a:t>LA CHIMIE  PHYSIQUE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3838" y="2479675"/>
            <a:ext cx="6346825" cy="1611313"/>
          </a:xfrm>
          <a:solidFill>
            <a:schemeClr val="accent1"/>
          </a:solidFill>
          <a:ln>
            <a:solidFill>
              <a:srgbClr val="0099FF"/>
            </a:solidFill>
          </a:ln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fr-CA" sz="3200" smtClean="0"/>
              <a:t>Chapitre </a:t>
            </a:r>
            <a:r>
              <a:rPr lang="fr-CA" sz="3200" dirty="0"/>
              <a:t>8</a:t>
            </a:r>
            <a:endParaRPr lang="fr-CA" sz="2800" dirty="0"/>
          </a:p>
          <a:p>
            <a:pPr algn="ctr">
              <a:lnSpc>
                <a:spcPct val="130000"/>
              </a:lnSpc>
            </a:pPr>
            <a:r>
              <a:rPr lang="fr-CA" sz="4000" dirty="0"/>
              <a:t>Les solutions diluées</a:t>
            </a:r>
            <a:endParaRPr lang="fr-CA" sz="2800" dirty="0"/>
          </a:p>
        </p:txBody>
      </p:sp>
      <p:pic>
        <p:nvPicPr>
          <p:cNvPr id="40965" name="Picture 5" descr="C:\Users\GCollin\Desktop\Mes dossiers\SiteWebUQAC\Logo354x21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4646613"/>
            <a:ext cx="29622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16163" y="257175"/>
            <a:ext cx="4619625" cy="1042988"/>
          </a:xfrm>
        </p:spPr>
        <p:txBody>
          <a:bodyPr/>
          <a:lstStyle/>
          <a:p>
            <a:r>
              <a:rPr lang="fr-CA"/>
              <a:t>La cryoscopie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1566863"/>
            <a:ext cx="5729288" cy="2005012"/>
          </a:xfrm>
          <a:ln>
            <a:solidFill>
              <a:srgbClr val="0066FF"/>
            </a:solidFill>
          </a:ln>
        </p:spPr>
        <p:txBody>
          <a:bodyPr/>
          <a:lstStyle/>
          <a:p>
            <a:r>
              <a:rPr kumimoji="0" lang="fr-CA">
                <a:latin typeface="Times" pitchFamily="18" charset="0"/>
              </a:rPr>
              <a:t>À la température de fusion, la tension de vapeur du liquide est égale à la tension de vapeur du solide.</a:t>
            </a:r>
          </a:p>
          <a:p>
            <a:r>
              <a:rPr kumimoji="0" lang="fr-CA">
                <a:latin typeface="Times" pitchFamily="18" charset="0"/>
              </a:rPr>
              <a:t>Par un raisonnement similaire au précédent :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6011863" y="1552575"/>
            <a:ext cx="2943225" cy="31559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>
            <a:off x="6254750" y="4098925"/>
            <a:ext cx="25161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 flipV="1">
            <a:off x="6396038" y="1624013"/>
            <a:ext cx="0" cy="248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6040438" y="1595438"/>
            <a:ext cx="382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P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7416800" y="4108450"/>
            <a:ext cx="382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T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5999163" y="2365375"/>
            <a:ext cx="539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P°</a:t>
            </a:r>
          </a:p>
        </p:txBody>
      </p:sp>
      <p:sp>
        <p:nvSpPr>
          <p:cNvPr id="62493" name="Arc 29"/>
          <p:cNvSpPr>
            <a:spLocks/>
          </p:cNvSpPr>
          <p:nvPr/>
        </p:nvSpPr>
        <p:spPr bwMode="auto">
          <a:xfrm flipV="1">
            <a:off x="6137275" y="573088"/>
            <a:ext cx="2058988" cy="2601912"/>
          </a:xfrm>
          <a:custGeom>
            <a:avLst/>
            <a:gdLst>
              <a:gd name="G0" fmla="+- 0 0 0"/>
              <a:gd name="G1" fmla="+- 21252 0 0"/>
              <a:gd name="G2" fmla="+- 21600 0 0"/>
              <a:gd name="T0" fmla="*/ 3861 w 19794"/>
              <a:gd name="T1" fmla="*/ 0 h 21252"/>
              <a:gd name="T2" fmla="*/ 19794 w 19794"/>
              <a:gd name="T3" fmla="*/ 12605 h 21252"/>
              <a:gd name="T4" fmla="*/ 0 w 19794"/>
              <a:gd name="T5" fmla="*/ 21252 h 2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94" h="21252" fill="none" extrusionOk="0">
                <a:moveTo>
                  <a:pt x="3861" y="-1"/>
                </a:moveTo>
                <a:cubicBezTo>
                  <a:pt x="10939" y="1285"/>
                  <a:pt x="16913" y="6012"/>
                  <a:pt x="19793" y="12605"/>
                </a:cubicBezTo>
              </a:path>
              <a:path w="19794" h="21252" stroke="0" extrusionOk="0">
                <a:moveTo>
                  <a:pt x="3861" y="-1"/>
                </a:moveTo>
                <a:cubicBezTo>
                  <a:pt x="10939" y="1285"/>
                  <a:pt x="16913" y="6012"/>
                  <a:pt x="19793" y="12605"/>
                </a:cubicBezTo>
                <a:lnTo>
                  <a:pt x="0" y="21252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>
            <a:off x="6424613" y="2578100"/>
            <a:ext cx="1520825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7604125" y="2578100"/>
            <a:ext cx="0" cy="1509713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6305550" y="1646238"/>
            <a:ext cx="189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fr-CA" sz="2000" i="1">
                <a:solidFill>
                  <a:schemeClr val="bg2"/>
                </a:solidFill>
              </a:rPr>
              <a:t>Solvant liquide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6022975" y="2873375"/>
            <a:ext cx="42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P</a:t>
            </a:r>
          </a:p>
        </p:txBody>
      </p:sp>
      <p:sp>
        <p:nvSpPr>
          <p:cNvPr id="62499" name="Arc 35"/>
          <p:cNvSpPr>
            <a:spLocks/>
          </p:cNvSpPr>
          <p:nvPr/>
        </p:nvSpPr>
        <p:spPr bwMode="auto">
          <a:xfrm flipV="1">
            <a:off x="6426200" y="922338"/>
            <a:ext cx="1919288" cy="2601912"/>
          </a:xfrm>
          <a:custGeom>
            <a:avLst/>
            <a:gdLst>
              <a:gd name="G0" fmla="+- 0 0 0"/>
              <a:gd name="G1" fmla="+- 21252 0 0"/>
              <a:gd name="G2" fmla="+- 21600 0 0"/>
              <a:gd name="T0" fmla="*/ 3861 w 19794"/>
              <a:gd name="T1" fmla="*/ 0 h 21252"/>
              <a:gd name="T2" fmla="*/ 19794 w 19794"/>
              <a:gd name="T3" fmla="*/ 12605 h 21252"/>
              <a:gd name="T4" fmla="*/ 0 w 19794"/>
              <a:gd name="T5" fmla="*/ 21252 h 2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94" h="21252" fill="none" extrusionOk="0">
                <a:moveTo>
                  <a:pt x="3861" y="-1"/>
                </a:moveTo>
                <a:cubicBezTo>
                  <a:pt x="10939" y="1285"/>
                  <a:pt x="16913" y="6012"/>
                  <a:pt x="19793" y="12605"/>
                </a:cubicBezTo>
              </a:path>
              <a:path w="19794" h="21252" stroke="0" extrusionOk="0">
                <a:moveTo>
                  <a:pt x="3861" y="-1"/>
                </a:moveTo>
                <a:cubicBezTo>
                  <a:pt x="10939" y="1285"/>
                  <a:pt x="16913" y="6012"/>
                  <a:pt x="19793" y="12605"/>
                </a:cubicBezTo>
                <a:lnTo>
                  <a:pt x="0" y="21252"/>
                </a:lnTo>
                <a:close/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2508" name="Text Box 44"/>
          <p:cNvSpPr txBox="1">
            <a:spLocks noChangeArrowheads="1"/>
          </p:cNvSpPr>
          <p:nvPr/>
        </p:nvSpPr>
        <p:spPr bwMode="auto">
          <a:xfrm>
            <a:off x="7864475" y="1863725"/>
            <a:ext cx="1093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fr-CA" sz="2000" i="1">
                <a:solidFill>
                  <a:schemeClr val="bg2"/>
                </a:solidFill>
              </a:rPr>
              <a:t>Solution</a:t>
            </a:r>
            <a:endParaRPr kumimoji="0" lang="fr-CA" i="1">
              <a:solidFill>
                <a:schemeClr val="bg2"/>
              </a:solidFill>
            </a:endParaRPr>
          </a:p>
        </p:txBody>
      </p:sp>
      <p:sp>
        <p:nvSpPr>
          <p:cNvPr id="62509" name="Line 45"/>
          <p:cNvSpPr>
            <a:spLocks noChangeShapeType="1"/>
          </p:cNvSpPr>
          <p:nvPr/>
        </p:nvSpPr>
        <p:spPr bwMode="auto">
          <a:xfrm flipH="1">
            <a:off x="6396038" y="3090863"/>
            <a:ext cx="1535112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2511" name="Arc 47"/>
          <p:cNvSpPr>
            <a:spLocks/>
          </p:cNvSpPr>
          <p:nvPr/>
        </p:nvSpPr>
        <p:spPr bwMode="auto">
          <a:xfrm flipV="1">
            <a:off x="6142038" y="1439863"/>
            <a:ext cx="1716087" cy="2373312"/>
          </a:xfrm>
          <a:custGeom>
            <a:avLst/>
            <a:gdLst>
              <a:gd name="G0" fmla="+- 0 0 0"/>
              <a:gd name="G1" fmla="+- 16922 0 0"/>
              <a:gd name="G2" fmla="+- 21600 0 0"/>
              <a:gd name="T0" fmla="*/ 13425 w 21215"/>
              <a:gd name="T1" fmla="*/ 0 h 16922"/>
              <a:gd name="T2" fmla="*/ 21215 w 21215"/>
              <a:gd name="T3" fmla="*/ 12864 h 16922"/>
              <a:gd name="T4" fmla="*/ 0 w 21215"/>
              <a:gd name="T5" fmla="*/ 16922 h 16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15" h="16922" fill="none" extrusionOk="0">
                <a:moveTo>
                  <a:pt x="13424" y="0"/>
                </a:moveTo>
                <a:cubicBezTo>
                  <a:pt x="17478" y="3216"/>
                  <a:pt x="20243" y="7781"/>
                  <a:pt x="21215" y="12863"/>
                </a:cubicBezTo>
              </a:path>
              <a:path w="21215" h="16922" stroke="0" extrusionOk="0">
                <a:moveTo>
                  <a:pt x="13424" y="0"/>
                </a:moveTo>
                <a:cubicBezTo>
                  <a:pt x="17478" y="3216"/>
                  <a:pt x="20243" y="7781"/>
                  <a:pt x="21215" y="12863"/>
                </a:cubicBezTo>
                <a:lnTo>
                  <a:pt x="0" y="16922"/>
                </a:lnTo>
                <a:close/>
              </a:path>
            </a:pathLst>
          </a:custGeom>
          <a:noFill/>
          <a:ln w="28575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2512" name="Text Box 48"/>
          <p:cNvSpPr txBox="1">
            <a:spLocks noChangeArrowheads="1"/>
          </p:cNvSpPr>
          <p:nvPr/>
        </p:nvSpPr>
        <p:spPr bwMode="auto">
          <a:xfrm>
            <a:off x="6459538" y="3487738"/>
            <a:ext cx="89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 i="1">
                <a:solidFill>
                  <a:schemeClr val="bg2"/>
                </a:solidFill>
              </a:rPr>
              <a:t>Solide</a:t>
            </a:r>
          </a:p>
        </p:txBody>
      </p:sp>
      <p:sp>
        <p:nvSpPr>
          <p:cNvPr id="62513" name="Text Box 49"/>
          <p:cNvSpPr txBox="1">
            <a:spLocks noChangeArrowheads="1"/>
          </p:cNvSpPr>
          <p:nvPr/>
        </p:nvSpPr>
        <p:spPr bwMode="auto">
          <a:xfrm>
            <a:off x="8110538" y="3241675"/>
            <a:ext cx="62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 i="1">
                <a:solidFill>
                  <a:schemeClr val="bg2"/>
                </a:solidFill>
              </a:rPr>
              <a:t>Gaz</a:t>
            </a:r>
          </a:p>
        </p:txBody>
      </p:sp>
      <p:grpSp>
        <p:nvGrpSpPr>
          <p:cNvPr id="62520" name="Group 56"/>
          <p:cNvGrpSpPr>
            <a:grpSpLocks/>
          </p:cNvGrpSpPr>
          <p:nvPr/>
        </p:nvGrpSpPr>
        <p:grpSpPr bwMode="auto">
          <a:xfrm>
            <a:off x="5989638" y="2101850"/>
            <a:ext cx="2247900" cy="2414588"/>
            <a:chOff x="3765" y="1903"/>
            <a:chExt cx="1416" cy="1521"/>
          </a:xfrm>
        </p:grpSpPr>
        <p:sp>
          <p:nvSpPr>
            <p:cNvPr id="62514" name="Text Box 50"/>
            <p:cNvSpPr txBox="1">
              <a:spLocks noChangeArrowheads="1"/>
            </p:cNvSpPr>
            <p:nvPr/>
          </p:nvSpPr>
          <p:spPr bwMode="auto">
            <a:xfrm>
              <a:off x="4841" y="3174"/>
              <a:ext cx="3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T°</a:t>
              </a:r>
            </a:p>
          </p:txBody>
        </p:sp>
        <p:sp>
          <p:nvSpPr>
            <p:cNvPr id="62517" name="Line 53"/>
            <p:cNvSpPr>
              <a:spLocks noChangeShapeType="1"/>
            </p:cNvSpPr>
            <p:nvPr/>
          </p:nvSpPr>
          <p:spPr bwMode="auto">
            <a:xfrm flipH="1">
              <a:off x="4021" y="2060"/>
              <a:ext cx="87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2518" name="Line 54"/>
            <p:cNvSpPr>
              <a:spLocks noChangeShapeType="1"/>
            </p:cNvSpPr>
            <p:nvPr/>
          </p:nvSpPr>
          <p:spPr bwMode="auto">
            <a:xfrm>
              <a:off x="4899" y="2060"/>
              <a:ext cx="0" cy="110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2519" name="Text Box 55"/>
            <p:cNvSpPr txBox="1">
              <a:spLocks noChangeArrowheads="1"/>
            </p:cNvSpPr>
            <p:nvPr/>
          </p:nvSpPr>
          <p:spPr bwMode="auto">
            <a:xfrm>
              <a:off x="3765" y="1903"/>
              <a:ext cx="3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P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S</a:t>
              </a:r>
              <a:endParaRPr kumimoji="0" lang="fr-CA" sz="2000">
                <a:solidFill>
                  <a:schemeClr val="bg2"/>
                </a:solidFill>
              </a:endParaRPr>
            </a:p>
          </p:txBody>
        </p:sp>
      </p:grpSp>
      <p:sp>
        <p:nvSpPr>
          <p:cNvPr id="62521" name="Text Box 57"/>
          <p:cNvSpPr txBox="1">
            <a:spLocks noChangeArrowheads="1"/>
          </p:cNvSpPr>
          <p:nvPr/>
        </p:nvSpPr>
        <p:spPr bwMode="auto">
          <a:xfrm>
            <a:off x="8475663" y="4106863"/>
            <a:ext cx="496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T</a:t>
            </a:r>
          </a:p>
        </p:txBody>
      </p:sp>
      <p:graphicFrame>
        <p:nvGraphicFramePr>
          <p:cNvPr id="62522" name="Object 58"/>
          <p:cNvGraphicFramePr>
            <a:graphicFrameLocks noChangeAspect="1"/>
          </p:cNvGraphicFramePr>
          <p:nvPr/>
        </p:nvGraphicFramePr>
        <p:xfrm>
          <a:off x="300038" y="3673475"/>
          <a:ext cx="56594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7" name="Document" r:id="rId4" imgW="5748528" imgH="1109472" progId="Word.Document.8">
                  <p:embed/>
                </p:oleObj>
              </mc:Choice>
              <mc:Fallback>
                <p:oleObj name="Document" r:id="rId4" imgW="5748528" imgH="1109472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3673475"/>
                        <a:ext cx="5659437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529" name="Group 65"/>
          <p:cNvGrpSpPr>
            <a:grpSpLocks/>
          </p:cNvGrpSpPr>
          <p:nvPr/>
        </p:nvGrpSpPr>
        <p:grpSpPr bwMode="auto">
          <a:xfrm>
            <a:off x="169863" y="4735513"/>
            <a:ext cx="4424362" cy="1566862"/>
            <a:chOff x="107" y="2983"/>
            <a:chExt cx="2787" cy="987"/>
          </a:xfrm>
        </p:grpSpPr>
        <p:sp>
          <p:nvSpPr>
            <p:cNvPr id="62526" name="Text Box 62"/>
            <p:cNvSpPr txBox="1">
              <a:spLocks noChangeArrowheads="1"/>
            </p:cNvSpPr>
            <p:nvPr/>
          </p:nvSpPr>
          <p:spPr bwMode="auto">
            <a:xfrm>
              <a:off x="107" y="2983"/>
              <a:ext cx="2301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Puisque N</a:t>
              </a:r>
              <a:r>
                <a:rPr kumimoji="0" lang="fr-CA" b="1" baseline="-25000">
                  <a:solidFill>
                    <a:schemeClr val="bg2"/>
                  </a:solidFill>
                </a:rPr>
                <a:t>solv</a:t>
              </a:r>
              <a:r>
                <a:rPr kumimoji="0" lang="fr-CA">
                  <a:solidFill>
                    <a:schemeClr val="bg2"/>
                  </a:solidFill>
                </a:rPr>
                <a:t> + N</a:t>
              </a:r>
              <a:r>
                <a:rPr kumimoji="0" lang="fr-CA" b="1" baseline="-25000">
                  <a:solidFill>
                    <a:schemeClr val="bg2"/>
                  </a:solidFill>
                </a:rPr>
                <a:t>B</a:t>
              </a:r>
              <a:r>
                <a:rPr kumimoji="0" lang="fr-CA">
                  <a:solidFill>
                    <a:schemeClr val="bg2"/>
                  </a:solidFill>
                </a:rPr>
                <a:t>  </a:t>
              </a:r>
              <a:r>
                <a:rPr kumimoji="0" lang="fr-CA">
                  <a:solidFill>
                    <a:schemeClr val="bg2"/>
                  </a:solidFill>
                  <a:sym typeface="Symbol" pitchFamily="18" charset="2"/>
                </a:rPr>
                <a:t> </a:t>
              </a:r>
              <a:r>
                <a:rPr kumimoji="0" lang="fr-CA">
                  <a:solidFill>
                    <a:schemeClr val="bg2"/>
                  </a:solidFill>
                </a:rPr>
                <a:t>N</a:t>
              </a:r>
              <a:r>
                <a:rPr kumimoji="0" lang="fr-CA" b="1" baseline="-25000">
                  <a:solidFill>
                    <a:schemeClr val="bg2"/>
                  </a:solidFill>
                </a:rPr>
                <a:t>solv</a:t>
              </a:r>
            </a:p>
          </p:txBody>
        </p:sp>
        <p:graphicFrame>
          <p:nvGraphicFramePr>
            <p:cNvPr id="62527" name="Object 63"/>
            <p:cNvGraphicFramePr>
              <a:graphicFrameLocks noChangeAspect="1"/>
            </p:cNvGraphicFramePr>
            <p:nvPr/>
          </p:nvGraphicFramePr>
          <p:xfrm>
            <a:off x="913" y="3272"/>
            <a:ext cx="1981" cy="6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8" name="Document" r:id="rId7" imgW="3145536" imgH="1109472" progId="Word.Document.8">
                    <p:embed/>
                  </p:oleObj>
                </mc:Choice>
                <mc:Fallback>
                  <p:oleObj name="Document" r:id="rId7" imgW="3145536" imgH="1109472" progId="Word.Document.8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3" y="3272"/>
                          <a:ext cx="1981" cy="6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528" name="Object 64"/>
          <p:cNvGraphicFramePr>
            <a:graphicFrameLocks noChangeAspect="1"/>
          </p:cNvGraphicFramePr>
          <p:nvPr/>
        </p:nvGraphicFramePr>
        <p:xfrm>
          <a:off x="4854575" y="4957763"/>
          <a:ext cx="354806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9" name="Document" r:id="rId10" imgW="3560064" imgH="1094232" progId="Word.Document.8">
                  <p:embed/>
                </p:oleObj>
              </mc:Choice>
              <mc:Fallback>
                <p:oleObj name="Document" r:id="rId10" imgW="3560064" imgH="1094232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4957763"/>
                        <a:ext cx="3548063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  <p:bldP spid="62498" grpId="0" autoUpdateAnimBg="0"/>
      <p:bldP spid="62499" grpId="0" animBg="1"/>
      <p:bldP spid="62508" grpId="0" autoUpdateAnimBg="0"/>
      <p:bldP spid="6252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12863" y="439738"/>
            <a:ext cx="6537325" cy="1042987"/>
          </a:xfrm>
        </p:spPr>
        <p:txBody>
          <a:bodyPr/>
          <a:lstStyle/>
          <a:p>
            <a:r>
              <a:rPr lang="fr-CA"/>
              <a:t>La constante cryoscopique</a:t>
            </a:r>
          </a:p>
        </p:txBody>
      </p:sp>
      <p:sp>
        <p:nvSpPr>
          <p:cNvPr id="839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84150" y="1866900"/>
            <a:ext cx="5800725" cy="2163763"/>
          </a:xfrm>
          <a:ln>
            <a:solidFill>
              <a:srgbClr val="0066FF"/>
            </a:solidFill>
          </a:ln>
        </p:spPr>
        <p:txBody>
          <a:bodyPr/>
          <a:lstStyle/>
          <a:p>
            <a:r>
              <a:rPr kumimoji="0" lang="fr-CA">
                <a:latin typeface="Times" pitchFamily="18" charset="0"/>
              </a:rPr>
              <a:t>Comme  dans le cas de l’ébulliométrie, on définit une constante cryoscopique.</a:t>
            </a:r>
          </a:p>
          <a:p>
            <a:r>
              <a:rPr lang="fr-CA"/>
              <a:t>On calcule la variation de la température de solidification pour une 1 mole de soluté dans 1 000 g de solvant, on obtient :</a:t>
            </a:r>
          </a:p>
        </p:txBody>
      </p:sp>
      <p:grpSp>
        <p:nvGrpSpPr>
          <p:cNvPr id="84006" name="Group 2086"/>
          <p:cNvGrpSpPr>
            <a:grpSpLocks/>
          </p:cNvGrpSpPr>
          <p:nvPr/>
        </p:nvGrpSpPr>
        <p:grpSpPr bwMode="auto">
          <a:xfrm>
            <a:off x="5937250" y="923925"/>
            <a:ext cx="2982913" cy="4135438"/>
            <a:chOff x="3740" y="582"/>
            <a:chExt cx="1879" cy="2605"/>
          </a:xfrm>
        </p:grpSpPr>
        <p:grpSp>
          <p:nvGrpSpPr>
            <p:cNvPr id="83972" name="Group 2052"/>
            <p:cNvGrpSpPr>
              <a:grpSpLocks/>
            </p:cNvGrpSpPr>
            <p:nvPr/>
          </p:nvGrpSpPr>
          <p:grpSpPr bwMode="auto">
            <a:xfrm>
              <a:off x="3746" y="582"/>
              <a:ext cx="1872" cy="2605"/>
              <a:chOff x="3771" y="940"/>
              <a:chExt cx="1872" cy="2605"/>
            </a:xfrm>
          </p:grpSpPr>
          <p:sp>
            <p:nvSpPr>
              <p:cNvPr id="83973" name="Rectangle 2053"/>
              <p:cNvSpPr>
                <a:spLocks noChangeArrowheads="1"/>
              </p:cNvSpPr>
              <p:nvPr/>
            </p:nvSpPr>
            <p:spPr bwMode="auto">
              <a:xfrm>
                <a:off x="3779" y="1557"/>
                <a:ext cx="1854" cy="19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3974" name="Line 2054"/>
              <p:cNvSpPr>
                <a:spLocks noChangeShapeType="1"/>
              </p:cNvSpPr>
              <p:nvPr/>
            </p:nvSpPr>
            <p:spPr bwMode="auto">
              <a:xfrm>
                <a:off x="3932" y="3161"/>
                <a:ext cx="158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3975" name="Line 2055"/>
              <p:cNvSpPr>
                <a:spLocks noChangeShapeType="1"/>
              </p:cNvSpPr>
              <p:nvPr/>
            </p:nvSpPr>
            <p:spPr bwMode="auto">
              <a:xfrm flipV="1">
                <a:off x="4021" y="1602"/>
                <a:ext cx="0" cy="15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3976" name="Text Box 2056"/>
              <p:cNvSpPr txBox="1">
                <a:spLocks noChangeArrowheads="1"/>
              </p:cNvSpPr>
              <p:nvPr/>
            </p:nvSpPr>
            <p:spPr bwMode="auto">
              <a:xfrm>
                <a:off x="3797" y="1584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fr-CA" sz="2000">
                    <a:solidFill>
                      <a:schemeClr val="bg2"/>
                    </a:solidFill>
                  </a:rPr>
                  <a:t>P</a:t>
                </a:r>
              </a:p>
            </p:txBody>
          </p:sp>
          <p:sp>
            <p:nvSpPr>
              <p:cNvPr id="83977" name="Text Box 2057"/>
              <p:cNvSpPr txBox="1">
                <a:spLocks noChangeArrowheads="1"/>
              </p:cNvSpPr>
              <p:nvPr/>
            </p:nvSpPr>
            <p:spPr bwMode="auto">
              <a:xfrm>
                <a:off x="4664" y="3167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fr-CA" sz="2000">
                    <a:solidFill>
                      <a:schemeClr val="bg2"/>
                    </a:solidFill>
                  </a:rPr>
                  <a:t>T</a:t>
                </a:r>
              </a:p>
            </p:txBody>
          </p:sp>
          <p:sp>
            <p:nvSpPr>
              <p:cNvPr id="83978" name="Text Box 2058"/>
              <p:cNvSpPr txBox="1">
                <a:spLocks noChangeArrowheads="1"/>
              </p:cNvSpPr>
              <p:nvPr/>
            </p:nvSpPr>
            <p:spPr bwMode="auto">
              <a:xfrm>
                <a:off x="3771" y="2069"/>
                <a:ext cx="3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fr-CA" sz="2000">
                    <a:solidFill>
                      <a:schemeClr val="bg2"/>
                    </a:solidFill>
                  </a:rPr>
                  <a:t>P°</a:t>
                </a:r>
              </a:p>
            </p:txBody>
          </p:sp>
          <p:sp>
            <p:nvSpPr>
              <p:cNvPr id="83979" name="Arc 2059"/>
              <p:cNvSpPr>
                <a:spLocks/>
              </p:cNvSpPr>
              <p:nvPr/>
            </p:nvSpPr>
            <p:spPr bwMode="auto">
              <a:xfrm flipV="1">
                <a:off x="3858" y="940"/>
                <a:ext cx="1297" cy="1639"/>
              </a:xfrm>
              <a:custGeom>
                <a:avLst/>
                <a:gdLst>
                  <a:gd name="G0" fmla="+- 0 0 0"/>
                  <a:gd name="G1" fmla="+- 21252 0 0"/>
                  <a:gd name="G2" fmla="+- 21600 0 0"/>
                  <a:gd name="T0" fmla="*/ 3861 w 19794"/>
                  <a:gd name="T1" fmla="*/ 0 h 21252"/>
                  <a:gd name="T2" fmla="*/ 19794 w 19794"/>
                  <a:gd name="T3" fmla="*/ 12605 h 21252"/>
                  <a:gd name="T4" fmla="*/ 0 w 19794"/>
                  <a:gd name="T5" fmla="*/ 21252 h 21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94" h="21252" fill="none" extrusionOk="0">
                    <a:moveTo>
                      <a:pt x="3861" y="-1"/>
                    </a:moveTo>
                    <a:cubicBezTo>
                      <a:pt x="10939" y="1285"/>
                      <a:pt x="16913" y="6012"/>
                      <a:pt x="19793" y="12605"/>
                    </a:cubicBezTo>
                  </a:path>
                  <a:path w="19794" h="21252" stroke="0" extrusionOk="0">
                    <a:moveTo>
                      <a:pt x="3861" y="-1"/>
                    </a:moveTo>
                    <a:cubicBezTo>
                      <a:pt x="10939" y="1285"/>
                      <a:pt x="16913" y="6012"/>
                      <a:pt x="19793" y="12605"/>
                    </a:cubicBezTo>
                    <a:lnTo>
                      <a:pt x="0" y="21252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3980" name="Line 2060"/>
              <p:cNvSpPr>
                <a:spLocks noChangeShapeType="1"/>
              </p:cNvSpPr>
              <p:nvPr/>
            </p:nvSpPr>
            <p:spPr bwMode="auto">
              <a:xfrm>
                <a:off x="4039" y="2203"/>
                <a:ext cx="9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3981" name="Line 2061"/>
              <p:cNvSpPr>
                <a:spLocks noChangeShapeType="1"/>
              </p:cNvSpPr>
              <p:nvPr/>
            </p:nvSpPr>
            <p:spPr bwMode="auto">
              <a:xfrm>
                <a:off x="4782" y="2203"/>
                <a:ext cx="0" cy="95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3982" name="Text Box 2062"/>
              <p:cNvSpPr txBox="1">
                <a:spLocks noChangeArrowheads="1"/>
              </p:cNvSpPr>
              <p:nvPr/>
            </p:nvSpPr>
            <p:spPr bwMode="auto">
              <a:xfrm>
                <a:off x="3905" y="1586"/>
                <a:ext cx="119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kumimoji="0" lang="fr-CA" sz="2000" i="1">
                    <a:solidFill>
                      <a:schemeClr val="bg2"/>
                    </a:solidFill>
                  </a:rPr>
                  <a:t>Solvant liquide</a:t>
                </a:r>
              </a:p>
            </p:txBody>
          </p:sp>
          <p:sp>
            <p:nvSpPr>
              <p:cNvPr id="83983" name="Text Box 2063"/>
              <p:cNvSpPr txBox="1">
                <a:spLocks noChangeArrowheads="1"/>
              </p:cNvSpPr>
              <p:nvPr/>
            </p:nvSpPr>
            <p:spPr bwMode="auto">
              <a:xfrm>
                <a:off x="3786" y="2389"/>
                <a:ext cx="26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fr-CA" sz="2000">
                    <a:solidFill>
                      <a:schemeClr val="bg2"/>
                    </a:solidFill>
                  </a:rPr>
                  <a:t>P</a:t>
                </a:r>
              </a:p>
            </p:txBody>
          </p:sp>
          <p:sp>
            <p:nvSpPr>
              <p:cNvPr id="83984" name="Arc 2064"/>
              <p:cNvSpPr>
                <a:spLocks/>
              </p:cNvSpPr>
              <p:nvPr/>
            </p:nvSpPr>
            <p:spPr bwMode="auto">
              <a:xfrm flipV="1">
                <a:off x="3982" y="1160"/>
                <a:ext cx="1297" cy="1639"/>
              </a:xfrm>
              <a:custGeom>
                <a:avLst/>
                <a:gdLst>
                  <a:gd name="G0" fmla="+- 0 0 0"/>
                  <a:gd name="G1" fmla="+- 21252 0 0"/>
                  <a:gd name="G2" fmla="+- 21600 0 0"/>
                  <a:gd name="T0" fmla="*/ 3861 w 19794"/>
                  <a:gd name="T1" fmla="*/ 0 h 21252"/>
                  <a:gd name="T2" fmla="*/ 19794 w 19794"/>
                  <a:gd name="T3" fmla="*/ 12605 h 21252"/>
                  <a:gd name="T4" fmla="*/ 0 w 19794"/>
                  <a:gd name="T5" fmla="*/ 21252 h 21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94" h="21252" fill="none" extrusionOk="0">
                    <a:moveTo>
                      <a:pt x="3861" y="-1"/>
                    </a:moveTo>
                    <a:cubicBezTo>
                      <a:pt x="10939" y="1285"/>
                      <a:pt x="16913" y="6012"/>
                      <a:pt x="19793" y="12605"/>
                    </a:cubicBezTo>
                  </a:path>
                  <a:path w="19794" h="21252" stroke="0" extrusionOk="0">
                    <a:moveTo>
                      <a:pt x="3861" y="-1"/>
                    </a:moveTo>
                    <a:cubicBezTo>
                      <a:pt x="10939" y="1285"/>
                      <a:pt x="16913" y="6012"/>
                      <a:pt x="19793" y="12605"/>
                    </a:cubicBezTo>
                    <a:lnTo>
                      <a:pt x="0" y="21252"/>
                    </a:lnTo>
                    <a:close/>
                  </a:path>
                </a:pathLst>
              </a:cu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3985" name="Text Box 2065"/>
              <p:cNvSpPr txBox="1">
                <a:spLocks noChangeArrowheads="1"/>
              </p:cNvSpPr>
              <p:nvPr/>
            </p:nvSpPr>
            <p:spPr bwMode="auto">
              <a:xfrm>
                <a:off x="4954" y="1899"/>
                <a:ext cx="68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kumimoji="0" lang="fr-CA" sz="2000" i="1">
                    <a:solidFill>
                      <a:schemeClr val="bg2"/>
                    </a:solidFill>
                  </a:rPr>
                  <a:t>Solution</a:t>
                </a:r>
                <a:endParaRPr kumimoji="0" lang="fr-CA" i="1">
                  <a:solidFill>
                    <a:schemeClr val="bg2"/>
                  </a:solidFill>
                </a:endParaRPr>
              </a:p>
            </p:txBody>
          </p:sp>
          <p:sp>
            <p:nvSpPr>
              <p:cNvPr id="83986" name="Line 2066"/>
              <p:cNvSpPr>
                <a:spLocks noChangeShapeType="1"/>
              </p:cNvSpPr>
              <p:nvPr/>
            </p:nvSpPr>
            <p:spPr bwMode="auto">
              <a:xfrm flipH="1">
                <a:off x="4021" y="2526"/>
                <a:ext cx="967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83988" name="Arc 2068"/>
            <p:cNvSpPr>
              <a:spLocks/>
            </p:cNvSpPr>
            <p:nvPr/>
          </p:nvSpPr>
          <p:spPr bwMode="auto">
            <a:xfrm flipV="1">
              <a:off x="3836" y="1128"/>
              <a:ext cx="1081" cy="1495"/>
            </a:xfrm>
            <a:custGeom>
              <a:avLst/>
              <a:gdLst>
                <a:gd name="G0" fmla="+- 0 0 0"/>
                <a:gd name="G1" fmla="+- 16922 0 0"/>
                <a:gd name="G2" fmla="+- 21600 0 0"/>
                <a:gd name="T0" fmla="*/ 13425 w 21215"/>
                <a:gd name="T1" fmla="*/ 0 h 16922"/>
                <a:gd name="T2" fmla="*/ 21215 w 21215"/>
                <a:gd name="T3" fmla="*/ 12864 h 16922"/>
                <a:gd name="T4" fmla="*/ 0 w 21215"/>
                <a:gd name="T5" fmla="*/ 16922 h 16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15" h="16922" fill="none" extrusionOk="0">
                  <a:moveTo>
                    <a:pt x="13424" y="0"/>
                  </a:moveTo>
                  <a:cubicBezTo>
                    <a:pt x="17478" y="3216"/>
                    <a:pt x="20243" y="7781"/>
                    <a:pt x="21215" y="12863"/>
                  </a:cubicBezTo>
                </a:path>
                <a:path w="21215" h="16922" stroke="0" extrusionOk="0">
                  <a:moveTo>
                    <a:pt x="13424" y="0"/>
                  </a:moveTo>
                  <a:cubicBezTo>
                    <a:pt x="17478" y="3216"/>
                    <a:pt x="20243" y="7781"/>
                    <a:pt x="21215" y="12863"/>
                  </a:cubicBezTo>
                  <a:lnTo>
                    <a:pt x="0" y="16922"/>
                  </a:lnTo>
                  <a:close/>
                </a:path>
              </a:pathLst>
            </a:custGeom>
            <a:noFill/>
            <a:ln w="2857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83989" name="Text Box 2069"/>
            <p:cNvSpPr txBox="1">
              <a:spLocks noChangeArrowheads="1"/>
            </p:cNvSpPr>
            <p:nvPr/>
          </p:nvSpPr>
          <p:spPr bwMode="auto">
            <a:xfrm>
              <a:off x="4061" y="2434"/>
              <a:ext cx="5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 i="1">
                  <a:solidFill>
                    <a:schemeClr val="bg2"/>
                  </a:solidFill>
                </a:rPr>
                <a:t>Solide</a:t>
              </a:r>
            </a:p>
          </p:txBody>
        </p:sp>
        <p:sp>
          <p:nvSpPr>
            <p:cNvPr id="83990" name="Text Box 2070"/>
            <p:cNvSpPr txBox="1">
              <a:spLocks noChangeArrowheads="1"/>
            </p:cNvSpPr>
            <p:nvPr/>
          </p:nvSpPr>
          <p:spPr bwMode="auto">
            <a:xfrm>
              <a:off x="5213" y="2220"/>
              <a:ext cx="3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 i="1">
                  <a:solidFill>
                    <a:schemeClr val="bg2"/>
                  </a:solidFill>
                </a:rPr>
                <a:t>Gaz</a:t>
              </a:r>
            </a:p>
          </p:txBody>
        </p:sp>
        <p:grpSp>
          <p:nvGrpSpPr>
            <p:cNvPr id="83991" name="Group 2071"/>
            <p:cNvGrpSpPr>
              <a:grpSpLocks/>
            </p:cNvGrpSpPr>
            <p:nvPr/>
          </p:nvGrpSpPr>
          <p:grpSpPr bwMode="auto">
            <a:xfrm>
              <a:off x="3740" y="1545"/>
              <a:ext cx="1416" cy="1521"/>
              <a:chOff x="3765" y="1903"/>
              <a:chExt cx="1416" cy="1521"/>
            </a:xfrm>
          </p:grpSpPr>
          <p:sp>
            <p:nvSpPr>
              <p:cNvPr id="83992" name="Text Box 2072"/>
              <p:cNvSpPr txBox="1">
                <a:spLocks noChangeArrowheads="1"/>
              </p:cNvSpPr>
              <p:nvPr/>
            </p:nvSpPr>
            <p:spPr bwMode="auto">
              <a:xfrm>
                <a:off x="4841" y="3174"/>
                <a:ext cx="3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fr-CA" sz="2000">
                    <a:solidFill>
                      <a:schemeClr val="bg2"/>
                    </a:solidFill>
                  </a:rPr>
                  <a:t>T°</a:t>
                </a:r>
              </a:p>
            </p:txBody>
          </p:sp>
          <p:sp>
            <p:nvSpPr>
              <p:cNvPr id="83993" name="Line 2073"/>
              <p:cNvSpPr>
                <a:spLocks noChangeShapeType="1"/>
              </p:cNvSpPr>
              <p:nvPr/>
            </p:nvSpPr>
            <p:spPr bwMode="auto">
              <a:xfrm flipH="1">
                <a:off x="4021" y="2060"/>
                <a:ext cx="87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3994" name="Line 2074"/>
              <p:cNvSpPr>
                <a:spLocks noChangeShapeType="1"/>
              </p:cNvSpPr>
              <p:nvPr/>
            </p:nvSpPr>
            <p:spPr bwMode="auto">
              <a:xfrm>
                <a:off x="4899" y="2060"/>
                <a:ext cx="0" cy="110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3995" name="Text Box 2075"/>
              <p:cNvSpPr txBox="1">
                <a:spLocks noChangeArrowheads="1"/>
              </p:cNvSpPr>
              <p:nvPr/>
            </p:nvSpPr>
            <p:spPr bwMode="auto">
              <a:xfrm>
                <a:off x="3765" y="1903"/>
                <a:ext cx="3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fr-CA" sz="2000">
                    <a:solidFill>
                      <a:schemeClr val="bg2"/>
                    </a:solidFill>
                  </a:rPr>
                  <a:t>P</a:t>
                </a:r>
                <a:r>
                  <a:rPr kumimoji="0" lang="fr-CA" sz="2000" b="1" baseline="-25000">
                    <a:solidFill>
                      <a:schemeClr val="bg2"/>
                    </a:solidFill>
                  </a:rPr>
                  <a:t>S</a:t>
                </a:r>
                <a:endParaRPr kumimoji="0" lang="fr-CA" sz="200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83996" name="Text Box 2076"/>
            <p:cNvSpPr txBox="1">
              <a:spLocks noChangeArrowheads="1"/>
            </p:cNvSpPr>
            <p:nvPr/>
          </p:nvSpPr>
          <p:spPr bwMode="auto">
            <a:xfrm>
              <a:off x="5306" y="2808"/>
              <a:ext cx="3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T</a:t>
              </a:r>
            </a:p>
          </p:txBody>
        </p:sp>
      </p:grpSp>
      <p:graphicFrame>
        <p:nvGraphicFramePr>
          <p:cNvPr id="84003" name="Object 2083"/>
          <p:cNvGraphicFramePr>
            <a:graphicFrameLocks noChangeAspect="1"/>
          </p:cNvGraphicFramePr>
          <p:nvPr/>
        </p:nvGraphicFramePr>
        <p:xfrm>
          <a:off x="246063" y="4135438"/>
          <a:ext cx="5859462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2" name="Document" r:id="rId4" imgW="5867400" imgH="1045464" progId="Word.Document.8">
                  <p:embed/>
                </p:oleObj>
              </mc:Choice>
              <mc:Fallback>
                <p:oleObj name="Document" r:id="rId4" imgW="5867400" imgH="1045464" progId="Word.Document.8">
                  <p:embed/>
                  <p:pic>
                    <p:nvPicPr>
                      <p:cNvPr id="0" name="Picture 20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4135438"/>
                        <a:ext cx="5859462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05" name="Text Box 2085"/>
          <p:cNvSpPr txBox="1">
            <a:spLocks noChangeArrowheads="1"/>
          </p:cNvSpPr>
          <p:nvPr/>
        </p:nvSpPr>
        <p:spPr bwMode="auto">
          <a:xfrm>
            <a:off x="1913732" y="5335588"/>
            <a:ext cx="6757987" cy="8318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dirty="0">
                <a:solidFill>
                  <a:schemeClr val="bg2"/>
                </a:solidFill>
              </a:rPr>
              <a:t>Connaissant cette constante, cette équation est utilisée pour déterminer la masse molaire d’un soluté.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uiExpand="1" build="p" animBg="1" autoUpdateAnimBg="0"/>
      <p:bldP spid="840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7" name="Object 1027"/>
          <p:cNvGraphicFramePr>
            <a:graphicFrameLocks noGrp="1" noChangeAspect="1"/>
          </p:cNvGraphicFramePr>
          <p:nvPr>
            <p:ph type="tbl" idx="1"/>
          </p:nvPr>
        </p:nvGraphicFramePr>
        <p:xfrm>
          <a:off x="1552575" y="1890713"/>
          <a:ext cx="7083425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1" name="Document" r:id="rId4" imgW="7180440" imgH="4567636" progId="Word.Document.8">
                  <p:embed/>
                </p:oleObj>
              </mc:Choice>
              <mc:Fallback>
                <p:oleObj name="Document" r:id="rId4" imgW="7180440" imgH="4567636" progId="Word.Document.8">
                  <p:embed/>
                  <p:pic>
                    <p:nvPicPr>
                      <p:cNvPr id="0" name="Picture 10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1890713"/>
                        <a:ext cx="7083425" cy="450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12863" y="439738"/>
            <a:ext cx="6537325" cy="1042987"/>
          </a:xfrm>
        </p:spPr>
        <p:txBody>
          <a:bodyPr/>
          <a:lstStyle/>
          <a:p>
            <a:r>
              <a:rPr lang="fr-CA"/>
              <a:t>La constante cryoscopique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 cas des électrolytes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8963" y="1944688"/>
            <a:ext cx="6705600" cy="1739900"/>
          </a:xfrm>
          <a:ln>
            <a:solidFill>
              <a:srgbClr val="3399FF"/>
            </a:solidFill>
          </a:ln>
        </p:spPr>
        <p:txBody>
          <a:bodyPr/>
          <a:lstStyle/>
          <a:p>
            <a:r>
              <a:rPr kumimoji="0" lang="fr-CA">
                <a:latin typeface="Times" pitchFamily="18" charset="0"/>
              </a:rPr>
              <a:t>Si la constante cryoscopique de l'eau est de 1,85; avec HCl, HNO</a:t>
            </a:r>
            <a:r>
              <a:rPr kumimoji="0" lang="fr-CA" b="1" baseline="-25000">
                <a:latin typeface="Times" pitchFamily="18" charset="0"/>
              </a:rPr>
              <a:t>3</a:t>
            </a:r>
            <a:r>
              <a:rPr kumimoji="0" lang="fr-CA">
                <a:latin typeface="Times" pitchFamily="18" charset="0"/>
              </a:rPr>
              <a:t>, NH</a:t>
            </a:r>
            <a:r>
              <a:rPr kumimoji="0" lang="fr-CA" b="1" baseline="-25000">
                <a:latin typeface="Times" pitchFamily="18" charset="0"/>
              </a:rPr>
              <a:t>4</a:t>
            </a:r>
            <a:r>
              <a:rPr kumimoji="0" lang="fr-CA">
                <a:latin typeface="Times" pitchFamily="18" charset="0"/>
              </a:rPr>
              <a:t>Cl,... la valeur mesurée est le double.</a:t>
            </a:r>
          </a:p>
          <a:p>
            <a:r>
              <a:rPr kumimoji="0" lang="fr-CA">
                <a:latin typeface="Times" pitchFamily="18" charset="0"/>
              </a:rPr>
              <a:t>VAN'T HOFF a suggéré que le rapport :</a:t>
            </a:r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4487863" y="3887788"/>
          <a:ext cx="422751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Document" r:id="rId4" imgW="4297680" imgH="1149096" progId="Word.Document.8">
                  <p:embed/>
                </p:oleObj>
              </mc:Choice>
              <mc:Fallback>
                <p:oleObj name="Document" r:id="rId4" imgW="4297680" imgH="1149096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3887788"/>
                        <a:ext cx="422751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319110" y="5179559"/>
            <a:ext cx="6115050" cy="12414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n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 est le nombre d'ions libérés par le soluté  (voir la théorie de dissociation électrolytique d'ARRHENIUS, 1887)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  <p:bldP spid="8499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0963" y="254000"/>
            <a:ext cx="3867150" cy="844550"/>
          </a:xfrm>
        </p:spPr>
        <p:txBody>
          <a:bodyPr/>
          <a:lstStyle/>
          <a:p>
            <a:r>
              <a:rPr lang="fr-CA"/>
              <a:t>L’osmométrie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2102" y="1313771"/>
            <a:ext cx="5383212" cy="4968875"/>
          </a:xfrm>
          <a:ln>
            <a:solidFill>
              <a:srgbClr val="0066FF"/>
            </a:solidFill>
          </a:ln>
        </p:spPr>
        <p:txBody>
          <a:bodyPr/>
          <a:lstStyle/>
          <a:p>
            <a:r>
              <a:rPr lang="fr-CA" sz="2000" dirty="0"/>
              <a:t>Le principe de fonctionnement :</a:t>
            </a:r>
          </a:p>
          <a:p>
            <a:pPr marL="819150" lvl="1"/>
            <a:r>
              <a:rPr kumimoji="0" lang="fr-CA" sz="2200" dirty="0">
                <a:solidFill>
                  <a:schemeClr val="bg2"/>
                </a:solidFill>
                <a:latin typeface="Times" pitchFamily="18" charset="0"/>
              </a:rPr>
              <a:t>un récipient séparé par une cloison semi perméable en deux compartiments;</a:t>
            </a:r>
          </a:p>
          <a:p>
            <a:pPr marL="819150" lvl="1"/>
            <a:r>
              <a:rPr kumimoji="0" lang="fr-CA" sz="2200" dirty="0">
                <a:solidFill>
                  <a:schemeClr val="bg2"/>
                </a:solidFill>
                <a:latin typeface="Times" pitchFamily="18" charset="0"/>
              </a:rPr>
              <a:t>un solvant A pur en équilibre avec sa pression de vapeur saturante P</a:t>
            </a:r>
            <a:r>
              <a:rPr kumimoji="0" lang="fr-CA" sz="2200" b="1" baseline="-25000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kumimoji="0" lang="fr-CA" sz="2200" baseline="30000" dirty="0">
                <a:solidFill>
                  <a:schemeClr val="bg2"/>
                </a:solidFill>
                <a:latin typeface="Times" pitchFamily="18" charset="0"/>
              </a:rPr>
              <a:t>o </a:t>
            </a:r>
            <a:r>
              <a:rPr kumimoji="0" lang="fr-CA" sz="2200" dirty="0">
                <a:solidFill>
                  <a:schemeClr val="bg2"/>
                </a:solidFill>
                <a:latin typeface="Times" pitchFamily="18" charset="0"/>
              </a:rPr>
              <a:t>dans un compartiment;</a:t>
            </a:r>
          </a:p>
          <a:p>
            <a:pPr marL="819150" lvl="1"/>
            <a:r>
              <a:rPr kumimoji="0" lang="fr-CA" sz="2200" dirty="0">
                <a:solidFill>
                  <a:schemeClr val="bg2"/>
                </a:solidFill>
                <a:latin typeface="Times" pitchFamily="18" charset="0"/>
              </a:rPr>
              <a:t>le même solvant et un soluté B dans l’autre compartiment en équilibre avec sa vapeur P</a:t>
            </a:r>
            <a:r>
              <a:rPr kumimoji="0" lang="fr-CA" sz="2200" b="1" baseline="-25000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kumimoji="0" lang="fr-CA" dirty="0">
                <a:latin typeface="Times" pitchFamily="18" charset="0"/>
              </a:rPr>
              <a:t>.</a:t>
            </a:r>
            <a:endParaRPr kumimoji="0" lang="fr-CA" sz="2200" dirty="0">
              <a:solidFill>
                <a:schemeClr val="bg2"/>
              </a:solidFill>
              <a:latin typeface="Times" pitchFamily="18" charset="0"/>
            </a:endParaRPr>
          </a:p>
          <a:p>
            <a:r>
              <a:rPr kumimoji="0" lang="fr-CA" dirty="0">
                <a:latin typeface="Times" pitchFamily="18" charset="0"/>
              </a:rPr>
              <a:t>La cloison permet le libre passage du solvant d'un compartiment vers l'autre, pas celui du soluté.</a:t>
            </a:r>
          </a:p>
        </p:txBody>
      </p:sp>
      <p:grpSp>
        <p:nvGrpSpPr>
          <p:cNvPr id="63510" name="Group 22"/>
          <p:cNvGrpSpPr>
            <a:grpSpLocks/>
          </p:cNvGrpSpPr>
          <p:nvPr/>
        </p:nvGrpSpPr>
        <p:grpSpPr bwMode="auto">
          <a:xfrm>
            <a:off x="230415" y="2680609"/>
            <a:ext cx="3282950" cy="1919288"/>
            <a:chOff x="3332" y="1344"/>
            <a:chExt cx="2068" cy="1209"/>
          </a:xfrm>
        </p:grpSpPr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3332" y="1344"/>
              <a:ext cx="2068" cy="12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3439" y="1577"/>
              <a:ext cx="1845" cy="86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3547" y="1577"/>
              <a:ext cx="1585" cy="7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3499" name="Line 11"/>
            <p:cNvSpPr>
              <a:spLocks noChangeShapeType="1"/>
            </p:cNvSpPr>
            <p:nvPr/>
          </p:nvSpPr>
          <p:spPr bwMode="auto">
            <a:xfrm flipV="1">
              <a:off x="4362" y="1514"/>
              <a:ext cx="0" cy="82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auto">
            <a:xfrm>
              <a:off x="3547" y="1667"/>
              <a:ext cx="797" cy="671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3501" name="Rectangle 13"/>
            <p:cNvSpPr>
              <a:spLocks noChangeArrowheads="1"/>
            </p:cNvSpPr>
            <p:nvPr/>
          </p:nvSpPr>
          <p:spPr bwMode="auto">
            <a:xfrm>
              <a:off x="4371" y="1667"/>
              <a:ext cx="752" cy="66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3556" y="1667"/>
              <a:ext cx="15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935390" y="3404509"/>
            <a:ext cx="1081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Solvant pur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665390" y="3599772"/>
            <a:ext cx="1081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Solution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927328" y="2780622"/>
            <a:ext cx="554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P</a:t>
            </a:r>
            <a:r>
              <a:rPr kumimoji="0" lang="fr-CA" sz="2000" b="1" baseline="-25000">
                <a:solidFill>
                  <a:schemeClr val="bg2"/>
                </a:solidFill>
              </a:rPr>
              <a:t>A</a:t>
            </a:r>
            <a:endParaRPr kumimoji="0" lang="fr-CA" sz="2000">
              <a:solidFill>
                <a:schemeClr val="bg2"/>
              </a:solidFill>
            </a:endParaRP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2260828" y="2775859"/>
            <a:ext cx="554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P</a:t>
            </a:r>
            <a:r>
              <a:rPr kumimoji="0" lang="fr-CA" sz="2000" b="1" baseline="-25000">
                <a:solidFill>
                  <a:schemeClr val="bg2"/>
                </a:solidFill>
              </a:rPr>
              <a:t>A</a:t>
            </a:r>
            <a:r>
              <a:rPr kumimoji="0" lang="fr-CA" sz="2000" b="1" baseline="30000">
                <a:solidFill>
                  <a:schemeClr val="bg2"/>
                </a:solidFill>
              </a:rPr>
              <a:t>°</a:t>
            </a:r>
            <a:endParaRPr kumimoji="0" lang="fr-CA" sz="2000">
              <a:solidFill>
                <a:schemeClr val="bg2"/>
              </a:solidFill>
            </a:endParaRP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455840" y="1826534"/>
            <a:ext cx="278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Cloison semi-perméable</a:t>
            </a:r>
          </a:p>
        </p:txBody>
      </p:sp>
      <p:sp>
        <p:nvSpPr>
          <p:cNvPr id="63509" name="AutoShape 21"/>
          <p:cNvSpPr>
            <a:spLocks noChangeArrowheads="1"/>
          </p:cNvSpPr>
          <p:nvPr/>
        </p:nvSpPr>
        <p:spPr bwMode="auto">
          <a:xfrm>
            <a:off x="1763940" y="2182134"/>
            <a:ext cx="200025" cy="725488"/>
          </a:xfrm>
          <a:prstGeom prst="downArrow">
            <a:avLst>
              <a:gd name="adj1" fmla="val 50000"/>
              <a:gd name="adj2" fmla="val 90675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2" autoUpdateAnimBg="0"/>
      <p:bldP spid="63503" grpId="0" autoUpdateAnimBg="0"/>
      <p:bldP spid="63505" grpId="0" autoUpdateAnimBg="0"/>
      <p:bldP spid="63506" grpId="0" autoUpdateAnimBg="0"/>
      <p:bldP spid="63507" grpId="0" autoUpdateAnimBg="0"/>
      <p:bldP spid="63508" grpId="0" autoUpdateAnimBg="0"/>
      <p:bldP spid="635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76525" y="387350"/>
            <a:ext cx="3781425" cy="995363"/>
          </a:xfrm>
        </p:spPr>
        <p:txBody>
          <a:bodyPr/>
          <a:lstStyle/>
          <a:p>
            <a:r>
              <a:rPr lang="fr-CA"/>
              <a:t>L’osmose</a:t>
            </a:r>
          </a:p>
        </p:txBody>
      </p:sp>
      <p:sp>
        <p:nvSpPr>
          <p:cNvPr id="983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1725" y="1631950"/>
            <a:ext cx="5975350" cy="527050"/>
          </a:xfrm>
          <a:ln/>
        </p:spPr>
        <p:txBody>
          <a:bodyPr/>
          <a:lstStyle/>
          <a:p>
            <a:r>
              <a:rPr lang="fr-CA"/>
              <a:t>VAN T’HOFF a montré qu’à T constant, </a:t>
            </a:r>
          </a:p>
        </p:txBody>
      </p:sp>
      <p:graphicFrame>
        <p:nvGraphicFramePr>
          <p:cNvPr id="98308" name="Object 1028"/>
          <p:cNvGraphicFramePr>
            <a:graphicFrameLocks noChangeAspect="1"/>
          </p:cNvGraphicFramePr>
          <p:nvPr/>
        </p:nvGraphicFramePr>
        <p:xfrm>
          <a:off x="912813" y="2427288"/>
          <a:ext cx="29622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5" name="Document" r:id="rId4" imgW="2968752" imgH="1005840" progId="Word.Document.8">
                  <p:embed/>
                </p:oleObj>
              </mc:Choice>
              <mc:Fallback>
                <p:oleObj name="Document" r:id="rId4" imgW="2968752" imgH="1005840" progId="Word.Document.8">
                  <p:embed/>
                  <p:pic>
                    <p:nvPicPr>
                      <p:cNvPr id="0" name="Picture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2427288"/>
                        <a:ext cx="296227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9" name="Text Box 1029"/>
          <p:cNvSpPr txBox="1">
            <a:spLocks noChangeArrowheads="1"/>
          </p:cNvSpPr>
          <p:nvPr/>
        </p:nvSpPr>
        <p:spPr bwMode="auto">
          <a:xfrm>
            <a:off x="3770313" y="2465388"/>
            <a:ext cx="4684712" cy="1320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 dirty="0">
                <a:solidFill>
                  <a:schemeClr val="bg2"/>
                </a:solidFill>
              </a:rPr>
              <a:t>P est la pression </a:t>
            </a:r>
            <a:r>
              <a:rPr kumimoji="0" lang="fr-CA" sz="2000" dirty="0" smtClean="0">
                <a:solidFill>
                  <a:schemeClr val="bg2"/>
                </a:solidFill>
              </a:rPr>
              <a:t>osmotique ;</a:t>
            </a:r>
            <a:r>
              <a:rPr kumimoji="0" lang="fr-CA" sz="2000" dirty="0">
                <a:solidFill>
                  <a:schemeClr val="bg2"/>
                </a:solidFill>
              </a:rPr>
              <a:t/>
            </a:r>
            <a:br>
              <a:rPr kumimoji="0" lang="fr-CA" sz="2000" dirty="0">
                <a:solidFill>
                  <a:schemeClr val="bg2"/>
                </a:solidFill>
              </a:rPr>
            </a:br>
            <a:r>
              <a:rPr kumimoji="0" lang="fr-CA" sz="2000" dirty="0">
                <a:solidFill>
                  <a:schemeClr val="bg2"/>
                </a:solidFill>
              </a:rPr>
              <a:t>a est un coefficient de </a:t>
            </a:r>
            <a:r>
              <a:rPr kumimoji="0" lang="fr-CA" sz="2000" dirty="0" smtClean="0">
                <a:solidFill>
                  <a:schemeClr val="bg2"/>
                </a:solidFill>
              </a:rPr>
              <a:t>proportionnalité ;</a:t>
            </a:r>
            <a:r>
              <a:rPr kumimoji="0" lang="fr-CA" sz="2000" dirty="0">
                <a:solidFill>
                  <a:schemeClr val="bg2"/>
                </a:solidFill>
              </a:rPr>
              <a:t/>
            </a:r>
            <a:br>
              <a:rPr kumimoji="0" lang="fr-CA" sz="2000" dirty="0">
                <a:solidFill>
                  <a:schemeClr val="bg2"/>
                </a:solidFill>
              </a:rPr>
            </a:br>
            <a:r>
              <a:rPr kumimoji="0" lang="fr-CA" sz="2000" dirty="0">
                <a:solidFill>
                  <a:schemeClr val="bg2"/>
                </a:solidFill>
              </a:rPr>
              <a:t>n est le nombre de molécules </a:t>
            </a:r>
            <a:r>
              <a:rPr kumimoji="0" lang="fr-CA" sz="2000" dirty="0" smtClean="0">
                <a:solidFill>
                  <a:schemeClr val="bg2"/>
                </a:solidFill>
              </a:rPr>
              <a:t>dissoutes ; </a:t>
            </a:r>
            <a:r>
              <a:rPr kumimoji="0" lang="fr-CA" sz="2000" dirty="0">
                <a:solidFill>
                  <a:schemeClr val="bg2"/>
                </a:solidFill>
              </a:rPr>
              <a:t>et</a:t>
            </a:r>
            <a:br>
              <a:rPr kumimoji="0" lang="fr-CA" sz="2000" dirty="0">
                <a:solidFill>
                  <a:schemeClr val="bg2"/>
                </a:solidFill>
              </a:rPr>
            </a:br>
            <a:r>
              <a:rPr kumimoji="0" lang="fr-CA" sz="2000" dirty="0">
                <a:solidFill>
                  <a:schemeClr val="bg2"/>
                </a:solidFill>
              </a:rPr>
              <a:t>V est le volume de la solution.</a:t>
            </a:r>
          </a:p>
        </p:txBody>
      </p:sp>
      <p:sp>
        <p:nvSpPr>
          <p:cNvPr id="98310" name="Text Box 1030"/>
          <p:cNvSpPr txBox="1">
            <a:spLocks noChangeArrowheads="1"/>
          </p:cNvSpPr>
          <p:nvPr/>
        </p:nvSpPr>
        <p:spPr bwMode="auto">
          <a:xfrm>
            <a:off x="939800" y="3940175"/>
            <a:ext cx="73056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>
                <a:solidFill>
                  <a:schemeClr val="bg2"/>
                </a:solidFill>
              </a:rPr>
              <a:t>La loi a la même signification que la loi des gaz parfaits.</a:t>
            </a:r>
          </a:p>
        </p:txBody>
      </p:sp>
      <p:graphicFrame>
        <p:nvGraphicFramePr>
          <p:cNvPr id="98311" name="Object 1031"/>
          <p:cNvGraphicFramePr>
            <a:graphicFrameLocks noChangeAspect="1"/>
          </p:cNvGraphicFramePr>
          <p:nvPr/>
        </p:nvGraphicFramePr>
        <p:xfrm>
          <a:off x="874713" y="4475163"/>
          <a:ext cx="2360612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6" name="Document" r:id="rId7" imgW="2365248" imgH="1005840" progId="Word.Document.8">
                  <p:embed/>
                </p:oleObj>
              </mc:Choice>
              <mc:Fallback>
                <p:oleObj name="Document" r:id="rId7" imgW="2365248" imgH="1005840" progId="Word.Document.8">
                  <p:embed/>
                  <p:pic>
                    <p:nvPicPr>
                      <p:cNvPr id="0" name="Picture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4475163"/>
                        <a:ext cx="2360612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314" name="Group 1034"/>
          <p:cNvGrpSpPr>
            <a:grpSpLocks/>
          </p:cNvGrpSpPr>
          <p:nvPr/>
        </p:nvGrpSpPr>
        <p:grpSpPr bwMode="auto">
          <a:xfrm>
            <a:off x="3313113" y="4540250"/>
            <a:ext cx="3897312" cy="1514475"/>
            <a:chOff x="2087" y="2860"/>
            <a:chExt cx="2455" cy="954"/>
          </a:xfrm>
        </p:grpSpPr>
        <p:sp>
          <p:nvSpPr>
            <p:cNvPr id="98312" name="Text Box 1032"/>
            <p:cNvSpPr txBox="1">
              <a:spLocks noChangeArrowheads="1"/>
            </p:cNvSpPr>
            <p:nvPr/>
          </p:nvSpPr>
          <p:spPr bwMode="auto">
            <a:xfrm>
              <a:off x="2087" y="2860"/>
              <a:ext cx="2455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En fonction de T, on obtient : </a:t>
              </a:r>
            </a:p>
          </p:txBody>
        </p:sp>
        <p:graphicFrame>
          <p:nvGraphicFramePr>
            <p:cNvPr id="98313" name="Object 1033"/>
            <p:cNvGraphicFramePr>
              <a:graphicFrameLocks noChangeAspect="1"/>
            </p:cNvGraphicFramePr>
            <p:nvPr/>
          </p:nvGraphicFramePr>
          <p:xfrm>
            <a:off x="2860" y="3197"/>
            <a:ext cx="1463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7" name="Document" r:id="rId10" imgW="2328672" imgH="1005840" progId="Word.Document.8">
                    <p:embed/>
                  </p:oleObj>
                </mc:Choice>
                <mc:Fallback>
                  <p:oleObj name="Document" r:id="rId10" imgW="2328672" imgH="1005840" progId="Word.Document.8">
                    <p:embed/>
                    <p:pic>
                      <p:nvPicPr>
                        <p:cNvPr id="0" name="Picture 20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0" y="3197"/>
                          <a:ext cx="1463" cy="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 animBg="1"/>
      <p:bldP spid="98309" grpId="0" animBg="1"/>
      <p:bldP spid="983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76525" y="387350"/>
            <a:ext cx="3781425" cy="995363"/>
          </a:xfrm>
        </p:spPr>
        <p:txBody>
          <a:bodyPr/>
          <a:lstStyle/>
          <a:p>
            <a:r>
              <a:rPr lang="fr-CA"/>
              <a:t>L’osmose</a:t>
            </a:r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71475" y="1489075"/>
            <a:ext cx="5975350" cy="527050"/>
          </a:xfrm>
          <a:ln/>
        </p:spPr>
        <p:txBody>
          <a:bodyPr/>
          <a:lstStyle/>
          <a:p>
            <a:r>
              <a:rPr lang="fr-CA"/>
              <a:t>La loi de MARIOTTE est encore valide : </a:t>
            </a:r>
          </a:p>
        </p:txBody>
      </p:sp>
      <p:graphicFrame>
        <p:nvGraphicFramePr>
          <p:cNvPr id="99332" name="Object 1028"/>
          <p:cNvGraphicFramePr>
            <a:graphicFrameLocks noChangeAspect="1"/>
          </p:cNvGraphicFramePr>
          <p:nvPr/>
        </p:nvGraphicFramePr>
        <p:xfrm>
          <a:off x="1968500" y="2049463"/>
          <a:ext cx="25717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9" name="Document" r:id="rId4" imgW="2612136" imgH="777240" progId="Word.Document.8">
                  <p:embed/>
                </p:oleObj>
              </mc:Choice>
              <mc:Fallback>
                <p:oleObj name="Document" r:id="rId4" imgW="2612136" imgH="777240" progId="Word.Document.8">
                  <p:embed/>
                  <p:pic>
                    <p:nvPicPr>
                      <p:cNvPr id="0" name="Picture 10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2049463"/>
                        <a:ext cx="2571750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346" name="Group 1042"/>
          <p:cNvGrpSpPr>
            <a:grpSpLocks/>
          </p:cNvGrpSpPr>
          <p:nvPr/>
        </p:nvGrpSpPr>
        <p:grpSpPr bwMode="auto">
          <a:xfrm>
            <a:off x="4576763" y="1957388"/>
            <a:ext cx="3106737" cy="979487"/>
            <a:chOff x="2883" y="1233"/>
            <a:chExt cx="1957" cy="617"/>
          </a:xfrm>
        </p:grpSpPr>
        <p:graphicFrame>
          <p:nvGraphicFramePr>
            <p:cNvPr id="99335" name="Object 1031"/>
            <p:cNvGraphicFramePr>
              <a:graphicFrameLocks noChangeAspect="1"/>
            </p:cNvGraphicFramePr>
            <p:nvPr/>
          </p:nvGraphicFramePr>
          <p:xfrm>
            <a:off x="3402" y="1233"/>
            <a:ext cx="1438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90" name="Document" r:id="rId7" imgW="2328672" imgH="1005840" progId="Word.Document.8">
                    <p:embed/>
                  </p:oleObj>
                </mc:Choice>
                <mc:Fallback>
                  <p:oleObj name="Document" r:id="rId7" imgW="2328672" imgH="1005840" progId="Word.Document.8">
                    <p:embed/>
                    <p:pic>
                      <p:nvPicPr>
                        <p:cNvPr id="0" name="Picture 10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2" y="1233"/>
                          <a:ext cx="1438" cy="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9336" name="Text Box 1032"/>
            <p:cNvSpPr txBox="1">
              <a:spLocks noChangeArrowheads="1"/>
            </p:cNvSpPr>
            <p:nvPr/>
          </p:nvSpPr>
          <p:spPr bwMode="auto">
            <a:xfrm>
              <a:off x="2883" y="1308"/>
              <a:ext cx="370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  <a:sym typeface="Symbol" pitchFamily="18" charset="2"/>
                </a:rPr>
                <a:t></a:t>
              </a:r>
              <a:r>
                <a:rPr kumimoji="0" lang="fr-CA">
                  <a:solidFill>
                    <a:schemeClr val="bg2"/>
                  </a:solidFill>
                </a:rPr>
                <a:t> </a:t>
              </a:r>
            </a:p>
          </p:txBody>
        </p:sp>
      </p:grpSp>
      <p:grpSp>
        <p:nvGrpSpPr>
          <p:cNvPr id="99344" name="Group 1040"/>
          <p:cNvGrpSpPr>
            <a:grpSpLocks/>
          </p:cNvGrpSpPr>
          <p:nvPr/>
        </p:nvGrpSpPr>
        <p:grpSpPr bwMode="auto">
          <a:xfrm>
            <a:off x="390525" y="2884488"/>
            <a:ext cx="4905375" cy="1069975"/>
            <a:chOff x="246" y="1817"/>
            <a:chExt cx="3090" cy="674"/>
          </a:xfrm>
        </p:grpSpPr>
        <p:graphicFrame>
          <p:nvGraphicFramePr>
            <p:cNvPr id="99338" name="Object 1034"/>
            <p:cNvGraphicFramePr>
              <a:graphicFrameLocks noChangeAspect="1"/>
            </p:cNvGraphicFramePr>
            <p:nvPr/>
          </p:nvGraphicFramePr>
          <p:xfrm>
            <a:off x="1092" y="1817"/>
            <a:ext cx="2244" cy="6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91" name="Document" r:id="rId10" imgW="3575304" imgH="1069848" progId="Word.Document.8">
                    <p:embed/>
                  </p:oleObj>
                </mc:Choice>
                <mc:Fallback>
                  <p:oleObj name="Document" r:id="rId10" imgW="3575304" imgH="1069848" progId="Word.Document.8">
                    <p:embed/>
                    <p:pic>
                      <p:nvPicPr>
                        <p:cNvPr id="0" name="Picture 10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2" y="1817"/>
                          <a:ext cx="2244" cy="6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9339" name="Text Box 1035"/>
            <p:cNvSpPr txBox="1">
              <a:spLocks noChangeArrowheads="1"/>
            </p:cNvSpPr>
            <p:nvPr/>
          </p:nvSpPr>
          <p:spPr bwMode="auto">
            <a:xfrm>
              <a:off x="246" y="1941"/>
              <a:ext cx="830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Comme</a:t>
              </a:r>
            </a:p>
          </p:txBody>
        </p:sp>
      </p:grpSp>
      <p:sp>
        <p:nvSpPr>
          <p:cNvPr id="99341" name="Text Box 1037"/>
          <p:cNvSpPr txBox="1">
            <a:spLocks noChangeArrowheads="1"/>
          </p:cNvSpPr>
          <p:nvPr/>
        </p:nvSpPr>
        <p:spPr bwMode="auto">
          <a:xfrm>
            <a:off x="4111625" y="3703638"/>
            <a:ext cx="4719638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>
                <a:solidFill>
                  <a:schemeClr val="bg2"/>
                </a:solidFill>
              </a:rPr>
              <a:t>où c est la concentration en g/litre.</a:t>
            </a:r>
          </a:p>
        </p:txBody>
      </p:sp>
      <p:graphicFrame>
        <p:nvGraphicFramePr>
          <p:cNvPr id="99342" name="Object 1038"/>
          <p:cNvGraphicFramePr>
            <a:graphicFrameLocks noChangeAspect="1"/>
          </p:cNvGraphicFramePr>
          <p:nvPr/>
        </p:nvGraphicFramePr>
        <p:xfrm>
          <a:off x="1174750" y="4110038"/>
          <a:ext cx="345757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2" name="Document" r:id="rId13" imgW="3468624" imgH="1030224" progId="Word.Document.8">
                  <p:embed/>
                </p:oleObj>
              </mc:Choice>
              <mc:Fallback>
                <p:oleObj name="Document" r:id="rId13" imgW="3468624" imgH="1030224" progId="Word.Document.8">
                  <p:embed/>
                  <p:pic>
                    <p:nvPicPr>
                      <p:cNvPr id="0" name="Picture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4110038"/>
                        <a:ext cx="3457575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347" name="Group 1043"/>
          <p:cNvGrpSpPr>
            <a:grpSpLocks/>
          </p:cNvGrpSpPr>
          <p:nvPr/>
        </p:nvGrpSpPr>
        <p:grpSpPr bwMode="auto">
          <a:xfrm>
            <a:off x="624796" y="5022850"/>
            <a:ext cx="8297862" cy="1474788"/>
            <a:chOff x="305" y="3164"/>
            <a:chExt cx="5227" cy="929"/>
          </a:xfrm>
        </p:grpSpPr>
        <p:sp>
          <p:nvSpPr>
            <p:cNvPr id="99343" name="Text Box 1039"/>
            <p:cNvSpPr txBox="1">
              <a:spLocks noChangeArrowheads="1"/>
            </p:cNvSpPr>
            <p:nvPr/>
          </p:nvSpPr>
          <p:spPr bwMode="auto">
            <a:xfrm>
              <a:off x="305" y="3164"/>
              <a:ext cx="4388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Pour une solution sanguine, c est de 0,30 mole/litre :</a:t>
              </a:r>
            </a:p>
          </p:txBody>
        </p:sp>
        <p:graphicFrame>
          <p:nvGraphicFramePr>
            <p:cNvPr id="99345" name="Object 1041"/>
            <p:cNvGraphicFramePr>
              <a:graphicFrameLocks noChangeAspect="1"/>
            </p:cNvGraphicFramePr>
            <p:nvPr/>
          </p:nvGraphicFramePr>
          <p:xfrm>
            <a:off x="879" y="3477"/>
            <a:ext cx="4653" cy="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93" name="Document" r:id="rId16" imgW="7397496" imgH="1005840" progId="Word.Document.8">
                    <p:embed/>
                  </p:oleObj>
                </mc:Choice>
                <mc:Fallback>
                  <p:oleObj name="Document" r:id="rId16" imgW="7397496" imgH="1005840" progId="Word.Document.8">
                    <p:embed/>
                    <p:pic>
                      <p:nvPicPr>
                        <p:cNvPr id="0" name="Picture 10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9" y="3477"/>
                          <a:ext cx="4653" cy="6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nimBg="1"/>
      <p:bldP spid="993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325438"/>
            <a:ext cx="7650162" cy="1257300"/>
          </a:xfrm>
        </p:spPr>
        <p:txBody>
          <a:bodyPr/>
          <a:lstStyle/>
          <a:p>
            <a:r>
              <a:rPr lang="fr-CA"/>
              <a:t>Pression osmotique </a:t>
            </a:r>
            <a:br>
              <a:rPr lang="fr-CA"/>
            </a:br>
            <a:r>
              <a:rPr lang="fr-CA"/>
              <a:t>et solutions sanguines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611187" y="3044032"/>
            <a:ext cx="7904163" cy="2814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2373312" y="3078957"/>
            <a:ext cx="355441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>
                <a:solidFill>
                  <a:schemeClr val="bg2"/>
                </a:solidFill>
              </a:rPr>
              <a:t>Cellule dans une solution...</a:t>
            </a:r>
          </a:p>
        </p:txBody>
      </p:sp>
      <p:sp>
        <p:nvSpPr>
          <p:cNvPr id="75802" name="Rectangle 26"/>
          <p:cNvSpPr>
            <a:spLocks noChangeArrowheads="1"/>
          </p:cNvSpPr>
          <p:nvPr/>
        </p:nvSpPr>
        <p:spPr bwMode="auto">
          <a:xfrm>
            <a:off x="1157288" y="1827213"/>
            <a:ext cx="6705600" cy="9445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sz="2000">
                <a:solidFill>
                  <a:schemeClr val="bg2"/>
                </a:solidFill>
                <a:latin typeface="Times" pitchFamily="18" charset="0"/>
              </a:rPr>
              <a:t>Cellule dans un milieu contenant un soluté en concentration C</a:t>
            </a:r>
            <a:r>
              <a:rPr kumimoji="0" lang="fr-CA" sz="2000" b="1" baseline="-25000">
                <a:solidFill>
                  <a:schemeClr val="bg2"/>
                </a:solidFill>
                <a:latin typeface="Times" pitchFamily="18" charset="0"/>
              </a:rPr>
              <a:t>A</a:t>
            </a:r>
            <a:r>
              <a:rPr kumimoji="0" lang="fr-CA" sz="2000">
                <a:solidFill>
                  <a:schemeClr val="bg2"/>
                </a:solidFill>
                <a:latin typeface="Times" pitchFamily="18" charset="0"/>
              </a:rPr>
              <a:t>, C</a:t>
            </a:r>
            <a:r>
              <a:rPr kumimoji="0" lang="fr-CA" sz="2000" b="1" baseline="-25000">
                <a:solidFill>
                  <a:schemeClr val="bg2"/>
                </a:solidFill>
                <a:latin typeface="Times" pitchFamily="18" charset="0"/>
              </a:rPr>
              <a:t>B</a:t>
            </a:r>
            <a:r>
              <a:rPr kumimoji="0" lang="fr-CA" sz="2000">
                <a:solidFill>
                  <a:schemeClr val="bg2"/>
                </a:solidFill>
                <a:latin typeface="Times" pitchFamily="18" charset="0"/>
              </a:rPr>
              <a:t> ou C</a:t>
            </a:r>
            <a:r>
              <a:rPr kumimoji="0" lang="fr-CA" sz="2000" b="1" baseline="-25000">
                <a:solidFill>
                  <a:schemeClr val="bg2"/>
                </a:solidFill>
                <a:latin typeface="Times" pitchFamily="18" charset="0"/>
              </a:rPr>
              <a:t>C</a:t>
            </a:r>
            <a:r>
              <a:rPr kumimoji="0" lang="fr-CA" sz="2000">
                <a:solidFill>
                  <a:schemeClr val="bg2"/>
                </a:solidFill>
                <a:latin typeface="Times" pitchFamily="18" charset="0"/>
              </a:rPr>
              <a:t>  avec C</a:t>
            </a:r>
            <a:r>
              <a:rPr kumimoji="0" lang="fr-CA" sz="2000" b="1" baseline="-25000">
                <a:solidFill>
                  <a:schemeClr val="bg2"/>
                </a:solidFill>
                <a:latin typeface="Times" pitchFamily="18" charset="0"/>
              </a:rPr>
              <a:t>B</a:t>
            </a:r>
            <a:r>
              <a:rPr kumimoji="0" lang="fr-CA" sz="2000">
                <a:solidFill>
                  <a:schemeClr val="bg2"/>
                </a:solidFill>
                <a:latin typeface="Times" pitchFamily="18" charset="0"/>
              </a:rPr>
              <a:t> &lt; C</a:t>
            </a:r>
            <a:r>
              <a:rPr kumimoji="0" lang="fr-CA" sz="2000" b="1" baseline="-25000">
                <a:solidFill>
                  <a:schemeClr val="bg2"/>
                </a:solidFill>
                <a:latin typeface="Times" pitchFamily="18" charset="0"/>
              </a:rPr>
              <a:t>A</a:t>
            </a:r>
            <a:r>
              <a:rPr kumimoji="0" lang="fr-CA" sz="2000">
                <a:solidFill>
                  <a:schemeClr val="bg2"/>
                </a:solidFill>
                <a:latin typeface="Times" pitchFamily="18" charset="0"/>
              </a:rPr>
              <a:t> &lt; C</a:t>
            </a:r>
            <a:r>
              <a:rPr kumimoji="0" lang="fr-CA" sz="2000" b="1" baseline="-25000">
                <a:solidFill>
                  <a:schemeClr val="bg2"/>
                </a:solidFill>
                <a:latin typeface="Times" pitchFamily="18" charset="0"/>
              </a:rPr>
              <a:t>C 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.</a:t>
            </a:r>
          </a:p>
        </p:txBody>
      </p:sp>
      <p:grpSp>
        <p:nvGrpSpPr>
          <p:cNvPr id="75804" name="Group 28"/>
          <p:cNvGrpSpPr>
            <a:grpSpLocks/>
          </p:cNvGrpSpPr>
          <p:nvPr/>
        </p:nvGrpSpPr>
        <p:grpSpPr bwMode="auto">
          <a:xfrm>
            <a:off x="985837" y="3575844"/>
            <a:ext cx="2017713" cy="1962150"/>
            <a:chOff x="654" y="2500"/>
            <a:chExt cx="1271" cy="1236"/>
          </a:xfrm>
        </p:grpSpPr>
        <p:sp>
          <p:nvSpPr>
            <p:cNvPr id="75780" name="Rectangle 4"/>
            <p:cNvSpPr>
              <a:spLocks noChangeArrowheads="1"/>
            </p:cNvSpPr>
            <p:nvPr/>
          </p:nvSpPr>
          <p:spPr bwMode="auto">
            <a:xfrm>
              <a:off x="654" y="2500"/>
              <a:ext cx="1271" cy="86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752" y="2500"/>
              <a:ext cx="1048" cy="7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743" y="2688"/>
              <a:ext cx="1057" cy="573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5795" name="Oval 19"/>
            <p:cNvSpPr>
              <a:spLocks noChangeArrowheads="1"/>
            </p:cNvSpPr>
            <p:nvPr/>
          </p:nvSpPr>
          <p:spPr bwMode="auto">
            <a:xfrm>
              <a:off x="1182" y="3019"/>
              <a:ext cx="367" cy="135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5799" name="Text Box 23"/>
            <p:cNvSpPr txBox="1">
              <a:spLocks noChangeArrowheads="1"/>
            </p:cNvSpPr>
            <p:nvPr/>
          </p:nvSpPr>
          <p:spPr bwMode="auto">
            <a:xfrm>
              <a:off x="690" y="3448"/>
              <a:ext cx="12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A- isotonique</a:t>
              </a:r>
            </a:p>
          </p:txBody>
        </p:sp>
        <p:sp>
          <p:nvSpPr>
            <p:cNvPr id="75803" name="Text Box 27"/>
            <p:cNvSpPr txBox="1">
              <a:spLocks noChangeArrowheads="1"/>
            </p:cNvSpPr>
            <p:nvPr/>
          </p:nvSpPr>
          <p:spPr bwMode="auto">
            <a:xfrm>
              <a:off x="753" y="3019"/>
              <a:ext cx="3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Times" pitchFamily="18" charset="0"/>
                </a:rPr>
                <a:t>C</a:t>
              </a:r>
              <a:r>
                <a:rPr kumimoji="0" lang="fr-CA" sz="2000" b="1" baseline="-25000">
                  <a:solidFill>
                    <a:schemeClr val="bg2"/>
                  </a:solidFill>
                  <a:latin typeface="Times" pitchFamily="18" charset="0"/>
                </a:rPr>
                <a:t>A</a:t>
              </a:r>
            </a:p>
          </p:txBody>
        </p:sp>
      </p:grpSp>
      <p:grpSp>
        <p:nvGrpSpPr>
          <p:cNvPr id="75807" name="Group 31"/>
          <p:cNvGrpSpPr>
            <a:grpSpLocks/>
          </p:cNvGrpSpPr>
          <p:nvPr/>
        </p:nvGrpSpPr>
        <p:grpSpPr bwMode="auto">
          <a:xfrm>
            <a:off x="3525837" y="3571082"/>
            <a:ext cx="2120900" cy="1976437"/>
            <a:chOff x="2254" y="2497"/>
            <a:chExt cx="1336" cy="1245"/>
          </a:xfrm>
        </p:grpSpPr>
        <p:sp>
          <p:nvSpPr>
            <p:cNvPr id="75787" name="Rectangle 11"/>
            <p:cNvSpPr>
              <a:spLocks noChangeArrowheads="1"/>
            </p:cNvSpPr>
            <p:nvPr/>
          </p:nvSpPr>
          <p:spPr bwMode="auto">
            <a:xfrm>
              <a:off x="2263" y="2497"/>
              <a:ext cx="1271" cy="86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2361" y="2497"/>
              <a:ext cx="1048" cy="7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2352" y="2685"/>
              <a:ext cx="1057" cy="573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5796" name="Oval 20"/>
            <p:cNvSpPr>
              <a:spLocks noChangeArrowheads="1"/>
            </p:cNvSpPr>
            <p:nvPr/>
          </p:nvSpPr>
          <p:spPr bwMode="auto">
            <a:xfrm>
              <a:off x="2579" y="2957"/>
              <a:ext cx="582" cy="24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5800" name="Text Box 24"/>
            <p:cNvSpPr txBox="1">
              <a:spLocks noChangeArrowheads="1"/>
            </p:cNvSpPr>
            <p:nvPr/>
          </p:nvSpPr>
          <p:spPr bwMode="auto">
            <a:xfrm>
              <a:off x="2254" y="3454"/>
              <a:ext cx="1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B- hypotonique</a:t>
              </a:r>
            </a:p>
          </p:txBody>
        </p:sp>
        <p:sp>
          <p:nvSpPr>
            <p:cNvPr id="75805" name="Text Box 29"/>
            <p:cNvSpPr txBox="1">
              <a:spLocks noChangeArrowheads="1"/>
            </p:cNvSpPr>
            <p:nvPr/>
          </p:nvSpPr>
          <p:spPr bwMode="auto">
            <a:xfrm>
              <a:off x="2338" y="3027"/>
              <a:ext cx="3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Times" pitchFamily="18" charset="0"/>
                </a:rPr>
                <a:t>C</a:t>
              </a:r>
              <a:r>
                <a:rPr kumimoji="0" lang="fr-CA" sz="2000" b="1" baseline="-25000">
                  <a:solidFill>
                    <a:schemeClr val="bg2"/>
                  </a:solidFill>
                  <a:latin typeface="Times" pitchFamily="18" charset="0"/>
                </a:rPr>
                <a:t>B</a:t>
              </a:r>
            </a:p>
          </p:txBody>
        </p:sp>
      </p:grpSp>
      <p:grpSp>
        <p:nvGrpSpPr>
          <p:cNvPr id="75808" name="Group 32"/>
          <p:cNvGrpSpPr>
            <a:grpSpLocks/>
          </p:cNvGrpSpPr>
          <p:nvPr/>
        </p:nvGrpSpPr>
        <p:grpSpPr bwMode="auto">
          <a:xfrm>
            <a:off x="5929312" y="3558382"/>
            <a:ext cx="2219325" cy="1974850"/>
            <a:chOff x="3768" y="2489"/>
            <a:chExt cx="1398" cy="1244"/>
          </a:xfrm>
        </p:grpSpPr>
        <p:grpSp>
          <p:nvGrpSpPr>
            <p:cNvPr id="75790" name="Group 14"/>
            <p:cNvGrpSpPr>
              <a:grpSpLocks/>
            </p:cNvGrpSpPr>
            <p:nvPr/>
          </p:nvGrpSpPr>
          <p:grpSpPr bwMode="auto">
            <a:xfrm>
              <a:off x="3822" y="2489"/>
              <a:ext cx="1271" cy="869"/>
              <a:chOff x="672" y="2320"/>
              <a:chExt cx="1271" cy="869"/>
            </a:xfrm>
          </p:grpSpPr>
          <p:sp>
            <p:nvSpPr>
              <p:cNvPr id="75791" name="Rectangle 15"/>
              <p:cNvSpPr>
                <a:spLocks noChangeArrowheads="1"/>
              </p:cNvSpPr>
              <p:nvPr/>
            </p:nvSpPr>
            <p:spPr bwMode="auto">
              <a:xfrm>
                <a:off x="672" y="2320"/>
                <a:ext cx="1271" cy="86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792" name="Rectangle 16"/>
              <p:cNvSpPr>
                <a:spLocks noChangeArrowheads="1"/>
              </p:cNvSpPr>
              <p:nvPr/>
            </p:nvSpPr>
            <p:spPr bwMode="auto">
              <a:xfrm>
                <a:off x="770" y="2320"/>
                <a:ext cx="1048" cy="77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793" name="Rectangle 17"/>
              <p:cNvSpPr>
                <a:spLocks noChangeArrowheads="1"/>
              </p:cNvSpPr>
              <p:nvPr/>
            </p:nvSpPr>
            <p:spPr bwMode="auto">
              <a:xfrm>
                <a:off x="761" y="2508"/>
                <a:ext cx="1057" cy="573"/>
              </a:xfrm>
              <a:prstGeom prst="rect">
                <a:avLst/>
              </a:prstGeom>
              <a:gradFill rotWithShape="0">
                <a:gsLst>
                  <a:gs pos="0">
                    <a:srgbClr val="0099FF">
                      <a:gamma/>
                      <a:shade val="46275"/>
                      <a:invGamma/>
                    </a:srgbClr>
                  </a:gs>
                  <a:gs pos="100000">
                    <a:srgbClr val="0099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75797" name="Freeform 21"/>
            <p:cNvSpPr>
              <a:spLocks/>
            </p:cNvSpPr>
            <p:nvPr/>
          </p:nvSpPr>
          <p:spPr bwMode="auto">
            <a:xfrm>
              <a:off x="4300" y="2944"/>
              <a:ext cx="240" cy="219"/>
            </a:xfrm>
            <a:custGeom>
              <a:avLst/>
              <a:gdLst>
                <a:gd name="T0" fmla="*/ 124 w 285"/>
                <a:gd name="T1" fmla="*/ 155 h 245"/>
                <a:gd name="T2" fmla="*/ 43 w 285"/>
                <a:gd name="T3" fmla="*/ 138 h 245"/>
                <a:gd name="T4" fmla="*/ 7 w 285"/>
                <a:gd name="T5" fmla="*/ 129 h 245"/>
                <a:gd name="T6" fmla="*/ 16 w 285"/>
                <a:gd name="T7" fmla="*/ 75 h 245"/>
                <a:gd name="T8" fmla="*/ 186 w 285"/>
                <a:gd name="T9" fmla="*/ 48 h 245"/>
                <a:gd name="T10" fmla="*/ 258 w 285"/>
                <a:gd name="T11" fmla="*/ 21 h 245"/>
                <a:gd name="T12" fmla="*/ 267 w 285"/>
                <a:gd name="T13" fmla="*/ 120 h 245"/>
                <a:gd name="T14" fmla="*/ 285 w 285"/>
                <a:gd name="T15" fmla="*/ 146 h 245"/>
                <a:gd name="T16" fmla="*/ 267 w 285"/>
                <a:gd name="T17" fmla="*/ 173 h 245"/>
                <a:gd name="T18" fmla="*/ 222 w 285"/>
                <a:gd name="T19" fmla="*/ 164 h 245"/>
                <a:gd name="T20" fmla="*/ 195 w 285"/>
                <a:gd name="T21" fmla="*/ 155 h 245"/>
                <a:gd name="T22" fmla="*/ 186 w 285"/>
                <a:gd name="T23" fmla="*/ 182 h 245"/>
                <a:gd name="T24" fmla="*/ 115 w 285"/>
                <a:gd name="T25" fmla="*/ 245 h 245"/>
                <a:gd name="T26" fmla="*/ 88 w 285"/>
                <a:gd name="T27" fmla="*/ 227 h 245"/>
                <a:gd name="T28" fmla="*/ 106 w 285"/>
                <a:gd name="T29" fmla="*/ 200 h 245"/>
                <a:gd name="T30" fmla="*/ 124 w 285"/>
                <a:gd name="T31" fmla="*/ 15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5" h="245">
                  <a:moveTo>
                    <a:pt x="124" y="155"/>
                  </a:moveTo>
                  <a:cubicBezTo>
                    <a:pt x="97" y="149"/>
                    <a:pt x="70" y="144"/>
                    <a:pt x="43" y="138"/>
                  </a:cubicBezTo>
                  <a:cubicBezTo>
                    <a:pt x="31" y="135"/>
                    <a:pt x="12" y="140"/>
                    <a:pt x="7" y="129"/>
                  </a:cubicBezTo>
                  <a:cubicBezTo>
                    <a:pt x="0" y="112"/>
                    <a:pt x="13" y="93"/>
                    <a:pt x="16" y="75"/>
                  </a:cubicBezTo>
                  <a:cubicBezTo>
                    <a:pt x="81" y="91"/>
                    <a:pt x="124" y="61"/>
                    <a:pt x="186" y="48"/>
                  </a:cubicBezTo>
                  <a:cubicBezTo>
                    <a:pt x="202" y="0"/>
                    <a:pt x="213" y="10"/>
                    <a:pt x="258" y="21"/>
                  </a:cubicBezTo>
                  <a:cubicBezTo>
                    <a:pt x="261" y="54"/>
                    <a:pt x="260" y="88"/>
                    <a:pt x="267" y="120"/>
                  </a:cubicBezTo>
                  <a:cubicBezTo>
                    <a:pt x="269" y="130"/>
                    <a:pt x="285" y="135"/>
                    <a:pt x="285" y="146"/>
                  </a:cubicBezTo>
                  <a:cubicBezTo>
                    <a:pt x="285" y="157"/>
                    <a:pt x="273" y="164"/>
                    <a:pt x="267" y="173"/>
                  </a:cubicBezTo>
                  <a:cubicBezTo>
                    <a:pt x="252" y="170"/>
                    <a:pt x="237" y="168"/>
                    <a:pt x="222" y="164"/>
                  </a:cubicBezTo>
                  <a:cubicBezTo>
                    <a:pt x="213" y="162"/>
                    <a:pt x="203" y="151"/>
                    <a:pt x="195" y="155"/>
                  </a:cubicBezTo>
                  <a:cubicBezTo>
                    <a:pt x="187" y="159"/>
                    <a:pt x="191" y="174"/>
                    <a:pt x="186" y="182"/>
                  </a:cubicBezTo>
                  <a:cubicBezTo>
                    <a:pt x="152" y="244"/>
                    <a:pt x="167" y="232"/>
                    <a:pt x="115" y="245"/>
                  </a:cubicBezTo>
                  <a:cubicBezTo>
                    <a:pt x="106" y="239"/>
                    <a:pt x="90" y="238"/>
                    <a:pt x="88" y="227"/>
                  </a:cubicBezTo>
                  <a:cubicBezTo>
                    <a:pt x="86" y="216"/>
                    <a:pt x="101" y="210"/>
                    <a:pt x="106" y="200"/>
                  </a:cubicBezTo>
                  <a:cubicBezTo>
                    <a:pt x="108" y="196"/>
                    <a:pt x="120" y="162"/>
                    <a:pt x="124" y="155"/>
                  </a:cubicBez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5801" name="Text Box 25"/>
            <p:cNvSpPr txBox="1">
              <a:spLocks noChangeArrowheads="1"/>
            </p:cNvSpPr>
            <p:nvPr/>
          </p:nvSpPr>
          <p:spPr bwMode="auto">
            <a:xfrm>
              <a:off x="3768" y="3445"/>
              <a:ext cx="13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C- hypertonique</a:t>
              </a:r>
            </a:p>
          </p:txBody>
        </p:sp>
        <p:sp>
          <p:nvSpPr>
            <p:cNvPr id="75806" name="Text Box 30"/>
            <p:cNvSpPr txBox="1">
              <a:spLocks noChangeArrowheads="1"/>
            </p:cNvSpPr>
            <p:nvPr/>
          </p:nvSpPr>
          <p:spPr bwMode="auto">
            <a:xfrm>
              <a:off x="3904" y="3000"/>
              <a:ext cx="3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Times" pitchFamily="18" charset="0"/>
                </a:rPr>
                <a:t>C</a:t>
              </a:r>
              <a:r>
                <a:rPr kumimoji="0" lang="fr-CA" sz="2000" b="1" baseline="-25000">
                  <a:solidFill>
                    <a:schemeClr val="bg2"/>
                  </a:solidFill>
                  <a:latin typeface="Times" pitchFamily="18" charset="0"/>
                </a:rPr>
                <a:t>C</a:t>
              </a:r>
            </a:p>
          </p:txBody>
        </p:sp>
      </p:grpSp>
      <p:grpSp>
        <p:nvGrpSpPr>
          <p:cNvPr id="75811" name="Group 35"/>
          <p:cNvGrpSpPr>
            <a:grpSpLocks/>
          </p:cNvGrpSpPr>
          <p:nvPr/>
        </p:nvGrpSpPr>
        <p:grpSpPr bwMode="auto">
          <a:xfrm>
            <a:off x="1930399" y="4717256"/>
            <a:ext cx="4084638" cy="1847851"/>
            <a:chOff x="773" y="3049"/>
            <a:chExt cx="2573" cy="1164"/>
          </a:xfrm>
        </p:grpSpPr>
        <p:sp>
          <p:nvSpPr>
            <p:cNvPr id="75809" name="Text Box 33"/>
            <p:cNvSpPr txBox="1">
              <a:spLocks noChangeArrowheads="1"/>
            </p:cNvSpPr>
            <p:nvPr/>
          </p:nvSpPr>
          <p:spPr bwMode="auto">
            <a:xfrm>
              <a:off x="773" y="3690"/>
              <a:ext cx="2573" cy="523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fr-CA" dirty="0">
                  <a:solidFill>
                    <a:schemeClr val="bg2"/>
                  </a:solidFill>
                </a:rPr>
                <a:t>Turgescence et éventuellement, hémolyse</a:t>
              </a:r>
            </a:p>
          </p:txBody>
        </p:sp>
        <p:sp>
          <p:nvSpPr>
            <p:cNvPr id="75810" name="Line 34"/>
            <p:cNvSpPr>
              <a:spLocks noChangeShapeType="1"/>
            </p:cNvSpPr>
            <p:nvPr/>
          </p:nvSpPr>
          <p:spPr bwMode="auto">
            <a:xfrm flipV="1">
              <a:off x="1759" y="3049"/>
              <a:ext cx="477" cy="6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75814" name="Group 38"/>
          <p:cNvGrpSpPr>
            <a:grpSpLocks/>
          </p:cNvGrpSpPr>
          <p:nvPr/>
        </p:nvGrpSpPr>
        <p:grpSpPr bwMode="auto">
          <a:xfrm>
            <a:off x="7029450" y="4533107"/>
            <a:ext cx="1760537" cy="1565275"/>
            <a:chOff x="4437" y="2934"/>
            <a:chExt cx="1109" cy="986"/>
          </a:xfrm>
        </p:grpSpPr>
        <p:sp>
          <p:nvSpPr>
            <p:cNvPr id="75812" name="Text Box 36"/>
            <p:cNvSpPr txBox="1">
              <a:spLocks noChangeArrowheads="1"/>
            </p:cNvSpPr>
            <p:nvPr/>
          </p:nvSpPr>
          <p:spPr bwMode="auto">
            <a:xfrm>
              <a:off x="4437" y="3632"/>
              <a:ext cx="1109" cy="28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dirty="0" smtClean="0">
                  <a:solidFill>
                    <a:schemeClr val="bg2"/>
                  </a:solidFill>
                </a:rPr>
                <a:t>Plasmolyse</a:t>
              </a:r>
              <a:endParaRPr kumimoji="0" lang="fr-CA" dirty="0">
                <a:solidFill>
                  <a:schemeClr val="bg2"/>
                </a:solidFill>
              </a:endParaRPr>
            </a:p>
          </p:txBody>
        </p:sp>
        <p:sp>
          <p:nvSpPr>
            <p:cNvPr id="75813" name="Arc 37"/>
            <p:cNvSpPr>
              <a:spLocks/>
            </p:cNvSpPr>
            <p:nvPr/>
          </p:nvSpPr>
          <p:spPr bwMode="auto">
            <a:xfrm>
              <a:off x="4635" y="2934"/>
              <a:ext cx="617" cy="7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kumimoji="0" lang="fr-CA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/>
      <p:bldP spid="75798" grpId="0" animBg="1" autoUpdateAnimBg="0"/>
      <p:bldP spid="7580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9425" y="439738"/>
            <a:ext cx="5672138" cy="984250"/>
          </a:xfrm>
        </p:spPr>
        <p:txBody>
          <a:bodyPr/>
          <a:lstStyle/>
          <a:p>
            <a:r>
              <a:rPr lang="fr-CA"/>
              <a:t>Pression osmotique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4913" y="2348366"/>
            <a:ext cx="5883275" cy="552450"/>
          </a:xfrm>
          <a:ln/>
        </p:spPr>
        <p:txBody>
          <a:bodyPr/>
          <a:lstStyle/>
          <a:p>
            <a:r>
              <a:rPr lang="fr-CA"/>
              <a:t>McMILLAN et MAYER ont montré que :</a:t>
            </a:r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331985"/>
              </p:ext>
            </p:extLst>
          </p:nvPr>
        </p:nvGraphicFramePr>
        <p:xfrm>
          <a:off x="2190750" y="3645353"/>
          <a:ext cx="604202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3" name="Document" r:id="rId4" imgW="6041136" imgH="1005840" progId="Word.Document.8">
                  <p:embed/>
                </p:oleObj>
              </mc:Choice>
              <mc:Fallback>
                <p:oleObj name="Document" r:id="rId4" imgW="6041136" imgH="10058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3645353"/>
                        <a:ext cx="6042025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435100" y="4956628"/>
            <a:ext cx="5062538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>
                <a:solidFill>
                  <a:schemeClr val="bg2"/>
                </a:solidFill>
              </a:rPr>
              <a:t>Cette relation rappelle celle du viriel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nimBg="1"/>
      <p:bldP spid="1003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439738"/>
            <a:ext cx="7616825" cy="984250"/>
          </a:xfrm>
        </p:spPr>
        <p:txBody>
          <a:bodyPr/>
          <a:lstStyle/>
          <a:p>
            <a:r>
              <a:rPr lang="fr-CA"/>
              <a:t>Pression osmotique d’un polymère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2878138"/>
            <a:ext cx="2917825" cy="736600"/>
          </a:xfrm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CA" sz="2000"/>
              <a:t>Cas des polypyrrolidones dans l’eau à 25 °C.</a:t>
            </a:r>
            <a:endParaRPr lang="fr-CA"/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2027238" y="1474788"/>
          <a:ext cx="44878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7" name="Document" r:id="rId4" imgW="4498848" imgH="1060704" progId="Word.Document.8">
                  <p:embed/>
                </p:oleObj>
              </mc:Choice>
              <mc:Fallback>
                <p:oleObj name="Document" r:id="rId4" imgW="4498848" imgH="10607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474788"/>
                        <a:ext cx="4487862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3311525" y="2451100"/>
            <a:ext cx="5011738" cy="3521075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101439" name="Group 63"/>
          <p:cNvGrpSpPr>
            <a:grpSpLocks/>
          </p:cNvGrpSpPr>
          <p:nvPr/>
        </p:nvGrpSpPr>
        <p:grpSpPr bwMode="auto">
          <a:xfrm>
            <a:off x="4133850" y="3081338"/>
            <a:ext cx="3333750" cy="511175"/>
            <a:chOff x="2531" y="2041"/>
            <a:chExt cx="2100" cy="322"/>
          </a:xfrm>
        </p:grpSpPr>
        <p:sp>
          <p:nvSpPr>
            <p:cNvPr id="101399" name="Line 23"/>
            <p:cNvSpPr>
              <a:spLocks noChangeShapeType="1"/>
            </p:cNvSpPr>
            <p:nvPr/>
          </p:nvSpPr>
          <p:spPr bwMode="auto">
            <a:xfrm flipV="1">
              <a:off x="2850" y="2248"/>
              <a:ext cx="1703" cy="10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1407" name="Line 31"/>
            <p:cNvSpPr>
              <a:spLocks noChangeShapeType="1"/>
            </p:cNvSpPr>
            <p:nvPr/>
          </p:nvSpPr>
          <p:spPr bwMode="auto">
            <a:xfrm flipH="1">
              <a:off x="2531" y="2355"/>
              <a:ext cx="29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101419" name="Group 43"/>
            <p:cNvGrpSpPr>
              <a:grpSpLocks/>
            </p:cNvGrpSpPr>
            <p:nvPr/>
          </p:nvGrpSpPr>
          <p:grpSpPr bwMode="auto">
            <a:xfrm>
              <a:off x="3618" y="2041"/>
              <a:ext cx="1013" cy="195"/>
              <a:chOff x="3618" y="2099"/>
              <a:chExt cx="1013" cy="195"/>
            </a:xfrm>
          </p:grpSpPr>
          <p:sp>
            <p:nvSpPr>
              <p:cNvPr id="101415" name="Rectangle 39"/>
              <p:cNvSpPr>
                <a:spLocks noChangeArrowheads="1"/>
              </p:cNvSpPr>
              <p:nvPr/>
            </p:nvSpPr>
            <p:spPr bwMode="auto">
              <a:xfrm>
                <a:off x="3618" y="2102"/>
                <a:ext cx="101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fr-FR" sz="2000">
                    <a:solidFill>
                      <a:srgbClr val="000000"/>
                    </a:solidFill>
                  </a:rPr>
                  <a:t>M</a:t>
                </a:r>
                <a:r>
                  <a:rPr lang="fr-CA" sz="2000">
                    <a:solidFill>
                      <a:srgbClr val="000000"/>
                    </a:solidFill>
                  </a:rPr>
                  <a:t>n = 14 000</a:t>
                </a:r>
                <a:endParaRPr lang="fr-FR"/>
              </a:p>
            </p:txBody>
          </p:sp>
          <p:sp>
            <p:nvSpPr>
              <p:cNvPr id="101418" name="Line 42"/>
              <p:cNvSpPr>
                <a:spLocks noChangeShapeType="1"/>
              </p:cNvSpPr>
              <p:nvPr/>
            </p:nvSpPr>
            <p:spPr bwMode="auto">
              <a:xfrm>
                <a:off x="3622" y="2099"/>
                <a:ext cx="20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</p:grpSp>
      <p:grpSp>
        <p:nvGrpSpPr>
          <p:cNvPr id="101436" name="Group 60"/>
          <p:cNvGrpSpPr>
            <a:grpSpLocks/>
          </p:cNvGrpSpPr>
          <p:nvPr/>
        </p:nvGrpSpPr>
        <p:grpSpPr bwMode="auto">
          <a:xfrm>
            <a:off x="4133850" y="3743325"/>
            <a:ext cx="3300413" cy="490538"/>
            <a:chOff x="2531" y="2458"/>
            <a:chExt cx="2079" cy="309"/>
          </a:xfrm>
        </p:grpSpPr>
        <p:sp>
          <p:nvSpPr>
            <p:cNvPr id="101398" name="Line 22"/>
            <p:cNvSpPr>
              <a:spLocks noChangeShapeType="1"/>
            </p:cNvSpPr>
            <p:nvPr/>
          </p:nvSpPr>
          <p:spPr bwMode="auto">
            <a:xfrm flipV="1">
              <a:off x="2792" y="2651"/>
              <a:ext cx="1695" cy="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1408" name="Line 32"/>
            <p:cNvSpPr>
              <a:spLocks noChangeShapeType="1"/>
            </p:cNvSpPr>
            <p:nvPr/>
          </p:nvSpPr>
          <p:spPr bwMode="auto">
            <a:xfrm flipH="1">
              <a:off x="2531" y="2751"/>
              <a:ext cx="189" cy="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101423" name="Group 47"/>
            <p:cNvGrpSpPr>
              <a:grpSpLocks/>
            </p:cNvGrpSpPr>
            <p:nvPr/>
          </p:nvGrpSpPr>
          <p:grpSpPr bwMode="auto">
            <a:xfrm>
              <a:off x="3597" y="2458"/>
              <a:ext cx="1013" cy="195"/>
              <a:chOff x="3890" y="1990"/>
              <a:chExt cx="1013" cy="195"/>
            </a:xfrm>
          </p:grpSpPr>
          <p:sp>
            <p:nvSpPr>
              <p:cNvPr id="101421" name="Rectangle 45"/>
              <p:cNvSpPr>
                <a:spLocks noChangeArrowheads="1"/>
              </p:cNvSpPr>
              <p:nvPr/>
            </p:nvSpPr>
            <p:spPr bwMode="auto">
              <a:xfrm>
                <a:off x="3890" y="1993"/>
                <a:ext cx="101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fr-FR" sz="2000">
                    <a:solidFill>
                      <a:srgbClr val="000000"/>
                    </a:solidFill>
                  </a:rPr>
                  <a:t>M</a:t>
                </a:r>
                <a:r>
                  <a:rPr lang="fr-CA" sz="2000">
                    <a:solidFill>
                      <a:srgbClr val="000000"/>
                    </a:solidFill>
                  </a:rPr>
                  <a:t>n = 28 200</a:t>
                </a:r>
                <a:endParaRPr lang="fr-FR"/>
              </a:p>
            </p:txBody>
          </p:sp>
          <p:sp>
            <p:nvSpPr>
              <p:cNvPr id="101422" name="Line 46"/>
              <p:cNvSpPr>
                <a:spLocks noChangeShapeType="1"/>
              </p:cNvSpPr>
              <p:nvPr/>
            </p:nvSpPr>
            <p:spPr bwMode="auto">
              <a:xfrm>
                <a:off x="3894" y="1990"/>
                <a:ext cx="20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</p:grpSp>
      <p:grpSp>
        <p:nvGrpSpPr>
          <p:cNvPr id="101437" name="Group 61"/>
          <p:cNvGrpSpPr>
            <a:grpSpLocks/>
          </p:cNvGrpSpPr>
          <p:nvPr/>
        </p:nvGrpSpPr>
        <p:grpSpPr bwMode="auto">
          <a:xfrm>
            <a:off x="4133850" y="4303713"/>
            <a:ext cx="3346450" cy="449262"/>
            <a:chOff x="2531" y="2811"/>
            <a:chExt cx="2108" cy="283"/>
          </a:xfrm>
        </p:grpSpPr>
        <p:sp>
          <p:nvSpPr>
            <p:cNvPr id="101397" name="Line 21"/>
            <p:cNvSpPr>
              <a:spLocks noChangeShapeType="1"/>
            </p:cNvSpPr>
            <p:nvPr/>
          </p:nvSpPr>
          <p:spPr bwMode="auto">
            <a:xfrm flipV="1">
              <a:off x="2867" y="3004"/>
              <a:ext cx="1629" cy="7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1409" name="Line 33"/>
            <p:cNvSpPr>
              <a:spLocks noChangeShapeType="1"/>
            </p:cNvSpPr>
            <p:nvPr/>
          </p:nvSpPr>
          <p:spPr bwMode="auto">
            <a:xfrm flipH="1">
              <a:off x="2531" y="3078"/>
              <a:ext cx="335" cy="1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101428" name="Group 52"/>
            <p:cNvGrpSpPr>
              <a:grpSpLocks/>
            </p:cNvGrpSpPr>
            <p:nvPr/>
          </p:nvGrpSpPr>
          <p:grpSpPr bwMode="auto">
            <a:xfrm>
              <a:off x="3626" y="2811"/>
              <a:ext cx="1013" cy="195"/>
              <a:chOff x="3618" y="2099"/>
              <a:chExt cx="1013" cy="195"/>
            </a:xfrm>
          </p:grpSpPr>
          <p:sp>
            <p:nvSpPr>
              <p:cNvPr id="101429" name="Rectangle 53"/>
              <p:cNvSpPr>
                <a:spLocks noChangeArrowheads="1"/>
              </p:cNvSpPr>
              <p:nvPr/>
            </p:nvSpPr>
            <p:spPr bwMode="auto">
              <a:xfrm>
                <a:off x="3618" y="2102"/>
                <a:ext cx="101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fr-FR" sz="2000">
                    <a:solidFill>
                      <a:srgbClr val="000000"/>
                    </a:solidFill>
                  </a:rPr>
                  <a:t>M</a:t>
                </a:r>
                <a:r>
                  <a:rPr lang="fr-CA" sz="2000">
                    <a:solidFill>
                      <a:srgbClr val="000000"/>
                    </a:solidFill>
                  </a:rPr>
                  <a:t>n = 75 500</a:t>
                </a:r>
                <a:endParaRPr lang="fr-FR"/>
              </a:p>
            </p:txBody>
          </p:sp>
          <p:sp>
            <p:nvSpPr>
              <p:cNvPr id="101430" name="Line 54"/>
              <p:cNvSpPr>
                <a:spLocks noChangeShapeType="1"/>
              </p:cNvSpPr>
              <p:nvPr/>
            </p:nvSpPr>
            <p:spPr bwMode="auto">
              <a:xfrm>
                <a:off x="3622" y="2099"/>
                <a:ext cx="20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</p:grpSp>
      <p:grpSp>
        <p:nvGrpSpPr>
          <p:cNvPr id="101440" name="Group 64"/>
          <p:cNvGrpSpPr>
            <a:grpSpLocks/>
          </p:cNvGrpSpPr>
          <p:nvPr/>
        </p:nvGrpSpPr>
        <p:grpSpPr bwMode="auto">
          <a:xfrm>
            <a:off x="3343275" y="2455863"/>
            <a:ext cx="4797425" cy="3498850"/>
            <a:chOff x="2033" y="1610"/>
            <a:chExt cx="3022" cy="2204"/>
          </a:xfrm>
        </p:grpSpPr>
        <p:sp>
          <p:nvSpPr>
            <p:cNvPr id="101434" name="Text Box 58"/>
            <p:cNvSpPr txBox="1">
              <a:spLocks noChangeArrowheads="1"/>
            </p:cNvSpPr>
            <p:nvPr/>
          </p:nvSpPr>
          <p:spPr bwMode="auto">
            <a:xfrm>
              <a:off x="2333" y="3329"/>
              <a:ext cx="3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0</a:t>
              </a:r>
              <a:endParaRPr lang="fr-FR" sz="2000">
                <a:solidFill>
                  <a:schemeClr val="bg2"/>
                </a:solidFill>
              </a:endParaRPr>
            </a:p>
          </p:txBody>
        </p:sp>
        <p:grpSp>
          <p:nvGrpSpPr>
            <p:cNvPr id="101413" name="Group 37"/>
            <p:cNvGrpSpPr>
              <a:grpSpLocks/>
            </p:cNvGrpSpPr>
            <p:nvPr/>
          </p:nvGrpSpPr>
          <p:grpSpPr bwMode="auto">
            <a:xfrm>
              <a:off x="2326" y="3291"/>
              <a:ext cx="2729" cy="316"/>
              <a:chOff x="2326" y="3525"/>
              <a:chExt cx="2729" cy="316"/>
            </a:xfrm>
          </p:grpSpPr>
          <p:sp>
            <p:nvSpPr>
              <p:cNvPr id="101384" name="Line 8"/>
              <p:cNvSpPr>
                <a:spLocks noChangeShapeType="1"/>
              </p:cNvSpPr>
              <p:nvPr/>
            </p:nvSpPr>
            <p:spPr bwMode="auto">
              <a:xfrm>
                <a:off x="2326" y="3591"/>
                <a:ext cx="2729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1387" name="Line 11"/>
              <p:cNvSpPr>
                <a:spLocks noChangeShapeType="1"/>
              </p:cNvSpPr>
              <p:nvPr/>
            </p:nvSpPr>
            <p:spPr bwMode="auto">
              <a:xfrm flipV="1">
                <a:off x="3353" y="352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1388" name="Line 12"/>
              <p:cNvSpPr>
                <a:spLocks noChangeShapeType="1"/>
              </p:cNvSpPr>
              <p:nvPr/>
            </p:nvSpPr>
            <p:spPr bwMode="auto">
              <a:xfrm flipV="1">
                <a:off x="4200" y="352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1389" name="Text Box 13"/>
              <p:cNvSpPr txBox="1">
                <a:spLocks noChangeArrowheads="1"/>
              </p:cNvSpPr>
              <p:nvPr/>
            </p:nvSpPr>
            <p:spPr bwMode="auto">
              <a:xfrm>
                <a:off x="3263" y="3591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fr-CA" sz="2000">
                    <a:solidFill>
                      <a:schemeClr val="bg2"/>
                    </a:solidFill>
                  </a:rPr>
                  <a:t>5</a:t>
                </a:r>
              </a:p>
            </p:txBody>
          </p:sp>
          <p:sp>
            <p:nvSpPr>
              <p:cNvPr id="101390" name="Text Box 14"/>
              <p:cNvSpPr txBox="1">
                <a:spLocks noChangeArrowheads="1"/>
              </p:cNvSpPr>
              <p:nvPr/>
            </p:nvSpPr>
            <p:spPr bwMode="auto">
              <a:xfrm>
                <a:off x="4091" y="3589"/>
                <a:ext cx="74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fr-CA" sz="2000">
                    <a:solidFill>
                      <a:schemeClr val="bg2"/>
                    </a:solidFill>
                  </a:rPr>
                  <a:t>10</a:t>
                </a:r>
              </a:p>
            </p:txBody>
          </p:sp>
        </p:grpSp>
        <p:sp>
          <p:nvSpPr>
            <p:cNvPr id="101385" name="Line 9"/>
            <p:cNvSpPr>
              <a:spLocks noChangeShapeType="1"/>
            </p:cNvSpPr>
            <p:nvPr/>
          </p:nvSpPr>
          <p:spPr bwMode="auto">
            <a:xfrm flipV="1">
              <a:off x="2531" y="1845"/>
              <a:ext cx="0" cy="163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>
              <a:off x="2531" y="2642"/>
              <a:ext cx="7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1393" name="Line 17"/>
            <p:cNvSpPr>
              <a:spLocks noChangeShapeType="1"/>
            </p:cNvSpPr>
            <p:nvPr/>
          </p:nvSpPr>
          <p:spPr bwMode="auto">
            <a:xfrm>
              <a:off x="2531" y="1927"/>
              <a:ext cx="6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1394" name="Text Box 18"/>
            <p:cNvSpPr txBox="1">
              <a:spLocks noChangeArrowheads="1"/>
            </p:cNvSpPr>
            <p:nvPr/>
          </p:nvSpPr>
          <p:spPr bwMode="auto">
            <a:xfrm>
              <a:off x="2367" y="2494"/>
              <a:ext cx="1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101395" name="Text Box 19"/>
            <p:cNvSpPr txBox="1">
              <a:spLocks noChangeArrowheads="1"/>
            </p:cNvSpPr>
            <p:nvPr/>
          </p:nvSpPr>
          <p:spPr bwMode="auto">
            <a:xfrm>
              <a:off x="2323" y="1817"/>
              <a:ext cx="1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101396" name="Text Box 20"/>
            <p:cNvSpPr txBox="1">
              <a:spLocks noChangeArrowheads="1"/>
            </p:cNvSpPr>
            <p:nvPr/>
          </p:nvSpPr>
          <p:spPr bwMode="auto">
            <a:xfrm rot="-5400000">
              <a:off x="1275" y="2368"/>
              <a:ext cx="17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P</a:t>
              </a:r>
              <a:r>
                <a:rPr kumimoji="0" lang="fr-CA" sz="2000">
                  <a:solidFill>
                    <a:schemeClr val="bg2"/>
                  </a:solidFill>
                </a:rPr>
                <a:t>(N m</a:t>
              </a:r>
              <a:r>
                <a:rPr kumimoji="0" lang="fr-CA" baseline="30000">
                  <a:solidFill>
                    <a:schemeClr val="bg2"/>
                  </a:solidFill>
                  <a:latin typeface="Symbol" pitchFamily="18" charset="2"/>
                </a:rPr>
                <a:t>-</a:t>
              </a:r>
              <a:r>
                <a:rPr kumimoji="0" lang="fr-CA" baseline="30000">
                  <a:solidFill>
                    <a:schemeClr val="bg2"/>
                  </a:solidFill>
                </a:rPr>
                <a:t>2</a:t>
              </a: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)</a:t>
              </a:r>
              <a:r>
                <a:rPr kumimoji="0" lang="fr-CA" sz="2000">
                  <a:solidFill>
                    <a:schemeClr val="bg2"/>
                  </a:solidFill>
                </a:rPr>
                <a:t>/C(kg m</a:t>
              </a:r>
              <a:r>
                <a:rPr kumimoji="0" lang="fr-CA" baseline="30000">
                  <a:solidFill>
                    <a:schemeClr val="bg2"/>
                  </a:solidFill>
                  <a:latin typeface="Symbol" pitchFamily="18" charset="2"/>
                </a:rPr>
                <a:t>-</a:t>
              </a:r>
              <a:r>
                <a:rPr kumimoji="0" lang="fr-CA" baseline="30000">
                  <a:solidFill>
                    <a:schemeClr val="bg2"/>
                  </a:solidFill>
                </a:rPr>
                <a:t>3</a:t>
              </a:r>
              <a:r>
                <a:rPr kumimoji="0" lang="fr-CA" sz="2000">
                  <a:solidFill>
                    <a:schemeClr val="bg2"/>
                  </a:solidFill>
                </a:rPr>
                <a:t>) 10</a:t>
              </a:r>
              <a:r>
                <a:rPr kumimoji="0" lang="fr-CA" baseline="30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101435" name="Text Box 59"/>
            <p:cNvSpPr txBox="1">
              <a:spLocks noChangeArrowheads="1"/>
            </p:cNvSpPr>
            <p:nvPr/>
          </p:nvSpPr>
          <p:spPr bwMode="auto">
            <a:xfrm>
              <a:off x="3183" y="3564"/>
              <a:ext cx="17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Concentration C (kg/m</a:t>
              </a:r>
              <a:r>
                <a:rPr lang="fr-CA" baseline="30000">
                  <a:solidFill>
                    <a:schemeClr val="bg2"/>
                  </a:solidFill>
                </a:rPr>
                <a:t>3</a:t>
              </a:r>
              <a:r>
                <a:rPr lang="fr-CA" sz="2000">
                  <a:solidFill>
                    <a:schemeClr val="bg2"/>
                  </a:solidFill>
                </a:rPr>
                <a:t>)</a:t>
              </a:r>
              <a:endParaRPr lang="fr-FR" sz="2000">
                <a:solidFill>
                  <a:schemeClr val="bg2"/>
                </a:solidFill>
              </a:endParaRPr>
            </a:p>
          </p:txBody>
        </p:sp>
      </p:grpSp>
      <p:sp>
        <p:nvSpPr>
          <p:cNvPr id="101441" name="Text Box 65"/>
          <p:cNvSpPr txBox="1">
            <a:spLocks noChangeArrowheads="1"/>
          </p:cNvSpPr>
          <p:nvPr/>
        </p:nvSpPr>
        <p:spPr bwMode="auto">
          <a:xfrm>
            <a:off x="2016126" y="6080125"/>
            <a:ext cx="6559550" cy="376238"/>
          </a:xfrm>
          <a:prstGeom prst="rect">
            <a:avLst/>
          </a:prstGeom>
          <a:solidFill>
            <a:srgbClr val="00FF99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 b="1" dirty="0">
                <a:solidFill>
                  <a:schemeClr val="bg2"/>
                </a:solidFill>
              </a:rPr>
              <a:t>D’après W.J. Moore, </a:t>
            </a:r>
            <a:r>
              <a:rPr lang="fr-CA" sz="1800" b="1" i="1" dirty="0">
                <a:solidFill>
                  <a:schemeClr val="bg2"/>
                </a:solidFill>
              </a:rPr>
              <a:t>in</a:t>
            </a:r>
            <a:r>
              <a:rPr lang="fr-CA" sz="1800" b="1" dirty="0">
                <a:solidFill>
                  <a:schemeClr val="bg2"/>
                </a:solidFill>
              </a:rPr>
              <a:t> Basic Phys,. Chem., Prentice-Hall, 1982.</a:t>
            </a:r>
            <a:endParaRPr lang="fr-FR" sz="1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0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0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nimBg="1" autoUpdateAnimBg="0"/>
      <p:bldP spid="1014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Préambule</a:t>
            </a: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58863" y="2265363"/>
            <a:ext cx="6705600" cy="3489325"/>
          </a:xfrm>
          <a:ln>
            <a:solidFill>
              <a:srgbClr val="0066FF"/>
            </a:solidFill>
          </a:ln>
        </p:spPr>
        <p:txBody>
          <a:bodyPr/>
          <a:lstStyle/>
          <a:p>
            <a:r>
              <a:rPr kumimoji="0" lang="fr-CA">
                <a:latin typeface="Times" pitchFamily="18" charset="0"/>
              </a:rPr>
              <a:t>Parmi les solutions, les solutions diluées, parce qu’elles sont diluées, minimisent les interactions entre molécules de soluté.  Elles méritent donc une attention particulière.</a:t>
            </a:r>
          </a:p>
          <a:p>
            <a:r>
              <a:rPr kumimoji="0" lang="fr-CA">
                <a:latin typeface="Times" pitchFamily="18" charset="0"/>
              </a:rPr>
              <a:t>Quelles sont leurs propriétés à la fois du soluté mais aussi du solvant ? </a:t>
            </a:r>
          </a:p>
          <a:p>
            <a:r>
              <a:rPr kumimoji="0" lang="fr-CA">
                <a:latin typeface="Times" pitchFamily="18" charset="0"/>
              </a:rPr>
              <a:t>Qu’est-ce que le concept d’idéalité leur apporte ?</a:t>
            </a:r>
          </a:p>
          <a:p>
            <a:r>
              <a:rPr kumimoji="0" lang="fr-CA">
                <a:latin typeface="Times" pitchFamily="18" charset="0"/>
              </a:rPr>
              <a:t>À quoi peuvent elles servir 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199243" y="6316437"/>
            <a:ext cx="1716314" cy="3428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025" y="333375"/>
            <a:ext cx="6781800" cy="1257300"/>
          </a:xfrm>
        </p:spPr>
        <p:txBody>
          <a:bodyPr/>
          <a:lstStyle/>
          <a:p>
            <a:r>
              <a:rPr lang="fr-CA"/>
              <a:t>Cas d’un polyisobutène</a:t>
            </a:r>
            <a:endParaRPr lang="fr-FR"/>
          </a:p>
        </p:txBody>
      </p:sp>
      <p:grpSp>
        <p:nvGrpSpPr>
          <p:cNvPr id="102467" name="Group 67"/>
          <p:cNvGrpSpPr>
            <a:grpSpLocks/>
          </p:cNvGrpSpPr>
          <p:nvPr/>
        </p:nvGrpSpPr>
        <p:grpSpPr bwMode="auto">
          <a:xfrm>
            <a:off x="1698625" y="1679575"/>
            <a:ext cx="6278563" cy="4164013"/>
            <a:chOff x="1070" y="1058"/>
            <a:chExt cx="3955" cy="2623"/>
          </a:xfrm>
        </p:grpSpPr>
        <p:sp>
          <p:nvSpPr>
            <p:cNvPr id="102403" name="Rectangle 3"/>
            <p:cNvSpPr>
              <a:spLocks noChangeArrowheads="1"/>
            </p:cNvSpPr>
            <p:nvPr/>
          </p:nvSpPr>
          <p:spPr bwMode="auto">
            <a:xfrm>
              <a:off x="1070" y="1058"/>
              <a:ext cx="3955" cy="2623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423" name="Text Box 23"/>
            <p:cNvSpPr txBox="1">
              <a:spLocks noChangeArrowheads="1"/>
            </p:cNvSpPr>
            <p:nvPr/>
          </p:nvSpPr>
          <p:spPr bwMode="auto">
            <a:xfrm>
              <a:off x="1512" y="3199"/>
              <a:ext cx="3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0</a:t>
              </a:r>
              <a:endParaRPr lang="fr-FR" sz="2000">
                <a:solidFill>
                  <a:schemeClr val="bg2"/>
                </a:solidFill>
              </a:endParaRPr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>
              <a:off x="1505" y="3208"/>
              <a:ext cx="308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426" name="Line 26"/>
            <p:cNvSpPr>
              <a:spLocks noChangeShapeType="1"/>
            </p:cNvSpPr>
            <p:nvPr/>
          </p:nvSpPr>
          <p:spPr bwMode="auto">
            <a:xfrm flipV="1">
              <a:off x="2532" y="3142"/>
              <a:ext cx="0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427" name="Line 27"/>
            <p:cNvSpPr>
              <a:spLocks noChangeShapeType="1"/>
            </p:cNvSpPr>
            <p:nvPr/>
          </p:nvSpPr>
          <p:spPr bwMode="auto">
            <a:xfrm flipV="1">
              <a:off x="3379" y="3142"/>
              <a:ext cx="0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428" name="Text Box 28"/>
            <p:cNvSpPr txBox="1">
              <a:spLocks noChangeArrowheads="1"/>
            </p:cNvSpPr>
            <p:nvPr/>
          </p:nvSpPr>
          <p:spPr bwMode="auto">
            <a:xfrm>
              <a:off x="2326" y="3178"/>
              <a:ext cx="4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0,005</a:t>
              </a:r>
            </a:p>
          </p:txBody>
        </p:sp>
        <p:sp>
          <p:nvSpPr>
            <p:cNvPr id="102429" name="Text Box 29"/>
            <p:cNvSpPr txBox="1">
              <a:spLocks noChangeArrowheads="1"/>
            </p:cNvSpPr>
            <p:nvPr/>
          </p:nvSpPr>
          <p:spPr bwMode="auto">
            <a:xfrm>
              <a:off x="3153" y="3177"/>
              <a:ext cx="5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0,010</a:t>
              </a:r>
            </a:p>
          </p:txBody>
        </p:sp>
        <p:sp>
          <p:nvSpPr>
            <p:cNvPr id="102436" name="Text Box 36"/>
            <p:cNvSpPr txBox="1">
              <a:spLocks noChangeArrowheads="1"/>
            </p:cNvSpPr>
            <p:nvPr/>
          </p:nvSpPr>
          <p:spPr bwMode="auto">
            <a:xfrm>
              <a:off x="2233" y="3366"/>
              <a:ext cx="17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Concentration C (kg/m</a:t>
              </a:r>
              <a:r>
                <a:rPr lang="fr-CA" baseline="30000">
                  <a:solidFill>
                    <a:schemeClr val="bg2"/>
                  </a:solidFill>
                </a:rPr>
                <a:t>3</a:t>
              </a:r>
              <a:r>
                <a:rPr lang="fr-CA" sz="2000">
                  <a:solidFill>
                    <a:schemeClr val="bg2"/>
                  </a:solidFill>
                </a:rPr>
                <a:t>)</a:t>
              </a:r>
              <a:endParaRPr lang="fr-FR" sz="2000">
                <a:solidFill>
                  <a:schemeClr val="bg2"/>
                </a:solidFill>
              </a:endParaRPr>
            </a:p>
          </p:txBody>
        </p:sp>
        <p:sp>
          <p:nvSpPr>
            <p:cNvPr id="102438" name="Line 38"/>
            <p:cNvSpPr>
              <a:spLocks noChangeShapeType="1"/>
            </p:cNvSpPr>
            <p:nvPr/>
          </p:nvSpPr>
          <p:spPr bwMode="auto">
            <a:xfrm>
              <a:off x="4236" y="3122"/>
              <a:ext cx="0" cy="8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2439" name="Text Box 39"/>
            <p:cNvSpPr txBox="1">
              <a:spLocks noChangeArrowheads="1"/>
            </p:cNvSpPr>
            <p:nvPr/>
          </p:nvSpPr>
          <p:spPr bwMode="auto">
            <a:xfrm>
              <a:off x="4010" y="3175"/>
              <a:ext cx="5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0,015</a:t>
              </a:r>
            </a:p>
          </p:txBody>
        </p:sp>
      </p:grpSp>
      <p:grpSp>
        <p:nvGrpSpPr>
          <p:cNvPr id="102485" name="Group 85"/>
          <p:cNvGrpSpPr>
            <a:grpSpLocks/>
          </p:cNvGrpSpPr>
          <p:nvPr/>
        </p:nvGrpSpPr>
        <p:grpSpPr bwMode="auto">
          <a:xfrm>
            <a:off x="2709863" y="2120900"/>
            <a:ext cx="4106862" cy="2138363"/>
            <a:chOff x="1707" y="1336"/>
            <a:chExt cx="2587" cy="1347"/>
          </a:xfrm>
        </p:grpSpPr>
        <p:sp>
          <p:nvSpPr>
            <p:cNvPr id="102447" name="Line 47"/>
            <p:cNvSpPr>
              <a:spLocks noChangeShapeType="1"/>
            </p:cNvSpPr>
            <p:nvPr/>
          </p:nvSpPr>
          <p:spPr bwMode="auto">
            <a:xfrm flipV="1">
              <a:off x="1707" y="2273"/>
              <a:ext cx="791" cy="41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2448" name="Line 48"/>
            <p:cNvSpPr>
              <a:spLocks noChangeShapeType="1"/>
            </p:cNvSpPr>
            <p:nvPr/>
          </p:nvSpPr>
          <p:spPr bwMode="auto">
            <a:xfrm flipH="1">
              <a:off x="3347" y="1336"/>
              <a:ext cx="644" cy="43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cxnSp>
          <p:nvCxnSpPr>
            <p:cNvPr id="102449" name="AutoShape 49"/>
            <p:cNvCxnSpPr>
              <a:cxnSpLocks noChangeShapeType="1"/>
              <a:stCxn id="102447" idx="1"/>
              <a:endCxn id="102448" idx="1"/>
            </p:cNvCxnSpPr>
            <p:nvPr/>
          </p:nvCxnSpPr>
          <p:spPr bwMode="auto">
            <a:xfrm flipV="1">
              <a:off x="2497" y="1786"/>
              <a:ext cx="850" cy="475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450" name="Text Box 50"/>
            <p:cNvSpPr txBox="1">
              <a:spLocks noChangeArrowheads="1"/>
            </p:cNvSpPr>
            <p:nvPr/>
          </p:nvSpPr>
          <p:spPr bwMode="auto">
            <a:xfrm>
              <a:off x="3298" y="1539"/>
              <a:ext cx="99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Solvant : cyclohexane</a:t>
              </a:r>
              <a:endParaRPr lang="fr-FR" sz="2000">
                <a:solidFill>
                  <a:schemeClr val="bg2"/>
                </a:solidFill>
              </a:endParaRPr>
            </a:p>
          </p:txBody>
        </p:sp>
      </p:grpSp>
      <p:sp>
        <p:nvSpPr>
          <p:cNvPr id="102452" name="Text Box 52"/>
          <p:cNvSpPr txBox="1">
            <a:spLocks noChangeArrowheads="1"/>
          </p:cNvSpPr>
          <p:nvPr/>
        </p:nvSpPr>
        <p:spPr bwMode="auto">
          <a:xfrm>
            <a:off x="1698625" y="5864225"/>
            <a:ext cx="6278564" cy="711200"/>
          </a:xfrm>
          <a:prstGeom prst="rect">
            <a:avLst/>
          </a:prstGeom>
          <a:solidFill>
            <a:srgbClr val="00FF99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 dirty="0">
                <a:solidFill>
                  <a:schemeClr val="bg2"/>
                </a:solidFill>
              </a:rPr>
              <a:t>Tiré de : </a:t>
            </a:r>
            <a:r>
              <a:rPr lang="fr-FR" sz="2000" dirty="0">
                <a:solidFill>
                  <a:schemeClr val="bg2"/>
                </a:solidFill>
              </a:rPr>
              <a:t>Barrow, G. M., </a:t>
            </a:r>
            <a:r>
              <a:rPr lang="en-CA" sz="2000" i="1" dirty="0" smtClean="0">
                <a:solidFill>
                  <a:schemeClr val="bg2"/>
                </a:solidFill>
              </a:rPr>
              <a:t>Physical chemistry</a:t>
            </a:r>
            <a:r>
              <a:rPr lang="fr-FR" sz="2000" dirty="0" smtClean="0">
                <a:solidFill>
                  <a:schemeClr val="bg2"/>
                </a:solidFill>
              </a:rPr>
              <a:t>, 3</a:t>
            </a:r>
            <a:r>
              <a:rPr lang="fr-FR" sz="2000" baseline="30000" dirty="0" smtClean="0">
                <a:solidFill>
                  <a:schemeClr val="bg2"/>
                </a:solidFill>
              </a:rPr>
              <a:t>e</a:t>
            </a:r>
            <a:r>
              <a:rPr lang="fr-FR" sz="2000" dirty="0" smtClean="0">
                <a:solidFill>
                  <a:schemeClr val="bg2"/>
                </a:solidFill>
              </a:rPr>
              <a:t> édition</a:t>
            </a:r>
            <a:r>
              <a:rPr lang="fr-FR" sz="2000" dirty="0">
                <a:solidFill>
                  <a:schemeClr val="bg2"/>
                </a:solidFill>
              </a:rPr>
              <a:t>, McGraw-Hill Book </a:t>
            </a:r>
            <a:r>
              <a:rPr lang="en-CA" sz="2000" dirty="0" smtClean="0">
                <a:solidFill>
                  <a:schemeClr val="bg2"/>
                </a:solidFill>
              </a:rPr>
              <a:t>Company,</a:t>
            </a:r>
            <a:r>
              <a:rPr lang="fr-FR" sz="2000" dirty="0" smtClean="0">
                <a:solidFill>
                  <a:schemeClr val="bg2"/>
                </a:solidFill>
              </a:rPr>
              <a:t> </a:t>
            </a:r>
            <a:r>
              <a:rPr lang="fr-FR" sz="2000" dirty="0">
                <a:solidFill>
                  <a:schemeClr val="bg2"/>
                </a:solidFill>
              </a:rPr>
              <a:t>New York, 1973. </a:t>
            </a:r>
          </a:p>
        </p:txBody>
      </p:sp>
      <p:grpSp>
        <p:nvGrpSpPr>
          <p:cNvPr id="102480" name="Group 80"/>
          <p:cNvGrpSpPr>
            <a:grpSpLocks/>
          </p:cNvGrpSpPr>
          <p:nvPr/>
        </p:nvGrpSpPr>
        <p:grpSpPr bwMode="auto">
          <a:xfrm>
            <a:off x="1873250" y="1808163"/>
            <a:ext cx="976313" cy="3340100"/>
            <a:chOff x="1180" y="1139"/>
            <a:chExt cx="615" cy="2104"/>
          </a:xfrm>
        </p:grpSpPr>
        <p:sp>
          <p:nvSpPr>
            <p:cNvPr id="102469" name="Line 69"/>
            <p:cNvSpPr>
              <a:spLocks noChangeShapeType="1"/>
            </p:cNvSpPr>
            <p:nvPr/>
          </p:nvSpPr>
          <p:spPr bwMode="auto">
            <a:xfrm flipV="1">
              <a:off x="1710" y="1139"/>
              <a:ext cx="0" cy="21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470" name="Line 70"/>
            <p:cNvSpPr>
              <a:spLocks noChangeShapeType="1"/>
            </p:cNvSpPr>
            <p:nvPr/>
          </p:nvSpPr>
          <p:spPr bwMode="auto">
            <a:xfrm>
              <a:off x="1710" y="2639"/>
              <a:ext cx="7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471" name="Line 71"/>
            <p:cNvSpPr>
              <a:spLocks noChangeShapeType="1"/>
            </p:cNvSpPr>
            <p:nvPr/>
          </p:nvSpPr>
          <p:spPr bwMode="auto">
            <a:xfrm>
              <a:off x="1710" y="1339"/>
              <a:ext cx="6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472" name="Text Box 72"/>
            <p:cNvSpPr txBox="1">
              <a:spLocks noChangeArrowheads="1"/>
            </p:cNvSpPr>
            <p:nvPr/>
          </p:nvSpPr>
          <p:spPr bwMode="auto">
            <a:xfrm>
              <a:off x="1488" y="2491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102473" name="Text Box 73"/>
            <p:cNvSpPr txBox="1">
              <a:spLocks noChangeArrowheads="1"/>
            </p:cNvSpPr>
            <p:nvPr/>
          </p:nvSpPr>
          <p:spPr bwMode="auto">
            <a:xfrm>
              <a:off x="1473" y="2136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102474" name="Text Box 74"/>
            <p:cNvSpPr txBox="1">
              <a:spLocks noChangeArrowheads="1"/>
            </p:cNvSpPr>
            <p:nvPr/>
          </p:nvSpPr>
          <p:spPr bwMode="auto">
            <a:xfrm rot="-5400000">
              <a:off x="333" y="2042"/>
              <a:ext cx="19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P</a:t>
              </a:r>
              <a:r>
                <a:rPr kumimoji="0" lang="fr-CA" sz="2000">
                  <a:solidFill>
                    <a:schemeClr val="bg2"/>
                  </a:solidFill>
                </a:rPr>
                <a:t>(N m</a:t>
              </a:r>
              <a:r>
                <a:rPr kumimoji="0" lang="fr-CA" baseline="30000">
                  <a:solidFill>
                    <a:schemeClr val="bg2"/>
                  </a:solidFill>
                  <a:latin typeface="Symbol" pitchFamily="18" charset="2"/>
                </a:rPr>
                <a:t>-</a:t>
              </a:r>
              <a:r>
                <a:rPr kumimoji="0" lang="fr-CA" baseline="30000">
                  <a:solidFill>
                    <a:schemeClr val="bg2"/>
                  </a:solidFill>
                </a:rPr>
                <a:t>2</a:t>
              </a: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)</a:t>
              </a:r>
              <a:r>
                <a:rPr kumimoji="0" lang="fr-CA" sz="2000">
                  <a:solidFill>
                    <a:schemeClr val="bg2"/>
                  </a:solidFill>
                </a:rPr>
                <a:t>/C(kg m</a:t>
              </a:r>
              <a:r>
                <a:rPr kumimoji="0" lang="fr-CA" baseline="30000">
                  <a:solidFill>
                    <a:schemeClr val="bg2"/>
                  </a:solidFill>
                  <a:latin typeface="Symbol" pitchFamily="18" charset="2"/>
                </a:rPr>
                <a:t>-</a:t>
              </a:r>
              <a:r>
                <a:rPr kumimoji="0" lang="fr-CA" baseline="30000">
                  <a:solidFill>
                    <a:schemeClr val="bg2"/>
                  </a:solidFill>
                </a:rPr>
                <a:t>3</a:t>
              </a:r>
              <a:r>
                <a:rPr kumimoji="0" lang="fr-CA" sz="2000">
                  <a:solidFill>
                    <a:schemeClr val="bg2"/>
                  </a:solidFill>
                </a:rPr>
                <a:t>) 10</a:t>
              </a:r>
              <a:r>
                <a:rPr kumimoji="0" lang="fr-CA" baseline="30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102475" name="Line 75"/>
            <p:cNvSpPr>
              <a:spLocks noChangeShapeType="1"/>
            </p:cNvSpPr>
            <p:nvPr/>
          </p:nvSpPr>
          <p:spPr bwMode="auto">
            <a:xfrm>
              <a:off x="1707" y="2273"/>
              <a:ext cx="8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2476" name="Line 76"/>
            <p:cNvSpPr>
              <a:spLocks noChangeShapeType="1"/>
            </p:cNvSpPr>
            <p:nvPr/>
          </p:nvSpPr>
          <p:spPr bwMode="auto">
            <a:xfrm>
              <a:off x="1707" y="1804"/>
              <a:ext cx="8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2477" name="Text Box 77"/>
            <p:cNvSpPr txBox="1">
              <a:spLocks noChangeArrowheads="1"/>
            </p:cNvSpPr>
            <p:nvPr/>
          </p:nvSpPr>
          <p:spPr bwMode="auto">
            <a:xfrm>
              <a:off x="1483" y="1617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102478" name="Text Box 78"/>
            <p:cNvSpPr txBox="1">
              <a:spLocks noChangeArrowheads="1"/>
            </p:cNvSpPr>
            <p:nvPr/>
          </p:nvSpPr>
          <p:spPr bwMode="auto">
            <a:xfrm>
              <a:off x="1462" y="1186"/>
              <a:ext cx="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4</a:t>
              </a:r>
            </a:p>
          </p:txBody>
        </p:sp>
      </p:grpSp>
      <p:grpSp>
        <p:nvGrpSpPr>
          <p:cNvPr id="102484" name="Group 84"/>
          <p:cNvGrpSpPr>
            <a:grpSpLocks/>
          </p:cNvGrpSpPr>
          <p:nvPr/>
        </p:nvGrpSpPr>
        <p:grpSpPr bwMode="auto">
          <a:xfrm>
            <a:off x="2713038" y="4098925"/>
            <a:ext cx="4375150" cy="511175"/>
            <a:chOff x="1709" y="2582"/>
            <a:chExt cx="2756" cy="322"/>
          </a:xfrm>
        </p:grpSpPr>
        <p:sp>
          <p:nvSpPr>
            <p:cNvPr id="102481" name="Line 81"/>
            <p:cNvSpPr>
              <a:spLocks noChangeShapeType="1"/>
            </p:cNvSpPr>
            <p:nvPr/>
          </p:nvSpPr>
          <p:spPr bwMode="auto">
            <a:xfrm flipV="1">
              <a:off x="2104" y="2582"/>
              <a:ext cx="2361" cy="7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2482" name="Text Box 82"/>
            <p:cNvSpPr txBox="1">
              <a:spLocks noChangeArrowheads="1"/>
            </p:cNvSpPr>
            <p:nvPr/>
          </p:nvSpPr>
          <p:spPr bwMode="auto">
            <a:xfrm>
              <a:off x="2800" y="2654"/>
              <a:ext cx="1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Solvant : benzène</a:t>
              </a:r>
              <a:endParaRPr lang="fr-FR" sz="2000">
                <a:solidFill>
                  <a:schemeClr val="bg2"/>
                </a:solidFill>
              </a:endParaRPr>
            </a:p>
          </p:txBody>
        </p:sp>
        <p:sp>
          <p:nvSpPr>
            <p:cNvPr id="102483" name="Line 83"/>
            <p:cNvSpPr>
              <a:spLocks noChangeShapeType="1"/>
            </p:cNvSpPr>
            <p:nvPr/>
          </p:nvSpPr>
          <p:spPr bwMode="auto">
            <a:xfrm flipH="1">
              <a:off x="1709" y="2656"/>
              <a:ext cx="335" cy="1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7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382588"/>
            <a:ext cx="6781800" cy="1257300"/>
          </a:xfrm>
        </p:spPr>
        <p:txBody>
          <a:bodyPr/>
          <a:lstStyle/>
          <a:p>
            <a:r>
              <a:rPr lang="fr-CA"/>
              <a:t>Principe de fonctionnement </a:t>
            </a:r>
            <a:br>
              <a:rPr lang="fr-CA"/>
            </a:br>
            <a:r>
              <a:rPr lang="fr-CA"/>
              <a:t>de l’osmomètre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5291818" y="2986088"/>
            <a:ext cx="3676650" cy="37179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185738" indent="-158750">
              <a:spcBef>
                <a:spcPct val="5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sz="2000" dirty="0">
                <a:solidFill>
                  <a:schemeClr val="bg2"/>
                </a:solidFill>
              </a:rPr>
              <a:t>La pression osmotique créée au sein de la solution de polymère « aspire » les molécules du solvant pur pour la diminuer.  Le solvant passe vers le compartiment droite.</a:t>
            </a:r>
          </a:p>
          <a:p>
            <a:pPr marL="185738" indent="-158750">
              <a:spcBef>
                <a:spcPct val="5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sz="2000" dirty="0">
                <a:solidFill>
                  <a:schemeClr val="bg2"/>
                </a:solidFill>
              </a:rPr>
              <a:t>La mesure de la pression osmotique est donnée par </a:t>
            </a:r>
            <a:r>
              <a:rPr kumimoji="0" lang="fr-CA" sz="2000" dirty="0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kumimoji="0" lang="fr-CA" sz="2000" dirty="0">
                <a:solidFill>
                  <a:schemeClr val="bg2"/>
                </a:solidFill>
              </a:rPr>
              <a:t>P, le solvant arrêtant de traverser la membrane lorsque </a:t>
            </a:r>
            <a:r>
              <a:rPr kumimoji="0" lang="fr-CA" sz="2000" dirty="0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kumimoji="0" lang="fr-CA" sz="2000" dirty="0">
                <a:solidFill>
                  <a:schemeClr val="bg2"/>
                </a:solidFill>
              </a:rPr>
              <a:t>P est égal à la pression osmotique.</a:t>
            </a:r>
            <a:endParaRPr lang="fr-CA" sz="2000" dirty="0">
              <a:solidFill>
                <a:schemeClr val="bg2"/>
              </a:solidFill>
            </a:endParaRPr>
          </a:p>
        </p:txBody>
      </p:sp>
      <p:grpSp>
        <p:nvGrpSpPr>
          <p:cNvPr id="103475" name="Group 51"/>
          <p:cNvGrpSpPr>
            <a:grpSpLocks/>
          </p:cNvGrpSpPr>
          <p:nvPr/>
        </p:nvGrpSpPr>
        <p:grpSpPr bwMode="auto">
          <a:xfrm>
            <a:off x="346755" y="2336800"/>
            <a:ext cx="4945063" cy="3711575"/>
            <a:chOff x="2490" y="1522"/>
            <a:chExt cx="3115" cy="2338"/>
          </a:xfrm>
        </p:grpSpPr>
        <p:sp>
          <p:nvSpPr>
            <p:cNvPr id="103429" name="Rectangle 5"/>
            <p:cNvSpPr>
              <a:spLocks noChangeArrowheads="1"/>
            </p:cNvSpPr>
            <p:nvPr/>
          </p:nvSpPr>
          <p:spPr bwMode="auto">
            <a:xfrm>
              <a:off x="2490" y="1522"/>
              <a:ext cx="3115" cy="233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30" name="Rectangle 6"/>
            <p:cNvSpPr>
              <a:spLocks noChangeArrowheads="1"/>
            </p:cNvSpPr>
            <p:nvPr/>
          </p:nvSpPr>
          <p:spPr bwMode="auto">
            <a:xfrm>
              <a:off x="2665" y="2391"/>
              <a:ext cx="2783" cy="130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31" name="Line 7"/>
            <p:cNvSpPr>
              <a:spLocks noChangeShapeType="1"/>
            </p:cNvSpPr>
            <p:nvPr/>
          </p:nvSpPr>
          <p:spPr bwMode="auto">
            <a:xfrm flipV="1">
              <a:off x="2740" y="1737"/>
              <a:ext cx="0" cy="6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33" name="Line 9"/>
            <p:cNvSpPr>
              <a:spLocks noChangeShapeType="1"/>
            </p:cNvSpPr>
            <p:nvPr/>
          </p:nvSpPr>
          <p:spPr bwMode="auto">
            <a:xfrm flipV="1">
              <a:off x="5370" y="1680"/>
              <a:ext cx="0" cy="70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34" name="Rectangle 10" descr="40%"/>
            <p:cNvSpPr>
              <a:spLocks noChangeArrowheads="1"/>
            </p:cNvSpPr>
            <p:nvPr/>
          </p:nvSpPr>
          <p:spPr bwMode="auto">
            <a:xfrm>
              <a:off x="3993" y="2400"/>
              <a:ext cx="125" cy="1285"/>
            </a:xfrm>
            <a:prstGeom prst="rect">
              <a:avLst/>
            </a:prstGeom>
            <a:pattFill prst="pct40">
              <a:fgClr>
                <a:srgbClr val="008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35" name="Rectangle 11"/>
            <p:cNvSpPr>
              <a:spLocks noChangeArrowheads="1"/>
            </p:cNvSpPr>
            <p:nvPr/>
          </p:nvSpPr>
          <p:spPr bwMode="auto">
            <a:xfrm>
              <a:off x="2674" y="2407"/>
              <a:ext cx="1328" cy="127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38" name="Rectangle 14"/>
            <p:cNvSpPr>
              <a:spLocks noChangeArrowheads="1"/>
            </p:cNvSpPr>
            <p:nvPr/>
          </p:nvSpPr>
          <p:spPr bwMode="auto">
            <a:xfrm>
              <a:off x="4119" y="2411"/>
              <a:ext cx="1309" cy="1269"/>
            </a:xfrm>
            <a:prstGeom prst="rect">
              <a:avLst/>
            </a:prstGeom>
            <a:solidFill>
              <a:srgbClr val="3399FF"/>
            </a:solidFill>
            <a:ln w="38100">
              <a:solidFill>
                <a:srgbClr val="00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41" name="Text Box 17"/>
            <p:cNvSpPr txBox="1">
              <a:spLocks noChangeArrowheads="1"/>
            </p:cNvSpPr>
            <p:nvPr/>
          </p:nvSpPr>
          <p:spPr bwMode="auto">
            <a:xfrm>
              <a:off x="2900" y="2499"/>
              <a:ext cx="100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Solvant pur</a:t>
              </a:r>
            </a:p>
          </p:txBody>
        </p:sp>
        <p:sp>
          <p:nvSpPr>
            <p:cNvPr id="103442" name="Text Box 18"/>
            <p:cNvSpPr txBox="1">
              <a:spLocks noChangeArrowheads="1"/>
            </p:cNvSpPr>
            <p:nvPr/>
          </p:nvSpPr>
          <p:spPr bwMode="auto">
            <a:xfrm>
              <a:off x="4213" y="2802"/>
              <a:ext cx="103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Solvant + polymère</a:t>
              </a:r>
            </a:p>
          </p:txBody>
        </p:sp>
        <p:grpSp>
          <p:nvGrpSpPr>
            <p:cNvPr id="103448" name="Group 24"/>
            <p:cNvGrpSpPr>
              <a:grpSpLocks/>
            </p:cNvGrpSpPr>
            <p:nvPr/>
          </p:nvGrpSpPr>
          <p:grpSpPr bwMode="auto">
            <a:xfrm>
              <a:off x="2668" y="3112"/>
              <a:ext cx="1398" cy="518"/>
              <a:chOff x="1496" y="2964"/>
              <a:chExt cx="1398" cy="518"/>
            </a:xfrm>
          </p:grpSpPr>
          <p:sp>
            <p:nvSpPr>
              <p:cNvPr id="103449" name="Text Box 25"/>
              <p:cNvSpPr txBox="1">
                <a:spLocks noChangeArrowheads="1"/>
              </p:cNvSpPr>
              <p:nvPr/>
            </p:nvSpPr>
            <p:spPr bwMode="auto">
              <a:xfrm>
                <a:off x="1496" y="2964"/>
                <a:ext cx="137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fr-CA">
                    <a:solidFill>
                      <a:schemeClr val="bg2"/>
                    </a:solidFill>
                  </a:rPr>
                  <a:t>Membrane semi-perméable</a:t>
                </a:r>
              </a:p>
            </p:txBody>
          </p:sp>
          <p:sp>
            <p:nvSpPr>
              <p:cNvPr id="103450" name="Line 26"/>
              <p:cNvSpPr>
                <a:spLocks noChangeShapeType="1"/>
              </p:cNvSpPr>
              <p:nvPr/>
            </p:nvSpPr>
            <p:spPr bwMode="auto">
              <a:xfrm>
                <a:off x="2652" y="3126"/>
                <a:ext cx="242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103455" name="Line 31"/>
            <p:cNvSpPr>
              <a:spLocks noChangeShapeType="1"/>
            </p:cNvSpPr>
            <p:nvPr/>
          </p:nvSpPr>
          <p:spPr bwMode="auto">
            <a:xfrm flipH="1" flipV="1">
              <a:off x="2671" y="1741"/>
              <a:ext cx="0" cy="6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56" name="Line 32"/>
            <p:cNvSpPr>
              <a:spLocks noChangeShapeType="1"/>
            </p:cNvSpPr>
            <p:nvPr/>
          </p:nvSpPr>
          <p:spPr bwMode="auto">
            <a:xfrm flipV="1">
              <a:off x="5435" y="1684"/>
              <a:ext cx="0" cy="69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103461" name="Rectangle 37"/>
          <p:cNvSpPr>
            <a:spLocks noChangeArrowheads="1"/>
          </p:cNvSpPr>
          <p:nvPr/>
        </p:nvSpPr>
        <p:spPr bwMode="auto">
          <a:xfrm>
            <a:off x="637268" y="3184525"/>
            <a:ext cx="98425" cy="5635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3462" name="Rectangle 38"/>
          <p:cNvSpPr>
            <a:spLocks noChangeArrowheads="1"/>
          </p:cNvSpPr>
          <p:nvPr/>
        </p:nvSpPr>
        <p:spPr bwMode="auto">
          <a:xfrm>
            <a:off x="4920343" y="3194050"/>
            <a:ext cx="95250" cy="1069975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984930" y="1579109"/>
            <a:ext cx="7450137" cy="10064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>
                <a:solidFill>
                  <a:schemeClr val="bg2"/>
                </a:solidFill>
              </a:rPr>
              <a:t>Supposons que les deux compratiments sont remplis au même niveau, à gauche par le solvant pur, à droite par le solvant contenant le polymère sans que la membrane laisse passer les molécules.</a:t>
            </a:r>
            <a:endParaRPr lang="fr-FR" sz="2000">
              <a:solidFill>
                <a:schemeClr val="bg2"/>
              </a:solidFill>
            </a:endParaRPr>
          </a:p>
        </p:txBody>
      </p:sp>
      <p:grpSp>
        <p:nvGrpSpPr>
          <p:cNvPr id="103465" name="Group 41"/>
          <p:cNvGrpSpPr>
            <a:grpSpLocks/>
          </p:cNvGrpSpPr>
          <p:nvPr/>
        </p:nvGrpSpPr>
        <p:grpSpPr bwMode="auto">
          <a:xfrm>
            <a:off x="2615293" y="4205288"/>
            <a:ext cx="511175" cy="1193800"/>
            <a:chOff x="3903" y="2747"/>
            <a:chExt cx="322" cy="752"/>
          </a:xfrm>
        </p:grpSpPr>
        <p:sp>
          <p:nvSpPr>
            <p:cNvPr id="103466" name="AutoShape 42"/>
            <p:cNvSpPr>
              <a:spLocks noChangeArrowheads="1"/>
            </p:cNvSpPr>
            <p:nvPr/>
          </p:nvSpPr>
          <p:spPr bwMode="auto">
            <a:xfrm>
              <a:off x="3905" y="2747"/>
              <a:ext cx="313" cy="74"/>
            </a:xfrm>
            <a:prstGeom prst="rightArrow">
              <a:avLst>
                <a:gd name="adj1" fmla="val 50000"/>
                <a:gd name="adj2" fmla="val 10574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67" name="AutoShape 43"/>
            <p:cNvSpPr>
              <a:spLocks noChangeArrowheads="1"/>
            </p:cNvSpPr>
            <p:nvPr/>
          </p:nvSpPr>
          <p:spPr bwMode="auto">
            <a:xfrm>
              <a:off x="3903" y="3076"/>
              <a:ext cx="313" cy="74"/>
            </a:xfrm>
            <a:prstGeom prst="rightArrow">
              <a:avLst>
                <a:gd name="adj1" fmla="val 50000"/>
                <a:gd name="adj2" fmla="val 10574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68" name="AutoShape 44"/>
            <p:cNvSpPr>
              <a:spLocks noChangeArrowheads="1"/>
            </p:cNvSpPr>
            <p:nvPr/>
          </p:nvSpPr>
          <p:spPr bwMode="auto">
            <a:xfrm>
              <a:off x="3912" y="3425"/>
              <a:ext cx="313" cy="74"/>
            </a:xfrm>
            <a:prstGeom prst="rightArrow">
              <a:avLst>
                <a:gd name="adj1" fmla="val 50000"/>
                <a:gd name="adj2" fmla="val 10574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103469" name="Rectangle 45"/>
          <p:cNvSpPr>
            <a:spLocks noChangeArrowheads="1"/>
          </p:cNvSpPr>
          <p:nvPr/>
        </p:nvSpPr>
        <p:spPr bwMode="auto">
          <a:xfrm>
            <a:off x="997630" y="1607684"/>
            <a:ext cx="7426325" cy="9604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CA" sz="2000">
                <a:solidFill>
                  <a:schemeClr val="bg2"/>
                </a:solidFill>
              </a:rPr>
              <a:t>Le niveau du solvant s’abaisse dans la colonne de gauche et celui de la</a:t>
            </a:r>
          </a:p>
          <a:p>
            <a:r>
              <a:rPr lang="fr-CA" sz="2000">
                <a:solidFill>
                  <a:schemeClr val="bg2"/>
                </a:solidFill>
              </a:rPr>
              <a:t>solution (colonne de droite) s’élève diminuant ainsi la concentration</a:t>
            </a:r>
          </a:p>
          <a:p>
            <a:r>
              <a:rPr lang="fr-CA" sz="2000">
                <a:solidFill>
                  <a:schemeClr val="bg2"/>
                </a:solidFill>
              </a:rPr>
              <a:t>du soluté et donc la pression osmotique du compartiment de droite.  </a:t>
            </a:r>
            <a:endParaRPr lang="fr-FR" sz="2000">
              <a:solidFill>
                <a:schemeClr val="bg2"/>
              </a:solidFill>
            </a:endParaRPr>
          </a:p>
        </p:txBody>
      </p:sp>
      <p:grpSp>
        <p:nvGrpSpPr>
          <p:cNvPr id="103477" name="Group 53"/>
          <p:cNvGrpSpPr>
            <a:grpSpLocks/>
          </p:cNvGrpSpPr>
          <p:nvPr/>
        </p:nvGrpSpPr>
        <p:grpSpPr bwMode="auto">
          <a:xfrm>
            <a:off x="3678918" y="2684463"/>
            <a:ext cx="1223962" cy="960437"/>
            <a:chOff x="4589" y="1741"/>
            <a:chExt cx="771" cy="605"/>
          </a:xfrm>
        </p:grpSpPr>
        <p:sp>
          <p:nvSpPr>
            <p:cNvPr id="103472" name="Line 48"/>
            <p:cNvSpPr>
              <a:spLocks noChangeShapeType="1"/>
            </p:cNvSpPr>
            <p:nvPr/>
          </p:nvSpPr>
          <p:spPr bwMode="auto">
            <a:xfrm flipH="1">
              <a:off x="4760" y="1742"/>
              <a:ext cx="6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73" name="Line 49"/>
            <p:cNvSpPr>
              <a:spLocks noChangeShapeType="1"/>
            </p:cNvSpPr>
            <p:nvPr/>
          </p:nvSpPr>
          <p:spPr bwMode="auto">
            <a:xfrm>
              <a:off x="4941" y="1744"/>
              <a:ext cx="0" cy="60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3474" name="Text Box 50"/>
            <p:cNvSpPr txBox="1">
              <a:spLocks noChangeArrowheads="1"/>
            </p:cNvSpPr>
            <p:nvPr/>
          </p:nvSpPr>
          <p:spPr bwMode="auto">
            <a:xfrm>
              <a:off x="4589" y="1741"/>
              <a:ext cx="3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kumimoji="0" lang="fr-CA">
                  <a:solidFill>
                    <a:schemeClr val="bg2"/>
                  </a:solidFill>
                </a:rPr>
                <a:t>P</a:t>
              </a:r>
            </a:p>
          </p:txBody>
        </p:sp>
      </p:grpSp>
      <p:sp>
        <p:nvSpPr>
          <p:cNvPr id="103476" name="Line 52"/>
          <p:cNvSpPr>
            <a:spLocks noChangeShapeType="1"/>
          </p:cNvSpPr>
          <p:nvPr/>
        </p:nvSpPr>
        <p:spPr bwMode="auto">
          <a:xfrm>
            <a:off x="756330" y="3192463"/>
            <a:ext cx="41656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00053 0.06643 " pathEditMode="relative" rAng="0" ptsTypes="AA">
                                      <p:cBhvr>
                                        <p:cTn id="44" dur="5000" fill="hold"/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1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0007 -0.07361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368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00122 0.06667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103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0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 animBg="1" autoUpdateAnimBg="0"/>
      <p:bldP spid="103461" grpId="0" animBg="1"/>
      <p:bldP spid="103461" grpId="1" animBg="1"/>
      <p:bldP spid="103462" grpId="0" animBg="1"/>
      <p:bldP spid="103462" grpId="1" animBg="1"/>
      <p:bldP spid="103463" grpId="0" animBg="1"/>
      <p:bldP spid="103469" grpId="0" animBg="1"/>
      <p:bldP spid="103476" grpId="0" animBg="1"/>
      <p:bldP spid="10347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3325" y="381000"/>
            <a:ext cx="4225925" cy="1087438"/>
          </a:xfrm>
          <a:ln/>
        </p:spPr>
        <p:txBody>
          <a:bodyPr/>
          <a:lstStyle/>
          <a:p>
            <a:r>
              <a:rPr lang="fr-FR"/>
              <a:t>Conclusion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7232" y="1646464"/>
            <a:ext cx="7907111" cy="4700588"/>
          </a:xfrm>
          <a:ln>
            <a:solidFill>
              <a:srgbClr val="3399FF"/>
            </a:solidFill>
          </a:ln>
        </p:spPr>
        <p:txBody>
          <a:bodyPr/>
          <a:lstStyle/>
          <a:p>
            <a:r>
              <a:rPr kumimoji="0" lang="fr-CA">
                <a:latin typeface="Times" pitchFamily="18" charset="0"/>
              </a:rPr>
              <a:t>Les propriétés importantes des solutions diluées concernent la cryoscopie, l’ébulliométrie et l’osmométrie.</a:t>
            </a:r>
          </a:p>
          <a:p>
            <a:r>
              <a:rPr kumimoji="0" lang="fr-CA">
                <a:latin typeface="Times" pitchFamily="18" charset="0"/>
              </a:rPr>
              <a:t>Puisque l’addition d’un soluté diminue la tension de vapeur du solvant (proportionnellement à sa fraction molaire : loi de RAOULT), la température de solidification du solvant diminue et sa température d’ébullition augmente.</a:t>
            </a:r>
          </a:p>
          <a:p>
            <a:r>
              <a:rPr kumimoji="0" lang="fr-CA">
                <a:latin typeface="Times" pitchFamily="18" charset="0"/>
              </a:rPr>
              <a:t>Ces propriétés sont utilisées pour mesurer la masse molaire de divers solutés.</a:t>
            </a:r>
          </a:p>
          <a:p>
            <a:r>
              <a:rPr kumimoji="0" lang="fr-CA">
                <a:latin typeface="Times" pitchFamily="18" charset="0"/>
              </a:rPr>
              <a:t>L’osmométrie revient à considérer les molécules de soluté comme si elles étaient en phase vapeur (le solvant étant assimilable au vide).  Les lois des gaz parfaits ou des gaz réels leur sont applicables.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2613" y="169863"/>
            <a:ext cx="5402262" cy="1028700"/>
          </a:xfrm>
        </p:spPr>
        <p:txBody>
          <a:bodyPr/>
          <a:lstStyle/>
          <a:p>
            <a:r>
              <a:rPr lang="fr-CA"/>
              <a:t>L’ébulliométrie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5081" y="1512888"/>
            <a:ext cx="5368925" cy="4840288"/>
          </a:xfrm>
          <a:ln>
            <a:solidFill>
              <a:srgbClr val="0066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dirty="0">
                <a:latin typeface="Times" pitchFamily="18" charset="0"/>
              </a:rPr>
              <a:t>Il s'agit de la conséquence de l'abaissement de la pression de vapeur du solvant par introduction d'un soluté.</a:t>
            </a:r>
          </a:p>
          <a:p>
            <a:pPr>
              <a:lnSpc>
                <a:spcPct val="90000"/>
              </a:lnSpc>
            </a:pPr>
            <a:r>
              <a:rPr kumimoji="0" lang="fr-CA" dirty="0">
                <a:latin typeface="Times" pitchFamily="18" charset="0"/>
              </a:rPr>
              <a:t>On observe l'augmentation de la température d'ébullition. </a:t>
            </a:r>
          </a:p>
          <a:p>
            <a:pPr>
              <a:lnSpc>
                <a:spcPct val="90000"/>
              </a:lnSpc>
            </a:pPr>
            <a:r>
              <a:rPr kumimoji="0" lang="fr-CA" dirty="0">
                <a:latin typeface="Times" pitchFamily="18" charset="0"/>
              </a:rPr>
              <a:t>La loi de RAOULT s’écrit  	        P</a:t>
            </a:r>
            <a:r>
              <a:rPr kumimoji="0" lang="fr-CA" baseline="-25000" dirty="0">
                <a:latin typeface="Times" pitchFamily="18" charset="0"/>
              </a:rPr>
              <a:t>A</a:t>
            </a:r>
            <a:r>
              <a:rPr kumimoji="0" lang="fr-CA" dirty="0">
                <a:latin typeface="Times" pitchFamily="18" charset="0"/>
              </a:rPr>
              <a:t>  =  P</a:t>
            </a:r>
            <a:r>
              <a:rPr kumimoji="0" lang="fr-CA" baseline="-25000" dirty="0">
                <a:latin typeface="Times" pitchFamily="18" charset="0"/>
              </a:rPr>
              <a:t>A</a:t>
            </a:r>
            <a:r>
              <a:rPr kumimoji="0" lang="fr-CA" baseline="30000" dirty="0">
                <a:latin typeface="Times" pitchFamily="18" charset="0"/>
              </a:rPr>
              <a:t>o</a:t>
            </a:r>
            <a:r>
              <a:rPr kumimoji="0" lang="fr-CA" dirty="0">
                <a:latin typeface="Times" pitchFamily="18" charset="0"/>
              </a:rPr>
              <a:t> </a:t>
            </a:r>
            <a:r>
              <a:rPr kumimoji="0" lang="fr-CA" i="1" dirty="0">
                <a:latin typeface="Times" pitchFamily="18" charset="0"/>
              </a:rPr>
              <a:t>x</a:t>
            </a:r>
            <a:r>
              <a:rPr kumimoji="0" lang="fr-CA" baseline="-25000" dirty="0">
                <a:latin typeface="Times" pitchFamily="18" charset="0"/>
              </a:rPr>
              <a:t>A</a:t>
            </a:r>
            <a:r>
              <a:rPr kumimoji="0" lang="fr-CA" dirty="0">
                <a:latin typeface="Times" pitchFamily="18" charset="0"/>
              </a:rPr>
              <a:t>	avec </a:t>
            </a:r>
            <a:r>
              <a:rPr kumimoji="0" lang="fr-CA" i="1" dirty="0">
                <a:latin typeface="Times" pitchFamily="18" charset="0"/>
              </a:rPr>
              <a:t>x</a:t>
            </a:r>
            <a:r>
              <a:rPr kumimoji="0" lang="fr-CA" baseline="-25000" dirty="0">
                <a:latin typeface="Times" pitchFamily="18" charset="0"/>
              </a:rPr>
              <a:t>A</a:t>
            </a:r>
            <a:r>
              <a:rPr kumimoji="0" lang="fr-CA" dirty="0">
                <a:latin typeface="Times" pitchFamily="18" charset="0"/>
              </a:rPr>
              <a:t> &lt; 1   </a:t>
            </a:r>
            <a:r>
              <a:rPr kumimoji="0" lang="fr-CA" dirty="0">
                <a:latin typeface="Symbol" pitchFamily="18" charset="2"/>
              </a:rPr>
              <a:t>Þ</a:t>
            </a:r>
            <a:r>
              <a:rPr kumimoji="0" lang="fr-CA" dirty="0">
                <a:latin typeface="Times" pitchFamily="18" charset="0"/>
              </a:rPr>
              <a:t>  P  &lt;  P</a:t>
            </a:r>
            <a:r>
              <a:rPr kumimoji="0" lang="fr-CA" baseline="-25000" dirty="0">
                <a:latin typeface="Times" pitchFamily="18" charset="0"/>
              </a:rPr>
              <a:t>A</a:t>
            </a:r>
            <a:r>
              <a:rPr kumimoji="0" lang="fr-CA" baseline="30000" dirty="0">
                <a:latin typeface="Times" pitchFamily="18" charset="0"/>
              </a:rPr>
              <a:t>o </a:t>
            </a:r>
            <a:r>
              <a:rPr kumimoji="0" lang="fr-CA" dirty="0">
                <a:latin typeface="Times" pitchFamily="18" charset="0"/>
              </a:rPr>
              <a:t>.</a:t>
            </a:r>
            <a:endParaRPr kumimoji="0" lang="fr-CA" baseline="30000" dirty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kumimoji="0" lang="fr-CA" dirty="0">
                <a:latin typeface="Times" pitchFamily="18" charset="0"/>
              </a:rPr>
              <a:t>La pression de vapeur du solvant est donc inférieure à sa pression de vapeur saturante P</a:t>
            </a:r>
            <a:r>
              <a:rPr kumimoji="0" lang="fr-CA" baseline="-25000" dirty="0">
                <a:latin typeface="Times" pitchFamily="18" charset="0"/>
              </a:rPr>
              <a:t>A</a:t>
            </a:r>
            <a:r>
              <a:rPr kumimoji="0" lang="fr-CA" baseline="30000" dirty="0">
                <a:latin typeface="Times" pitchFamily="18" charset="0"/>
              </a:rPr>
              <a:t>o</a:t>
            </a:r>
            <a:r>
              <a:rPr kumimoji="0" lang="fr-CA" dirty="0">
                <a:latin typeface="Times" pitchFamily="18" charset="0"/>
              </a:rPr>
              <a:t> et la décroissance est fonction (proportionnelle) à la fraction molaire du solvant.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59772" y="2158206"/>
            <a:ext cx="3082925" cy="31321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71715" name="Group 35"/>
          <p:cNvGrpSpPr>
            <a:grpSpLocks/>
          </p:cNvGrpSpPr>
          <p:nvPr/>
        </p:nvGrpSpPr>
        <p:grpSpPr bwMode="auto">
          <a:xfrm>
            <a:off x="342335" y="2172493"/>
            <a:ext cx="2763837" cy="2830513"/>
            <a:chOff x="3797" y="1584"/>
            <a:chExt cx="1741" cy="1783"/>
          </a:xfrm>
        </p:grpSpPr>
        <p:sp>
          <p:nvSpPr>
            <p:cNvPr id="71685" name="Line 5"/>
            <p:cNvSpPr>
              <a:spLocks noChangeShapeType="1"/>
            </p:cNvSpPr>
            <p:nvPr/>
          </p:nvSpPr>
          <p:spPr bwMode="auto">
            <a:xfrm>
              <a:off x="3902" y="3120"/>
              <a:ext cx="158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686" name="Line 6"/>
            <p:cNvSpPr>
              <a:spLocks noChangeShapeType="1"/>
            </p:cNvSpPr>
            <p:nvPr/>
          </p:nvSpPr>
          <p:spPr bwMode="auto">
            <a:xfrm flipV="1">
              <a:off x="4021" y="1631"/>
              <a:ext cx="0" cy="15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688" name="Text Box 8"/>
            <p:cNvSpPr txBox="1">
              <a:spLocks noChangeArrowheads="1"/>
            </p:cNvSpPr>
            <p:nvPr/>
          </p:nvSpPr>
          <p:spPr bwMode="auto">
            <a:xfrm>
              <a:off x="3797" y="1584"/>
              <a:ext cx="2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P</a:t>
              </a:r>
            </a:p>
          </p:txBody>
        </p:sp>
        <p:sp>
          <p:nvSpPr>
            <p:cNvPr id="71689" name="Text Box 9"/>
            <p:cNvSpPr txBox="1">
              <a:spLocks noChangeArrowheads="1"/>
            </p:cNvSpPr>
            <p:nvPr/>
          </p:nvSpPr>
          <p:spPr bwMode="auto">
            <a:xfrm>
              <a:off x="5297" y="3117"/>
              <a:ext cx="2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T</a:t>
              </a:r>
            </a:p>
          </p:txBody>
        </p:sp>
      </p:grpSp>
      <p:grpSp>
        <p:nvGrpSpPr>
          <p:cNvPr id="71717" name="Group 37"/>
          <p:cNvGrpSpPr>
            <a:grpSpLocks/>
          </p:cNvGrpSpPr>
          <p:nvPr/>
        </p:nvGrpSpPr>
        <p:grpSpPr bwMode="auto">
          <a:xfrm>
            <a:off x="205810" y="2896393"/>
            <a:ext cx="2611437" cy="2106613"/>
            <a:chOff x="3711" y="2040"/>
            <a:chExt cx="1645" cy="1327"/>
          </a:xfrm>
        </p:grpSpPr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3711" y="2040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P</a:t>
              </a:r>
              <a:r>
                <a:rPr kumimoji="0" lang="fr-CA" sz="2000" baseline="-25000">
                  <a:solidFill>
                    <a:schemeClr val="bg2"/>
                  </a:solidFill>
                  <a:latin typeface="Times" pitchFamily="18" charset="0"/>
                </a:rPr>
                <a:t>A</a:t>
              </a:r>
              <a:r>
                <a:rPr kumimoji="0" lang="fr-CA" sz="2000">
                  <a:solidFill>
                    <a:schemeClr val="bg2"/>
                  </a:solidFill>
                </a:rPr>
                <a:t>°</a:t>
              </a:r>
            </a:p>
          </p:txBody>
        </p:sp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>
              <a:off x="4039" y="2203"/>
              <a:ext cx="131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693" name="Line 13"/>
            <p:cNvSpPr>
              <a:spLocks noChangeShapeType="1"/>
            </p:cNvSpPr>
            <p:nvPr/>
          </p:nvSpPr>
          <p:spPr bwMode="auto">
            <a:xfrm>
              <a:off x="5069" y="2194"/>
              <a:ext cx="1" cy="92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695" name="Text Box 15"/>
            <p:cNvSpPr txBox="1">
              <a:spLocks noChangeArrowheads="1"/>
            </p:cNvSpPr>
            <p:nvPr/>
          </p:nvSpPr>
          <p:spPr bwMode="auto">
            <a:xfrm>
              <a:off x="4941" y="3117"/>
              <a:ext cx="3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T°</a:t>
              </a:r>
            </a:p>
          </p:txBody>
        </p:sp>
      </p:grpSp>
      <p:grpSp>
        <p:nvGrpSpPr>
          <p:cNvPr id="71716" name="Group 36"/>
          <p:cNvGrpSpPr>
            <a:grpSpLocks/>
          </p:cNvGrpSpPr>
          <p:nvPr/>
        </p:nvGrpSpPr>
        <p:grpSpPr bwMode="auto">
          <a:xfrm>
            <a:off x="664597" y="1450180"/>
            <a:ext cx="2108200" cy="2601913"/>
            <a:chOff x="4055" y="1038"/>
            <a:chExt cx="1328" cy="1639"/>
          </a:xfrm>
        </p:grpSpPr>
        <p:sp>
          <p:nvSpPr>
            <p:cNvPr id="71691" name="Arc 11"/>
            <p:cNvSpPr>
              <a:spLocks/>
            </p:cNvSpPr>
            <p:nvPr/>
          </p:nvSpPr>
          <p:spPr bwMode="auto">
            <a:xfrm flipV="1">
              <a:off x="4055" y="1038"/>
              <a:ext cx="1297" cy="1639"/>
            </a:xfrm>
            <a:custGeom>
              <a:avLst/>
              <a:gdLst>
                <a:gd name="G0" fmla="+- 0 0 0"/>
                <a:gd name="G1" fmla="+- 21252 0 0"/>
                <a:gd name="G2" fmla="+- 21600 0 0"/>
                <a:gd name="T0" fmla="*/ 3861 w 19794"/>
                <a:gd name="T1" fmla="*/ 0 h 21252"/>
                <a:gd name="T2" fmla="*/ 19794 w 19794"/>
                <a:gd name="T3" fmla="*/ 12605 h 21252"/>
                <a:gd name="T4" fmla="*/ 0 w 19794"/>
                <a:gd name="T5" fmla="*/ 21252 h 2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94" h="21252" fill="none" extrusionOk="0">
                  <a:moveTo>
                    <a:pt x="3861" y="-1"/>
                  </a:moveTo>
                  <a:cubicBezTo>
                    <a:pt x="10939" y="1285"/>
                    <a:pt x="16913" y="6012"/>
                    <a:pt x="19793" y="12605"/>
                  </a:cubicBezTo>
                </a:path>
                <a:path w="19794" h="21252" stroke="0" extrusionOk="0">
                  <a:moveTo>
                    <a:pt x="3861" y="-1"/>
                  </a:moveTo>
                  <a:cubicBezTo>
                    <a:pt x="10939" y="1285"/>
                    <a:pt x="16913" y="6012"/>
                    <a:pt x="19793" y="12605"/>
                  </a:cubicBezTo>
                  <a:lnTo>
                    <a:pt x="0" y="21252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696" name="Text Box 16"/>
            <p:cNvSpPr txBox="1">
              <a:spLocks noChangeArrowheads="1"/>
            </p:cNvSpPr>
            <p:nvPr/>
          </p:nvSpPr>
          <p:spPr bwMode="auto">
            <a:xfrm>
              <a:off x="4738" y="1612"/>
              <a:ext cx="64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fr-CA" sz="2000" i="1">
                  <a:solidFill>
                    <a:schemeClr val="bg2"/>
                  </a:solidFill>
                </a:rPr>
                <a:t>Solvant pur</a:t>
              </a:r>
            </a:p>
          </p:txBody>
        </p:sp>
      </p:grpSp>
      <p:grpSp>
        <p:nvGrpSpPr>
          <p:cNvPr id="71719" name="Group 39"/>
          <p:cNvGrpSpPr>
            <a:grpSpLocks/>
          </p:cNvGrpSpPr>
          <p:nvPr/>
        </p:nvGrpSpPr>
        <p:grpSpPr bwMode="auto">
          <a:xfrm>
            <a:off x="324872" y="3155156"/>
            <a:ext cx="2132013" cy="692150"/>
            <a:chOff x="3786" y="2203"/>
            <a:chExt cx="1343" cy="436"/>
          </a:xfrm>
        </p:grpSpPr>
        <p:sp>
          <p:nvSpPr>
            <p:cNvPr id="71700" name="Text Box 20"/>
            <p:cNvSpPr txBox="1">
              <a:spLocks noChangeArrowheads="1"/>
            </p:cNvSpPr>
            <p:nvPr/>
          </p:nvSpPr>
          <p:spPr bwMode="auto">
            <a:xfrm>
              <a:off x="3786" y="2389"/>
              <a:ext cx="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P</a:t>
              </a:r>
            </a:p>
          </p:txBody>
        </p:sp>
        <p:sp>
          <p:nvSpPr>
            <p:cNvPr id="71703" name="Line 23"/>
            <p:cNvSpPr>
              <a:spLocks noChangeShapeType="1"/>
            </p:cNvSpPr>
            <p:nvPr/>
          </p:nvSpPr>
          <p:spPr bwMode="auto">
            <a:xfrm>
              <a:off x="4018" y="2532"/>
              <a:ext cx="111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707" name="Line 27"/>
            <p:cNvSpPr>
              <a:spLocks noChangeShapeType="1"/>
            </p:cNvSpPr>
            <p:nvPr/>
          </p:nvSpPr>
          <p:spPr bwMode="auto">
            <a:xfrm>
              <a:off x="4281" y="2203"/>
              <a:ext cx="0" cy="33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708" name="Text Box 28"/>
            <p:cNvSpPr txBox="1">
              <a:spLocks noChangeArrowheads="1"/>
            </p:cNvSpPr>
            <p:nvPr/>
          </p:nvSpPr>
          <p:spPr bwMode="auto">
            <a:xfrm>
              <a:off x="4271" y="2257"/>
              <a:ext cx="3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kumimoji="0" lang="fr-CA" sz="2000">
                  <a:solidFill>
                    <a:schemeClr val="bg2"/>
                  </a:solidFill>
                </a:rPr>
                <a:t>P</a:t>
              </a:r>
            </a:p>
          </p:txBody>
        </p:sp>
      </p:grpSp>
      <p:grpSp>
        <p:nvGrpSpPr>
          <p:cNvPr id="71720" name="Group 40"/>
          <p:cNvGrpSpPr>
            <a:grpSpLocks/>
          </p:cNvGrpSpPr>
          <p:nvPr/>
        </p:nvGrpSpPr>
        <p:grpSpPr bwMode="auto">
          <a:xfrm>
            <a:off x="2310835" y="3164681"/>
            <a:ext cx="496887" cy="1471612"/>
            <a:chOff x="5037" y="2209"/>
            <a:chExt cx="313" cy="927"/>
          </a:xfrm>
        </p:grpSpPr>
        <p:sp>
          <p:nvSpPr>
            <p:cNvPr id="71704" name="Line 24"/>
            <p:cNvSpPr>
              <a:spLocks noChangeShapeType="1"/>
            </p:cNvSpPr>
            <p:nvPr/>
          </p:nvSpPr>
          <p:spPr bwMode="auto">
            <a:xfrm>
              <a:off x="5307" y="2209"/>
              <a:ext cx="0" cy="92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709" name="Line 29"/>
            <p:cNvSpPr>
              <a:spLocks noChangeShapeType="1"/>
            </p:cNvSpPr>
            <p:nvPr/>
          </p:nvSpPr>
          <p:spPr bwMode="auto">
            <a:xfrm>
              <a:off x="5068" y="2768"/>
              <a:ext cx="2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710" name="Text Box 30"/>
            <p:cNvSpPr txBox="1">
              <a:spLocks noChangeArrowheads="1"/>
            </p:cNvSpPr>
            <p:nvPr/>
          </p:nvSpPr>
          <p:spPr bwMode="auto">
            <a:xfrm>
              <a:off x="5037" y="2532"/>
              <a:ext cx="3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kumimoji="0" lang="fr-CA" sz="2000">
                  <a:solidFill>
                    <a:schemeClr val="bg2"/>
                  </a:solidFill>
                </a:rPr>
                <a:t>T</a:t>
              </a:r>
            </a:p>
          </p:txBody>
        </p:sp>
      </p:grpSp>
      <p:grpSp>
        <p:nvGrpSpPr>
          <p:cNvPr id="71718" name="Group 38"/>
          <p:cNvGrpSpPr>
            <a:grpSpLocks/>
          </p:cNvGrpSpPr>
          <p:nvPr/>
        </p:nvGrpSpPr>
        <p:grpSpPr bwMode="auto">
          <a:xfrm>
            <a:off x="1069410" y="1599406"/>
            <a:ext cx="1873250" cy="2995612"/>
            <a:chOff x="4255" y="1223"/>
            <a:chExt cx="1180" cy="1887"/>
          </a:xfrm>
        </p:grpSpPr>
        <p:sp>
          <p:nvSpPr>
            <p:cNvPr id="71702" name="Arc 22"/>
            <p:cNvSpPr>
              <a:spLocks/>
            </p:cNvSpPr>
            <p:nvPr/>
          </p:nvSpPr>
          <p:spPr bwMode="auto">
            <a:xfrm flipV="1">
              <a:off x="4284" y="1223"/>
              <a:ext cx="1151" cy="1639"/>
            </a:xfrm>
            <a:custGeom>
              <a:avLst/>
              <a:gdLst>
                <a:gd name="G0" fmla="+- 0 0 0"/>
                <a:gd name="G1" fmla="+- 21252 0 0"/>
                <a:gd name="G2" fmla="+- 21600 0 0"/>
                <a:gd name="T0" fmla="*/ 3861 w 19794"/>
                <a:gd name="T1" fmla="*/ 0 h 21252"/>
                <a:gd name="T2" fmla="*/ 19794 w 19794"/>
                <a:gd name="T3" fmla="*/ 12605 h 21252"/>
                <a:gd name="T4" fmla="*/ 0 w 19794"/>
                <a:gd name="T5" fmla="*/ 21252 h 2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94" h="21252" fill="none" extrusionOk="0">
                  <a:moveTo>
                    <a:pt x="3861" y="-1"/>
                  </a:moveTo>
                  <a:cubicBezTo>
                    <a:pt x="10939" y="1285"/>
                    <a:pt x="16913" y="6012"/>
                    <a:pt x="19793" y="12605"/>
                  </a:cubicBezTo>
                </a:path>
                <a:path w="19794" h="21252" stroke="0" extrusionOk="0">
                  <a:moveTo>
                    <a:pt x="3861" y="-1"/>
                  </a:moveTo>
                  <a:cubicBezTo>
                    <a:pt x="10939" y="1285"/>
                    <a:pt x="16913" y="6012"/>
                    <a:pt x="19793" y="12605"/>
                  </a:cubicBezTo>
                  <a:lnTo>
                    <a:pt x="0" y="21252"/>
                  </a:lnTo>
                  <a:close/>
                </a:path>
              </a:pathLst>
            </a:custGeom>
            <a:noFill/>
            <a:ln w="2857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71713" name="Text Box 33"/>
            <p:cNvSpPr txBox="1">
              <a:spLocks noChangeArrowheads="1"/>
            </p:cNvSpPr>
            <p:nvPr/>
          </p:nvSpPr>
          <p:spPr bwMode="auto">
            <a:xfrm>
              <a:off x="4255" y="2822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Solution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 animBg="1" autoUpdateAnimBg="0"/>
      <p:bldP spid="716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96925" y="239713"/>
            <a:ext cx="7564438" cy="1257300"/>
          </a:xfrm>
        </p:spPr>
        <p:txBody>
          <a:bodyPr/>
          <a:lstStyle/>
          <a:p>
            <a:r>
              <a:rPr lang="fr-CA" sz="3600"/>
              <a:t>Abaissement de la tension de vapeur</a:t>
            </a:r>
            <a:endParaRPr lang="fr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754188"/>
            <a:ext cx="8353425" cy="2609850"/>
          </a:xfrm>
          <a:ln>
            <a:solidFill>
              <a:srgbClr val="0066FF"/>
            </a:solidFill>
          </a:ln>
        </p:spPr>
        <p:txBody>
          <a:bodyPr/>
          <a:lstStyle/>
          <a:p>
            <a:r>
              <a:rPr kumimoji="0" lang="fr-CA" sz="2000" dirty="0">
                <a:latin typeface="Times" pitchFamily="18" charset="0"/>
              </a:rPr>
              <a:t>On considère les solutions suffisamment diluées pour être idéales.</a:t>
            </a:r>
          </a:p>
          <a:p>
            <a:r>
              <a:rPr kumimoji="0" lang="fr-CA" sz="2000" dirty="0">
                <a:latin typeface="Times" pitchFamily="18" charset="0"/>
              </a:rPr>
              <a:t>La loi de RAOULT est telle que (cas d'une solution idéale) :</a:t>
            </a:r>
          </a:p>
          <a:p>
            <a:r>
              <a:rPr kumimoji="0" lang="fr-CA" sz="2000" dirty="0">
                <a:latin typeface="Times" pitchFamily="18" charset="0"/>
              </a:rPr>
              <a:t>P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dirty="0">
                <a:latin typeface="Times" pitchFamily="18" charset="0"/>
              </a:rPr>
              <a:t>  =  P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baseline="30000" dirty="0">
                <a:latin typeface="Times" pitchFamily="18" charset="0"/>
              </a:rPr>
              <a:t>o</a:t>
            </a:r>
            <a:r>
              <a:rPr kumimoji="0" lang="fr-CA" sz="2000" dirty="0">
                <a:latin typeface="Times" pitchFamily="18" charset="0"/>
              </a:rPr>
              <a:t> </a:t>
            </a:r>
            <a:r>
              <a:rPr kumimoji="0" lang="fr-CA" sz="2000" i="1" dirty="0">
                <a:latin typeface="Times" pitchFamily="18" charset="0"/>
              </a:rPr>
              <a:t>x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dirty="0">
                <a:latin typeface="Times" pitchFamily="18" charset="0"/>
              </a:rPr>
              <a:t>	avec </a:t>
            </a:r>
            <a:r>
              <a:rPr kumimoji="0" lang="fr-CA" sz="2000" i="1" dirty="0">
                <a:latin typeface="Times" pitchFamily="18" charset="0"/>
              </a:rPr>
              <a:t>x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dirty="0">
                <a:latin typeface="Times" pitchFamily="18" charset="0"/>
              </a:rPr>
              <a:t> &lt; 1	</a:t>
            </a:r>
            <a:r>
              <a:rPr kumimoji="0" lang="fr-CA" sz="2000" dirty="0">
                <a:latin typeface="Symbol" pitchFamily="18" charset="2"/>
              </a:rPr>
              <a:t>Þ</a:t>
            </a:r>
            <a:r>
              <a:rPr kumimoji="0" lang="fr-CA" sz="2000" dirty="0">
                <a:latin typeface="Times" pitchFamily="18" charset="0"/>
              </a:rPr>
              <a:t>	P  &lt;  P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baseline="30000" dirty="0">
                <a:latin typeface="Times" pitchFamily="18" charset="0"/>
              </a:rPr>
              <a:t>o</a:t>
            </a:r>
          </a:p>
          <a:p>
            <a:r>
              <a:rPr kumimoji="0" lang="fr-CA" sz="2000" dirty="0">
                <a:latin typeface="Times" pitchFamily="18" charset="0"/>
              </a:rPr>
              <a:t>Si le soluté est non volatil, il ne contribue pas à la pression P :</a:t>
            </a:r>
          </a:p>
          <a:p>
            <a:r>
              <a:rPr kumimoji="0" lang="fr-CA" sz="2000" dirty="0">
                <a:latin typeface="Symbol" pitchFamily="18" charset="2"/>
              </a:rPr>
              <a:t>Þ</a:t>
            </a:r>
            <a:r>
              <a:rPr kumimoji="0" lang="fr-CA" sz="2000" dirty="0">
                <a:latin typeface="Times" pitchFamily="18" charset="0"/>
              </a:rPr>
              <a:t>	</a:t>
            </a:r>
            <a:r>
              <a:rPr kumimoji="0" lang="fr-CA" sz="2000" dirty="0">
                <a:latin typeface="Symbol" pitchFamily="18" charset="2"/>
              </a:rPr>
              <a:t>D</a:t>
            </a:r>
            <a:r>
              <a:rPr kumimoji="0" lang="fr-CA" sz="2000" dirty="0">
                <a:latin typeface="Times" pitchFamily="18" charset="0"/>
              </a:rPr>
              <a:t>P  =  P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baseline="30000" dirty="0">
                <a:latin typeface="Times" pitchFamily="18" charset="0"/>
              </a:rPr>
              <a:t>o</a:t>
            </a:r>
            <a:r>
              <a:rPr kumimoji="0" lang="fr-CA" sz="2000" dirty="0">
                <a:latin typeface="Times" pitchFamily="18" charset="0"/>
              </a:rPr>
              <a:t> </a:t>
            </a:r>
            <a:r>
              <a:rPr kumimoji="0" lang="fr-CA" sz="2000" dirty="0">
                <a:latin typeface="Symbol" pitchFamily="18" charset="2"/>
              </a:rPr>
              <a:t>-</a:t>
            </a:r>
            <a:r>
              <a:rPr kumimoji="0" lang="fr-CA" sz="2000" dirty="0">
                <a:latin typeface="Times" pitchFamily="18" charset="0"/>
              </a:rPr>
              <a:t> P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dirty="0">
                <a:latin typeface="Times" pitchFamily="18" charset="0"/>
              </a:rPr>
              <a:t>  =  P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baseline="30000" dirty="0">
                <a:latin typeface="Times" pitchFamily="18" charset="0"/>
              </a:rPr>
              <a:t>o</a:t>
            </a:r>
            <a:r>
              <a:rPr kumimoji="0" lang="fr-CA" sz="2000" dirty="0">
                <a:latin typeface="Times" pitchFamily="18" charset="0"/>
              </a:rPr>
              <a:t> (1 </a:t>
            </a:r>
            <a:r>
              <a:rPr kumimoji="0" lang="fr-CA" sz="2000" dirty="0">
                <a:latin typeface="Symbol" pitchFamily="18" charset="2"/>
              </a:rPr>
              <a:t>-</a:t>
            </a:r>
            <a:r>
              <a:rPr kumimoji="0" lang="fr-CA" sz="2000" dirty="0">
                <a:latin typeface="Times" pitchFamily="18" charset="0"/>
              </a:rPr>
              <a:t> </a:t>
            </a:r>
            <a:r>
              <a:rPr kumimoji="0" lang="fr-CA" sz="2000" i="1" dirty="0">
                <a:latin typeface="Times" pitchFamily="18" charset="0"/>
              </a:rPr>
              <a:t>x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dirty="0">
                <a:latin typeface="Times" pitchFamily="18" charset="0"/>
              </a:rPr>
              <a:t>)  =  P</a:t>
            </a:r>
            <a:r>
              <a:rPr kumimoji="0" lang="fr-CA" sz="2000" baseline="-25000" dirty="0">
                <a:latin typeface="Times" pitchFamily="18" charset="0"/>
              </a:rPr>
              <a:t>A</a:t>
            </a:r>
            <a:r>
              <a:rPr kumimoji="0" lang="fr-CA" sz="2000" baseline="30000" dirty="0">
                <a:latin typeface="Times" pitchFamily="18" charset="0"/>
              </a:rPr>
              <a:t>o</a:t>
            </a:r>
            <a:r>
              <a:rPr kumimoji="0" lang="fr-CA" sz="2000" dirty="0">
                <a:latin typeface="Times" pitchFamily="18" charset="0"/>
              </a:rPr>
              <a:t> </a:t>
            </a:r>
            <a:r>
              <a:rPr kumimoji="0" lang="fr-CA" sz="2000" i="1" dirty="0">
                <a:latin typeface="Times" pitchFamily="18" charset="0"/>
              </a:rPr>
              <a:t>x</a:t>
            </a:r>
            <a:r>
              <a:rPr kumimoji="0" lang="fr-CA" sz="2000" baseline="-25000" dirty="0">
                <a:latin typeface="Times" pitchFamily="18" charset="0"/>
              </a:rPr>
              <a:t>B</a:t>
            </a:r>
          </a:p>
          <a:p>
            <a:r>
              <a:rPr kumimoji="0" lang="fr-CA" sz="2000" dirty="0">
                <a:latin typeface="Times" pitchFamily="18" charset="0"/>
              </a:rPr>
              <a:t>La diminution de pression ne dépend  que de la fraction molaire du soluté et de la pression de vapeur saturante du solvant.  En effet,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503570"/>
              </p:ext>
            </p:extLst>
          </p:nvPr>
        </p:nvGraphicFramePr>
        <p:xfrm>
          <a:off x="5932261" y="5462588"/>
          <a:ext cx="2570163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8" name="Document" r:id="rId4" imgW="2581656" imgH="1399032" progId="Word.Document.8">
                  <p:embed/>
                </p:oleObj>
              </mc:Choice>
              <mc:Fallback>
                <p:oleObj name="Document" r:id="rId4" imgW="2581656" imgH="1399032" progId="Word.Document.8">
                  <p:embed/>
                  <p:pic>
                    <p:nvPicPr>
                      <p:cNvPr id="0" name="Picture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261" y="5462588"/>
                        <a:ext cx="2570163" cy="139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952500" y="4422775"/>
          <a:ext cx="7185025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9" name="Document" r:id="rId7" imgW="7184136" imgH="1133856" progId="Word.Document.8">
                  <p:embed/>
                </p:oleObj>
              </mc:Choice>
              <mc:Fallback>
                <p:oleObj name="Document" r:id="rId7" imgW="7184136" imgH="1133856" progId="Word.Document.8">
                  <p:embed/>
                  <p:pic>
                    <p:nvPicPr>
                      <p:cNvPr id="0" name="Picture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4422775"/>
                        <a:ext cx="7185025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676627" y="5100638"/>
            <a:ext cx="4386262" cy="119697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dirty="0">
                <a:solidFill>
                  <a:schemeClr val="bg2"/>
                </a:solidFill>
              </a:rPr>
              <a:t>L’abaissement relatif de la tension de vapeur dépend uniquement de la concentration du soluté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  <p:bldP spid="614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3267075" y="1664494"/>
            <a:ext cx="5480050" cy="476091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92203" name="Group 43"/>
          <p:cNvGrpSpPr>
            <a:grpSpLocks/>
          </p:cNvGrpSpPr>
          <p:nvPr/>
        </p:nvGrpSpPr>
        <p:grpSpPr bwMode="auto">
          <a:xfrm>
            <a:off x="3676651" y="1901032"/>
            <a:ext cx="4895851" cy="4310063"/>
            <a:chOff x="2316" y="999"/>
            <a:chExt cx="3084" cy="2715"/>
          </a:xfrm>
        </p:grpSpPr>
        <p:sp>
          <p:nvSpPr>
            <p:cNvPr id="92168" name="Line 8"/>
            <p:cNvSpPr>
              <a:spLocks noChangeShapeType="1"/>
            </p:cNvSpPr>
            <p:nvPr/>
          </p:nvSpPr>
          <p:spPr bwMode="auto">
            <a:xfrm>
              <a:off x="2401" y="3436"/>
              <a:ext cx="28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2169" name="Line 9"/>
            <p:cNvSpPr>
              <a:spLocks noChangeShapeType="1"/>
            </p:cNvSpPr>
            <p:nvPr/>
          </p:nvSpPr>
          <p:spPr bwMode="auto">
            <a:xfrm flipV="1">
              <a:off x="2598" y="1204"/>
              <a:ext cx="0" cy="228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2172" name="Text Box 12"/>
            <p:cNvSpPr txBox="1">
              <a:spLocks noChangeArrowheads="1"/>
            </p:cNvSpPr>
            <p:nvPr/>
          </p:nvSpPr>
          <p:spPr bwMode="auto">
            <a:xfrm>
              <a:off x="4216" y="3464"/>
              <a:ext cx="11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Température T</a:t>
              </a:r>
            </a:p>
          </p:txBody>
        </p:sp>
        <p:sp>
          <p:nvSpPr>
            <p:cNvPr id="92173" name="Text Box 13"/>
            <p:cNvSpPr txBox="1">
              <a:spLocks noChangeArrowheads="1"/>
            </p:cNvSpPr>
            <p:nvPr/>
          </p:nvSpPr>
          <p:spPr bwMode="auto">
            <a:xfrm>
              <a:off x="2316" y="999"/>
              <a:ext cx="7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 dirty="0">
                  <a:solidFill>
                    <a:schemeClr val="bg2"/>
                  </a:solidFill>
                </a:rPr>
                <a:t>Pression P</a:t>
              </a:r>
            </a:p>
          </p:txBody>
        </p:sp>
      </p:grpSp>
      <p:sp>
        <p:nvSpPr>
          <p:cNvPr id="92175" name="Text Box 15"/>
          <p:cNvSpPr txBox="1">
            <a:spLocks noGrp="1" noChangeArrowheads="1"/>
          </p:cNvSpPr>
          <p:nvPr>
            <p:ph type="body" idx="1"/>
          </p:nvPr>
        </p:nvSpPr>
        <p:spPr>
          <a:xfrm>
            <a:off x="290513" y="3088482"/>
            <a:ext cx="3279775" cy="1431925"/>
          </a:xfrm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0" lang="fr-CA" sz="2000"/>
              <a:t>Un abaissement de la tension de vapeur entraîne une augmentation de la température d’ébullition.</a:t>
            </a:r>
          </a:p>
        </p:txBody>
      </p:sp>
      <p:grpSp>
        <p:nvGrpSpPr>
          <p:cNvPr id="92190" name="Group 30"/>
          <p:cNvGrpSpPr>
            <a:grpSpLocks/>
          </p:cNvGrpSpPr>
          <p:nvPr/>
        </p:nvGrpSpPr>
        <p:grpSpPr bwMode="auto">
          <a:xfrm>
            <a:off x="3621088" y="3529807"/>
            <a:ext cx="3151187" cy="2606675"/>
            <a:chOff x="2042" y="2058"/>
            <a:chExt cx="1985" cy="1642"/>
          </a:xfrm>
        </p:grpSpPr>
        <p:sp>
          <p:nvSpPr>
            <p:cNvPr id="92176" name="Text Box 16"/>
            <p:cNvSpPr txBox="1">
              <a:spLocks noChangeArrowheads="1"/>
            </p:cNvSpPr>
            <p:nvPr/>
          </p:nvSpPr>
          <p:spPr bwMode="auto">
            <a:xfrm>
              <a:off x="3557" y="3450"/>
              <a:ext cx="3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T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0</a:t>
              </a:r>
              <a:endParaRPr kumimoji="0" lang="fr-CA" sz="2000">
                <a:solidFill>
                  <a:schemeClr val="bg2"/>
                </a:solidFill>
              </a:endParaRPr>
            </a:p>
          </p:txBody>
        </p:sp>
        <p:sp>
          <p:nvSpPr>
            <p:cNvPr id="92177" name="Text Box 17"/>
            <p:cNvSpPr txBox="1">
              <a:spLocks noChangeArrowheads="1"/>
            </p:cNvSpPr>
            <p:nvPr/>
          </p:nvSpPr>
          <p:spPr bwMode="auto">
            <a:xfrm>
              <a:off x="2042" y="2058"/>
              <a:ext cx="3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P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0</a:t>
              </a:r>
              <a:endParaRPr kumimoji="0" lang="fr-CA" sz="2000">
                <a:solidFill>
                  <a:schemeClr val="bg2"/>
                </a:solidFill>
              </a:endParaRPr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 flipV="1">
              <a:off x="3690" y="2260"/>
              <a:ext cx="0" cy="12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 flipH="1">
              <a:off x="2367" y="2244"/>
              <a:ext cx="1660" cy="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92198" name="Group 38"/>
          <p:cNvGrpSpPr>
            <a:grpSpLocks/>
          </p:cNvGrpSpPr>
          <p:nvPr/>
        </p:nvGrpSpPr>
        <p:grpSpPr bwMode="auto">
          <a:xfrm>
            <a:off x="2509838" y="638175"/>
            <a:ext cx="4741862" cy="4070350"/>
            <a:chOff x="1581" y="402"/>
            <a:chExt cx="2987" cy="2564"/>
          </a:xfrm>
        </p:grpSpPr>
        <p:sp>
          <p:nvSpPr>
            <p:cNvPr id="92170" name="Arc 10"/>
            <p:cNvSpPr>
              <a:spLocks/>
            </p:cNvSpPr>
            <p:nvPr/>
          </p:nvSpPr>
          <p:spPr bwMode="auto">
            <a:xfrm flipV="1">
              <a:off x="1581" y="402"/>
              <a:ext cx="2987" cy="2564"/>
            </a:xfrm>
            <a:custGeom>
              <a:avLst/>
              <a:gdLst>
                <a:gd name="G0" fmla="+- 0 0 0"/>
                <a:gd name="G1" fmla="+- 19822 0 0"/>
                <a:gd name="G2" fmla="+- 21600 0 0"/>
                <a:gd name="T0" fmla="*/ 8581 w 21049"/>
                <a:gd name="T1" fmla="*/ 0 h 19822"/>
                <a:gd name="T2" fmla="*/ 21049 w 21049"/>
                <a:gd name="T3" fmla="*/ 14974 h 19822"/>
                <a:gd name="T4" fmla="*/ 0 w 21049"/>
                <a:gd name="T5" fmla="*/ 19822 h 19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49" h="19822" fill="none" extrusionOk="0">
                  <a:moveTo>
                    <a:pt x="8581" y="-1"/>
                  </a:moveTo>
                  <a:cubicBezTo>
                    <a:pt x="14880" y="2726"/>
                    <a:pt x="19508" y="8285"/>
                    <a:pt x="21048" y="14974"/>
                  </a:cubicBezTo>
                </a:path>
                <a:path w="21049" h="19822" stroke="0" extrusionOk="0">
                  <a:moveTo>
                    <a:pt x="8581" y="-1"/>
                  </a:moveTo>
                  <a:cubicBezTo>
                    <a:pt x="14880" y="2726"/>
                    <a:pt x="19508" y="8285"/>
                    <a:pt x="21048" y="14974"/>
                  </a:cubicBezTo>
                  <a:lnTo>
                    <a:pt x="0" y="19822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2182" name="Text Box 22"/>
            <p:cNvSpPr txBox="1">
              <a:spLocks noChangeArrowheads="1"/>
            </p:cNvSpPr>
            <p:nvPr/>
          </p:nvSpPr>
          <p:spPr bwMode="auto">
            <a:xfrm>
              <a:off x="3659" y="1384"/>
              <a:ext cx="8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fr-CA" sz="2000" i="1">
                  <a:solidFill>
                    <a:schemeClr val="bg2"/>
                  </a:solidFill>
                </a:rPr>
                <a:t>Solvant pur</a:t>
              </a:r>
            </a:p>
          </p:txBody>
        </p:sp>
      </p:grpSp>
      <p:grpSp>
        <p:nvGrpSpPr>
          <p:cNvPr id="92200" name="Group 40"/>
          <p:cNvGrpSpPr>
            <a:grpSpLocks/>
          </p:cNvGrpSpPr>
          <p:nvPr/>
        </p:nvGrpSpPr>
        <p:grpSpPr bwMode="auto">
          <a:xfrm>
            <a:off x="3125788" y="1250157"/>
            <a:ext cx="5394325" cy="4070350"/>
            <a:chOff x="1969" y="589"/>
            <a:chExt cx="3398" cy="2564"/>
          </a:xfrm>
        </p:grpSpPr>
        <p:sp>
          <p:nvSpPr>
            <p:cNvPr id="92171" name="Arc 11"/>
            <p:cNvSpPr>
              <a:spLocks/>
            </p:cNvSpPr>
            <p:nvPr/>
          </p:nvSpPr>
          <p:spPr bwMode="auto">
            <a:xfrm flipV="1">
              <a:off x="1969" y="589"/>
              <a:ext cx="2693" cy="2564"/>
            </a:xfrm>
            <a:custGeom>
              <a:avLst/>
              <a:gdLst>
                <a:gd name="G0" fmla="+- 0 0 0"/>
                <a:gd name="G1" fmla="+- 19822 0 0"/>
                <a:gd name="G2" fmla="+- 21600 0 0"/>
                <a:gd name="T0" fmla="*/ 8581 w 21049"/>
                <a:gd name="T1" fmla="*/ 0 h 19822"/>
                <a:gd name="T2" fmla="*/ 21049 w 21049"/>
                <a:gd name="T3" fmla="*/ 14974 h 19822"/>
                <a:gd name="T4" fmla="*/ 0 w 21049"/>
                <a:gd name="T5" fmla="*/ 19822 h 19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49" h="19822" fill="none" extrusionOk="0">
                  <a:moveTo>
                    <a:pt x="8581" y="-1"/>
                  </a:moveTo>
                  <a:cubicBezTo>
                    <a:pt x="14880" y="2726"/>
                    <a:pt x="19508" y="8285"/>
                    <a:pt x="21048" y="14974"/>
                  </a:cubicBezTo>
                </a:path>
                <a:path w="21049" h="19822" stroke="0" extrusionOk="0">
                  <a:moveTo>
                    <a:pt x="8581" y="-1"/>
                  </a:moveTo>
                  <a:cubicBezTo>
                    <a:pt x="14880" y="2726"/>
                    <a:pt x="19508" y="8285"/>
                    <a:pt x="21048" y="14974"/>
                  </a:cubicBezTo>
                  <a:lnTo>
                    <a:pt x="0" y="19822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2183" name="Text Box 23"/>
            <p:cNvSpPr txBox="1">
              <a:spLocks noChangeArrowheads="1"/>
            </p:cNvSpPr>
            <p:nvPr/>
          </p:nvSpPr>
          <p:spPr bwMode="auto">
            <a:xfrm>
              <a:off x="4529" y="1587"/>
              <a:ext cx="8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Solution</a:t>
              </a:r>
              <a:endParaRPr kumimoji="0" lang="fr-CA" i="1"/>
            </a:p>
          </p:txBody>
        </p:sp>
      </p:grpSp>
      <p:sp>
        <p:nvSpPr>
          <p:cNvPr id="92186" name="Line 26"/>
          <p:cNvSpPr>
            <a:spLocks noChangeShapeType="1"/>
          </p:cNvSpPr>
          <p:nvPr/>
        </p:nvSpPr>
        <p:spPr bwMode="auto">
          <a:xfrm flipH="1">
            <a:off x="4814888" y="4372769"/>
            <a:ext cx="1436687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92191" name="Group 31"/>
          <p:cNvGrpSpPr>
            <a:grpSpLocks/>
          </p:cNvGrpSpPr>
          <p:nvPr/>
        </p:nvGrpSpPr>
        <p:grpSpPr bwMode="auto">
          <a:xfrm>
            <a:off x="4294188" y="3825082"/>
            <a:ext cx="1304925" cy="628650"/>
            <a:chOff x="2466" y="2244"/>
            <a:chExt cx="822" cy="396"/>
          </a:xfrm>
        </p:grpSpPr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3156" y="2244"/>
              <a:ext cx="0" cy="33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aphicFrame>
          <p:nvGraphicFramePr>
            <p:cNvPr id="92189" name="Object 29"/>
            <p:cNvGraphicFramePr>
              <a:graphicFrameLocks noChangeAspect="1"/>
            </p:cNvGraphicFramePr>
            <p:nvPr/>
          </p:nvGraphicFramePr>
          <p:xfrm>
            <a:off x="2466" y="2286"/>
            <a:ext cx="822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82" name="Document" r:id="rId4" imgW="1310640" imgH="624840" progId="Word.Document.8">
                    <p:embed/>
                  </p:oleObj>
                </mc:Choice>
                <mc:Fallback>
                  <p:oleObj name="Document" r:id="rId4" imgW="1310640" imgH="624840" progId="Word.Document.8">
                    <p:embed/>
                    <p:pic>
                      <p:nvPicPr>
                        <p:cNvPr id="0" name="Picture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6" y="2286"/>
                          <a:ext cx="822" cy="3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202" name="Group 42"/>
          <p:cNvGrpSpPr>
            <a:grpSpLocks/>
          </p:cNvGrpSpPr>
          <p:nvPr/>
        </p:nvGrpSpPr>
        <p:grpSpPr bwMode="auto">
          <a:xfrm>
            <a:off x="6016625" y="3779044"/>
            <a:ext cx="965200" cy="1943100"/>
            <a:chOff x="3790" y="2182"/>
            <a:chExt cx="608" cy="1224"/>
          </a:xfrm>
        </p:grpSpPr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>
              <a:off x="4219" y="2182"/>
              <a:ext cx="0" cy="12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aphicFrame>
          <p:nvGraphicFramePr>
            <p:cNvPr id="92195" name="Object 35"/>
            <p:cNvGraphicFramePr>
              <a:graphicFrameLocks noChangeAspect="1"/>
            </p:cNvGraphicFramePr>
            <p:nvPr/>
          </p:nvGraphicFramePr>
          <p:xfrm>
            <a:off x="3790" y="2745"/>
            <a:ext cx="608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83" name="Document" r:id="rId7" imgW="972312" imgH="624840" progId="Word.Document.8">
                    <p:embed/>
                  </p:oleObj>
                </mc:Choice>
                <mc:Fallback>
                  <p:oleObj name="Document" r:id="rId7" imgW="972312" imgH="624840" progId="Word.Document.8">
                    <p:embed/>
                    <p:pic>
                      <p:nvPicPr>
                        <p:cNvPr id="0" name="Picture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0" y="2745"/>
                          <a:ext cx="608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197" name="Line 37"/>
            <p:cNvSpPr>
              <a:spLocks noChangeShapeType="1"/>
            </p:cNvSpPr>
            <p:nvPr/>
          </p:nvSpPr>
          <p:spPr bwMode="auto">
            <a:xfrm>
              <a:off x="3904" y="3134"/>
              <a:ext cx="32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35063" y="257175"/>
            <a:ext cx="6781800" cy="1257300"/>
          </a:xfrm>
        </p:spPr>
        <p:txBody>
          <a:bodyPr/>
          <a:lstStyle/>
          <a:p>
            <a:r>
              <a:rPr lang="fr-CA" sz="3600"/>
              <a:t>Élévation du point d’ébullition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9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5" grpId="0" uiExpand="1" build="p" animBg="1" autoUpdateAnimBg="0"/>
      <p:bldP spid="921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5063" y="257175"/>
            <a:ext cx="6781800" cy="1257300"/>
          </a:xfrm>
        </p:spPr>
        <p:txBody>
          <a:bodyPr/>
          <a:lstStyle/>
          <a:p>
            <a:r>
              <a:rPr lang="fr-CA" sz="3600"/>
              <a:t>Élévation du point d’ébullition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997075"/>
            <a:ext cx="3810000" cy="527050"/>
          </a:xfrm>
          <a:ln/>
        </p:spPr>
        <p:txBody>
          <a:bodyPr/>
          <a:lstStyle/>
          <a:p>
            <a:r>
              <a:rPr lang="fr-CA"/>
              <a:t>Pourvu que </a:t>
            </a:r>
            <a:r>
              <a:rPr lang="fr-CA">
                <a:latin typeface="Symbol" pitchFamily="18" charset="2"/>
              </a:rPr>
              <a:t>D</a:t>
            </a:r>
            <a:r>
              <a:rPr lang="fr-CA"/>
              <a:t>T soit petit :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5191125" y="2001838"/>
            <a:ext cx="3952875" cy="32750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95252" name="Group 20"/>
          <p:cNvGrpSpPr>
            <a:grpSpLocks/>
          </p:cNvGrpSpPr>
          <p:nvPr/>
        </p:nvGrpSpPr>
        <p:grpSpPr bwMode="auto">
          <a:xfrm>
            <a:off x="5540375" y="2090738"/>
            <a:ext cx="3592513" cy="3179762"/>
            <a:chOff x="3105" y="1329"/>
            <a:chExt cx="2263" cy="2003"/>
          </a:xfrm>
        </p:grpSpPr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3312" y="3082"/>
              <a:ext cx="186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V="1">
              <a:off x="3419" y="1446"/>
              <a:ext cx="0" cy="168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5239" name="Text Box 7"/>
            <p:cNvSpPr txBox="1">
              <a:spLocks noChangeArrowheads="1"/>
            </p:cNvSpPr>
            <p:nvPr/>
          </p:nvSpPr>
          <p:spPr bwMode="auto">
            <a:xfrm>
              <a:off x="5055" y="3082"/>
              <a:ext cx="3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T</a:t>
              </a:r>
            </a:p>
          </p:txBody>
        </p:sp>
        <p:sp>
          <p:nvSpPr>
            <p:cNvPr id="95240" name="Text Box 8"/>
            <p:cNvSpPr txBox="1">
              <a:spLocks noChangeArrowheads="1"/>
            </p:cNvSpPr>
            <p:nvPr/>
          </p:nvSpPr>
          <p:spPr bwMode="auto">
            <a:xfrm>
              <a:off x="3105" y="1329"/>
              <a:ext cx="3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P</a:t>
              </a:r>
            </a:p>
          </p:txBody>
        </p:sp>
      </p:grpSp>
      <p:grpSp>
        <p:nvGrpSpPr>
          <p:cNvPr id="95253" name="Group 21"/>
          <p:cNvGrpSpPr>
            <a:grpSpLocks/>
          </p:cNvGrpSpPr>
          <p:nvPr/>
        </p:nvGrpSpPr>
        <p:grpSpPr bwMode="auto">
          <a:xfrm>
            <a:off x="5214938" y="2316163"/>
            <a:ext cx="3276600" cy="1957387"/>
            <a:chOff x="2900" y="1471"/>
            <a:chExt cx="2064" cy="1233"/>
          </a:xfrm>
        </p:grpSpPr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 flipV="1">
              <a:off x="3608" y="1471"/>
              <a:ext cx="1233" cy="123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graphicFrame>
          <p:nvGraphicFramePr>
            <p:cNvPr id="95245" name="Object 13"/>
            <p:cNvGraphicFramePr>
              <a:graphicFrameLocks noChangeAspect="1"/>
            </p:cNvGraphicFramePr>
            <p:nvPr/>
          </p:nvGraphicFramePr>
          <p:xfrm>
            <a:off x="2900" y="1612"/>
            <a:ext cx="731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1" name="Document" r:id="rId4" imgW="1164336" imgH="716280" progId="Word.Document.8">
                    <p:embed/>
                  </p:oleObj>
                </mc:Choice>
                <mc:Fallback>
                  <p:oleObj name="Document" r:id="rId4" imgW="1164336" imgH="716280" progId="Word.Document.8">
                    <p:embed/>
                    <p:pic>
                      <p:nvPicPr>
                        <p:cNvPr id="0" name="Picture 10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" y="1612"/>
                          <a:ext cx="731" cy="4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246" name="Line 14"/>
            <p:cNvSpPr>
              <a:spLocks noChangeShapeType="1"/>
            </p:cNvSpPr>
            <p:nvPr/>
          </p:nvSpPr>
          <p:spPr bwMode="auto">
            <a:xfrm>
              <a:off x="3419" y="1948"/>
              <a:ext cx="154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95258" name="Group 26"/>
          <p:cNvGrpSpPr>
            <a:grpSpLocks/>
          </p:cNvGrpSpPr>
          <p:nvPr/>
        </p:nvGrpSpPr>
        <p:grpSpPr bwMode="auto">
          <a:xfrm>
            <a:off x="7318375" y="3070225"/>
            <a:ext cx="1397000" cy="2120900"/>
            <a:chOff x="4225" y="1946"/>
            <a:chExt cx="880" cy="1336"/>
          </a:xfrm>
        </p:grpSpPr>
        <p:sp>
          <p:nvSpPr>
            <p:cNvPr id="95247" name="Line 15"/>
            <p:cNvSpPr>
              <a:spLocks noChangeShapeType="1"/>
            </p:cNvSpPr>
            <p:nvPr/>
          </p:nvSpPr>
          <p:spPr bwMode="auto">
            <a:xfrm>
              <a:off x="4364" y="1948"/>
              <a:ext cx="0" cy="1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5248" name="Line 16"/>
            <p:cNvSpPr>
              <a:spLocks noChangeShapeType="1"/>
            </p:cNvSpPr>
            <p:nvPr/>
          </p:nvSpPr>
          <p:spPr bwMode="auto">
            <a:xfrm>
              <a:off x="4558" y="1962"/>
              <a:ext cx="0" cy="1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5249" name="Line 17"/>
            <p:cNvSpPr>
              <a:spLocks noChangeShapeType="1"/>
            </p:cNvSpPr>
            <p:nvPr/>
          </p:nvSpPr>
          <p:spPr bwMode="auto">
            <a:xfrm>
              <a:off x="4789" y="1946"/>
              <a:ext cx="0" cy="1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5250" name="Text Box 18"/>
            <p:cNvSpPr txBox="1">
              <a:spLocks noChangeArrowheads="1"/>
            </p:cNvSpPr>
            <p:nvPr/>
          </p:nvSpPr>
          <p:spPr bwMode="auto">
            <a:xfrm>
              <a:off x="4225" y="3032"/>
              <a:ext cx="8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T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A</a:t>
              </a:r>
              <a:r>
                <a:rPr kumimoji="0" lang="fr-CA" sz="2000">
                  <a:solidFill>
                    <a:schemeClr val="bg2"/>
                  </a:solidFill>
                </a:rPr>
                <a:t> T'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A</a:t>
              </a:r>
              <a:r>
                <a:rPr kumimoji="0" lang="fr-CA" sz="2000">
                  <a:solidFill>
                    <a:schemeClr val="bg2"/>
                  </a:solidFill>
                </a:rPr>
                <a:t> T"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A</a:t>
              </a:r>
            </a:p>
          </p:txBody>
        </p:sp>
      </p:grpSp>
      <p:grpSp>
        <p:nvGrpSpPr>
          <p:cNvPr id="95257" name="Group 25"/>
          <p:cNvGrpSpPr>
            <a:grpSpLocks/>
          </p:cNvGrpSpPr>
          <p:nvPr/>
        </p:nvGrpSpPr>
        <p:grpSpPr bwMode="auto">
          <a:xfrm>
            <a:off x="5514975" y="2468563"/>
            <a:ext cx="3189288" cy="2097087"/>
            <a:chOff x="3089" y="1567"/>
            <a:chExt cx="2009" cy="1321"/>
          </a:xfrm>
        </p:grpSpPr>
        <p:sp>
          <p:nvSpPr>
            <p:cNvPr id="95242" name="Line 10"/>
            <p:cNvSpPr>
              <a:spLocks noChangeShapeType="1"/>
            </p:cNvSpPr>
            <p:nvPr/>
          </p:nvSpPr>
          <p:spPr bwMode="auto">
            <a:xfrm flipV="1">
              <a:off x="3704" y="1567"/>
              <a:ext cx="1233" cy="123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 flipV="1">
              <a:off x="3865" y="1655"/>
              <a:ext cx="1233" cy="123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5254" name="Text Box 22"/>
            <p:cNvSpPr txBox="1">
              <a:spLocks noChangeArrowheads="1"/>
            </p:cNvSpPr>
            <p:nvPr/>
          </p:nvSpPr>
          <p:spPr bwMode="auto">
            <a:xfrm>
              <a:off x="3089" y="1918"/>
              <a:ext cx="411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</a:rPr>
                <a:t>P'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A</a:t>
              </a:r>
              <a:r>
                <a:rPr kumimoji="0" lang="fr-CA" sz="2000">
                  <a:solidFill>
                    <a:schemeClr val="bg2"/>
                  </a:solidFill>
                </a:rPr>
                <a:t> </a:t>
              </a:r>
              <a:br>
                <a:rPr kumimoji="0" lang="fr-CA" sz="2000">
                  <a:solidFill>
                    <a:schemeClr val="bg2"/>
                  </a:solidFill>
                </a:rPr>
              </a:br>
              <a:r>
                <a:rPr kumimoji="0" lang="fr-CA" sz="2000">
                  <a:solidFill>
                    <a:schemeClr val="bg2"/>
                  </a:solidFill>
                </a:rPr>
                <a:t>P"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95255" name="Line 23"/>
            <p:cNvSpPr>
              <a:spLocks noChangeShapeType="1"/>
            </p:cNvSpPr>
            <p:nvPr/>
          </p:nvSpPr>
          <p:spPr bwMode="auto">
            <a:xfrm>
              <a:off x="3419" y="2145"/>
              <a:ext cx="10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95256" name="Line 24"/>
            <p:cNvSpPr>
              <a:spLocks noChangeShapeType="1"/>
            </p:cNvSpPr>
            <p:nvPr/>
          </p:nvSpPr>
          <p:spPr bwMode="auto">
            <a:xfrm>
              <a:off x="3419" y="2391"/>
              <a:ext cx="94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95263" name="Group 31"/>
          <p:cNvGrpSpPr>
            <a:grpSpLocks/>
          </p:cNvGrpSpPr>
          <p:nvPr/>
        </p:nvGrpSpPr>
        <p:grpSpPr bwMode="auto">
          <a:xfrm>
            <a:off x="6210300" y="2655888"/>
            <a:ext cx="730250" cy="730250"/>
            <a:chOff x="3527" y="1685"/>
            <a:chExt cx="460" cy="460"/>
          </a:xfrm>
        </p:grpSpPr>
        <p:sp>
          <p:nvSpPr>
            <p:cNvPr id="95259" name="Text Box 27"/>
            <p:cNvSpPr txBox="1">
              <a:spLocks noChangeArrowheads="1"/>
            </p:cNvSpPr>
            <p:nvPr/>
          </p:nvSpPr>
          <p:spPr bwMode="auto">
            <a:xfrm>
              <a:off x="3527" y="1685"/>
              <a:ext cx="4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kumimoji="0" lang="fr-CA" sz="2000">
                  <a:solidFill>
                    <a:schemeClr val="bg2"/>
                  </a:solidFill>
                </a:rPr>
                <a:t>P'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A</a:t>
              </a:r>
              <a:r>
                <a:rPr kumimoji="0" lang="fr-CA" sz="2000">
                  <a:solidFill>
                    <a:schemeClr val="bg2"/>
                  </a:solidFill>
                </a:rPr>
                <a:t> </a:t>
              </a:r>
              <a:endParaRPr kumimoji="0" lang="fr-CA" sz="2000" b="1" baseline="-25000">
                <a:solidFill>
                  <a:schemeClr val="bg2"/>
                </a:solidFill>
              </a:endParaRPr>
            </a:p>
          </p:txBody>
        </p:sp>
        <p:sp>
          <p:nvSpPr>
            <p:cNvPr id="95262" name="Line 30"/>
            <p:cNvSpPr>
              <a:spLocks noChangeShapeType="1"/>
            </p:cNvSpPr>
            <p:nvPr/>
          </p:nvSpPr>
          <p:spPr bwMode="auto">
            <a:xfrm>
              <a:off x="3698" y="1948"/>
              <a:ext cx="0" cy="19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95265" name="Group 33"/>
          <p:cNvGrpSpPr>
            <a:grpSpLocks/>
          </p:cNvGrpSpPr>
          <p:nvPr/>
        </p:nvGrpSpPr>
        <p:grpSpPr bwMode="auto">
          <a:xfrm>
            <a:off x="6026150" y="3073400"/>
            <a:ext cx="769938" cy="1023938"/>
            <a:chOff x="3411" y="1948"/>
            <a:chExt cx="485" cy="645"/>
          </a:xfrm>
        </p:grpSpPr>
        <p:sp>
          <p:nvSpPr>
            <p:cNvPr id="95261" name="Text Box 29"/>
            <p:cNvSpPr txBox="1">
              <a:spLocks noChangeArrowheads="1"/>
            </p:cNvSpPr>
            <p:nvPr/>
          </p:nvSpPr>
          <p:spPr bwMode="auto">
            <a:xfrm>
              <a:off x="3411" y="2343"/>
              <a:ext cx="4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kumimoji="0" lang="fr-CA" sz="2000">
                  <a:solidFill>
                    <a:schemeClr val="bg2"/>
                  </a:solidFill>
                </a:rPr>
                <a:t>P"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95264" name="Line 32"/>
            <p:cNvSpPr>
              <a:spLocks noChangeShapeType="1"/>
            </p:cNvSpPr>
            <p:nvPr/>
          </p:nvSpPr>
          <p:spPr bwMode="auto">
            <a:xfrm>
              <a:off x="3592" y="1948"/>
              <a:ext cx="0" cy="44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95269" name="Group 37"/>
          <p:cNvGrpSpPr>
            <a:grpSpLocks/>
          </p:cNvGrpSpPr>
          <p:nvPr/>
        </p:nvGrpSpPr>
        <p:grpSpPr bwMode="auto">
          <a:xfrm>
            <a:off x="6900863" y="4259263"/>
            <a:ext cx="938212" cy="396875"/>
            <a:chOff x="3962" y="2695"/>
            <a:chExt cx="591" cy="250"/>
          </a:xfrm>
        </p:grpSpPr>
        <p:sp>
          <p:nvSpPr>
            <p:cNvPr id="95266" name="Text Box 34"/>
            <p:cNvSpPr txBox="1">
              <a:spLocks noChangeArrowheads="1"/>
            </p:cNvSpPr>
            <p:nvPr/>
          </p:nvSpPr>
          <p:spPr bwMode="auto">
            <a:xfrm>
              <a:off x="3962" y="2695"/>
              <a:ext cx="4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kumimoji="0" lang="fr-CA" sz="2000">
                  <a:solidFill>
                    <a:schemeClr val="bg2"/>
                  </a:solidFill>
                </a:rPr>
                <a:t>T'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95268" name="Line 36"/>
            <p:cNvSpPr>
              <a:spLocks noChangeShapeType="1"/>
            </p:cNvSpPr>
            <p:nvPr/>
          </p:nvSpPr>
          <p:spPr bwMode="auto">
            <a:xfrm>
              <a:off x="4364" y="2835"/>
              <a:ext cx="18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95271" name="Group 39"/>
          <p:cNvGrpSpPr>
            <a:grpSpLocks/>
          </p:cNvGrpSpPr>
          <p:nvPr/>
        </p:nvGrpSpPr>
        <p:grpSpPr bwMode="auto">
          <a:xfrm>
            <a:off x="7539038" y="3803650"/>
            <a:ext cx="1435100" cy="396875"/>
            <a:chOff x="4364" y="2408"/>
            <a:chExt cx="904" cy="250"/>
          </a:xfrm>
        </p:grpSpPr>
        <p:sp>
          <p:nvSpPr>
            <p:cNvPr id="95267" name="Text Box 35"/>
            <p:cNvSpPr txBox="1">
              <a:spLocks noChangeArrowheads="1"/>
            </p:cNvSpPr>
            <p:nvPr/>
          </p:nvSpPr>
          <p:spPr bwMode="auto">
            <a:xfrm>
              <a:off x="4808" y="2408"/>
              <a:ext cx="4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sz="2000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kumimoji="0" lang="fr-CA" sz="2000">
                  <a:solidFill>
                    <a:schemeClr val="bg2"/>
                  </a:solidFill>
                </a:rPr>
                <a:t>T"</a:t>
              </a:r>
              <a:r>
                <a:rPr kumimoji="0" lang="fr-CA" sz="2000" b="1" baseline="-25000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95270" name="Line 38"/>
            <p:cNvSpPr>
              <a:spLocks noChangeShapeType="1"/>
            </p:cNvSpPr>
            <p:nvPr/>
          </p:nvSpPr>
          <p:spPr bwMode="auto">
            <a:xfrm>
              <a:off x="4364" y="2580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aphicFrame>
        <p:nvGraphicFramePr>
          <p:cNvPr id="95272" name="Object 40"/>
          <p:cNvGraphicFramePr>
            <a:graphicFrameLocks noChangeAspect="1"/>
          </p:cNvGraphicFramePr>
          <p:nvPr/>
        </p:nvGraphicFramePr>
        <p:xfrm>
          <a:off x="1787525" y="2532063"/>
          <a:ext cx="197008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2" name="Document" r:id="rId7" imgW="1978152" imgH="810768" progId="Word.Document.8">
                  <p:embed/>
                </p:oleObj>
              </mc:Choice>
              <mc:Fallback>
                <p:oleObj name="Document" r:id="rId7" imgW="1978152" imgH="810768" progId="Word.Document.8">
                  <p:embed/>
                  <p:pic>
                    <p:nvPicPr>
                      <p:cNvPr id="0" name="Picture 10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532063"/>
                        <a:ext cx="1970088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73" name="Object 41"/>
          <p:cNvGraphicFramePr>
            <a:graphicFrameLocks noChangeAspect="1"/>
          </p:cNvGraphicFramePr>
          <p:nvPr/>
        </p:nvGraphicFramePr>
        <p:xfrm>
          <a:off x="0" y="3190875"/>
          <a:ext cx="521176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3" name="Document" r:id="rId10" imgW="5212080" imgH="716280" progId="Word.Document.8">
                  <p:embed/>
                </p:oleObj>
              </mc:Choice>
              <mc:Fallback>
                <p:oleObj name="Document" r:id="rId10" imgW="5212080" imgH="716280" progId="Word.Document.8">
                  <p:embed/>
                  <p:pic>
                    <p:nvPicPr>
                      <p:cNvPr id="0" name="Picture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90875"/>
                        <a:ext cx="521176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74" name="Object 42"/>
          <p:cNvGraphicFramePr>
            <a:graphicFrameLocks noChangeAspect="1"/>
          </p:cNvGraphicFramePr>
          <p:nvPr/>
        </p:nvGraphicFramePr>
        <p:xfrm>
          <a:off x="0" y="3863975"/>
          <a:ext cx="519747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4" name="Document" r:id="rId13" imgW="5193792" imgH="734568" progId="Word.Document.8">
                  <p:embed/>
                </p:oleObj>
              </mc:Choice>
              <mc:Fallback>
                <p:oleObj name="Document" r:id="rId13" imgW="5193792" imgH="734568" progId="Word.Document.8">
                  <p:embed/>
                  <p:pic>
                    <p:nvPicPr>
                      <p:cNvPr id="0" name="Picture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63975"/>
                        <a:ext cx="5197475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281" name="Group 49"/>
          <p:cNvGrpSpPr>
            <a:grpSpLocks/>
          </p:cNvGrpSpPr>
          <p:nvPr/>
        </p:nvGrpSpPr>
        <p:grpSpPr bwMode="auto">
          <a:xfrm>
            <a:off x="0" y="4675188"/>
            <a:ext cx="5049838" cy="1201737"/>
            <a:chOff x="140" y="2975"/>
            <a:chExt cx="3181" cy="757"/>
          </a:xfrm>
        </p:grpSpPr>
        <p:graphicFrame>
          <p:nvGraphicFramePr>
            <p:cNvPr id="95275" name="Object 43"/>
            <p:cNvGraphicFramePr>
              <a:graphicFrameLocks noChangeAspect="1"/>
            </p:cNvGraphicFramePr>
            <p:nvPr/>
          </p:nvGraphicFramePr>
          <p:xfrm>
            <a:off x="436" y="2975"/>
            <a:ext cx="2885" cy="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5" name="Document" r:id="rId16" imgW="4581144" imgH="1210056" progId="Word.Document.8">
                    <p:embed/>
                  </p:oleObj>
                </mc:Choice>
                <mc:Fallback>
                  <p:oleObj name="Document" r:id="rId16" imgW="4581144" imgH="1210056" progId="Word.Document.8">
                    <p:embed/>
                    <p:pic>
                      <p:nvPicPr>
                        <p:cNvPr id="0" name="Picture 10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" y="2975"/>
                          <a:ext cx="2885" cy="7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276" name="Text Box 44"/>
            <p:cNvSpPr txBox="1">
              <a:spLocks noChangeArrowheads="1"/>
            </p:cNvSpPr>
            <p:nvPr/>
          </p:nvSpPr>
          <p:spPr bwMode="auto">
            <a:xfrm>
              <a:off x="140" y="3099"/>
              <a:ext cx="371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  <a:sym typeface="Symbol" pitchFamily="18" charset="2"/>
                </a:rPr>
                <a:t></a:t>
              </a:r>
              <a:endParaRPr kumimoji="0" lang="fr-CA">
                <a:solidFill>
                  <a:schemeClr val="bg2"/>
                </a:solidFill>
              </a:endParaRPr>
            </a:p>
          </p:txBody>
        </p:sp>
      </p:grpSp>
      <p:grpSp>
        <p:nvGrpSpPr>
          <p:cNvPr id="95279" name="Group 47"/>
          <p:cNvGrpSpPr>
            <a:grpSpLocks/>
          </p:cNvGrpSpPr>
          <p:nvPr/>
        </p:nvGrpSpPr>
        <p:grpSpPr bwMode="auto">
          <a:xfrm>
            <a:off x="5630863" y="5516563"/>
            <a:ext cx="3030537" cy="468312"/>
            <a:chOff x="3450" y="3475"/>
            <a:chExt cx="1909" cy="295"/>
          </a:xfrm>
        </p:grpSpPr>
        <p:sp>
          <p:nvSpPr>
            <p:cNvPr id="95277" name="Text Box 45"/>
            <p:cNvSpPr txBox="1">
              <a:spLocks noChangeArrowheads="1"/>
            </p:cNvSpPr>
            <p:nvPr/>
          </p:nvSpPr>
          <p:spPr bwMode="auto">
            <a:xfrm>
              <a:off x="3450" y="3475"/>
              <a:ext cx="371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  <a:sym typeface="Symbol" pitchFamily="18" charset="2"/>
                </a:rPr>
                <a:t></a:t>
              </a:r>
              <a:endParaRPr kumimoji="0" lang="fr-CA">
                <a:solidFill>
                  <a:schemeClr val="bg2"/>
                </a:solidFill>
              </a:endParaRPr>
            </a:p>
          </p:txBody>
        </p:sp>
        <p:sp>
          <p:nvSpPr>
            <p:cNvPr id="95278" name="Text Box 46"/>
            <p:cNvSpPr txBox="1">
              <a:spLocks noChangeArrowheads="1"/>
            </p:cNvSpPr>
            <p:nvPr/>
          </p:nvSpPr>
          <p:spPr bwMode="auto">
            <a:xfrm>
              <a:off x="3945" y="3476"/>
              <a:ext cx="1414" cy="29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kumimoji="0" lang="fr-CA">
                  <a:solidFill>
                    <a:schemeClr val="bg2"/>
                  </a:solidFill>
                </a:rPr>
                <a:t>T</a:t>
              </a:r>
              <a:r>
                <a:rPr kumimoji="0" lang="fr-CA" b="1" baseline="-25000">
                  <a:solidFill>
                    <a:schemeClr val="bg2"/>
                  </a:solidFill>
                </a:rPr>
                <a:t>ébul</a:t>
              </a:r>
              <a:r>
                <a:rPr kumimoji="0" lang="fr-CA">
                  <a:solidFill>
                    <a:schemeClr val="bg2"/>
                  </a:solidFill>
                </a:rPr>
                <a:t>  =  k  </a:t>
              </a:r>
              <a:r>
                <a:rPr kumimoji="0" lang="fr-CA" i="1">
                  <a:solidFill>
                    <a:schemeClr val="bg2"/>
                  </a:solidFill>
                </a:rPr>
                <a:t>x</a:t>
              </a:r>
              <a:r>
                <a:rPr kumimoji="0" lang="fr-CA" b="1" baseline="-25000">
                  <a:solidFill>
                    <a:schemeClr val="bg2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9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5063" y="257175"/>
            <a:ext cx="6781800" cy="1257300"/>
          </a:xfrm>
        </p:spPr>
        <p:txBody>
          <a:bodyPr/>
          <a:lstStyle/>
          <a:p>
            <a:r>
              <a:rPr lang="fr-CA" sz="3600"/>
              <a:t>Élévation du point d’ébullition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997075"/>
            <a:ext cx="2282825" cy="52705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fr-CA"/>
              <a:t>En détaillant :</a:t>
            </a:r>
          </a:p>
        </p:txBody>
      </p:sp>
      <p:graphicFrame>
        <p:nvGraphicFramePr>
          <p:cNvPr id="96293" name="Object 37"/>
          <p:cNvGraphicFramePr>
            <a:graphicFrameLocks noChangeAspect="1"/>
          </p:cNvGraphicFramePr>
          <p:nvPr/>
        </p:nvGraphicFramePr>
        <p:xfrm>
          <a:off x="3040063" y="1800225"/>
          <a:ext cx="35353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0" name="Document" r:id="rId4" imgW="3538728" imgH="1094232" progId="Word.Document.8">
                  <p:embed/>
                </p:oleObj>
              </mc:Choice>
              <mc:Fallback>
                <p:oleObj name="Document" r:id="rId4" imgW="3538728" imgH="1094232" progId="Word.Document.8">
                  <p:embed/>
                  <p:pic>
                    <p:nvPicPr>
                      <p:cNvPr id="0" name="Picture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1800225"/>
                        <a:ext cx="3535362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309" name="Group 53"/>
          <p:cNvGrpSpPr>
            <a:grpSpLocks/>
          </p:cNvGrpSpPr>
          <p:nvPr/>
        </p:nvGrpSpPr>
        <p:grpSpPr bwMode="auto">
          <a:xfrm>
            <a:off x="4722813" y="5310188"/>
            <a:ext cx="4032250" cy="1082675"/>
            <a:chOff x="2975" y="3345"/>
            <a:chExt cx="2540" cy="682"/>
          </a:xfrm>
        </p:grpSpPr>
        <p:graphicFrame>
          <p:nvGraphicFramePr>
            <p:cNvPr id="96297" name="Object 41"/>
            <p:cNvGraphicFramePr>
              <a:graphicFrameLocks noChangeAspect="1"/>
            </p:cNvGraphicFramePr>
            <p:nvPr/>
          </p:nvGraphicFramePr>
          <p:xfrm>
            <a:off x="3271" y="3345"/>
            <a:ext cx="2244" cy="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41" name="Document" r:id="rId7" imgW="3569208" imgH="1094232" progId="Word.Document.8">
                    <p:embed/>
                  </p:oleObj>
                </mc:Choice>
                <mc:Fallback>
                  <p:oleObj name="Document" r:id="rId7" imgW="3569208" imgH="1094232" progId="Word.Document.8">
                    <p:embed/>
                    <p:pic>
                      <p:nvPicPr>
                        <p:cNvPr id="0" name="Picture 10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1" y="3345"/>
                          <a:ext cx="2244" cy="6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298" name="Text Box 42"/>
            <p:cNvSpPr txBox="1">
              <a:spLocks noChangeArrowheads="1"/>
            </p:cNvSpPr>
            <p:nvPr/>
          </p:nvSpPr>
          <p:spPr bwMode="auto">
            <a:xfrm>
              <a:off x="2975" y="3468"/>
              <a:ext cx="371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  <a:sym typeface="Symbol" pitchFamily="18" charset="2"/>
                </a:rPr>
                <a:t></a:t>
              </a:r>
              <a:endParaRPr kumimoji="0" lang="fr-CA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96302" name="Object 46"/>
          <p:cNvGraphicFramePr>
            <a:graphicFrameLocks noChangeAspect="1"/>
          </p:cNvGraphicFramePr>
          <p:nvPr/>
        </p:nvGraphicFramePr>
        <p:xfrm>
          <a:off x="822325" y="2752725"/>
          <a:ext cx="657542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2" name="Document" r:id="rId10" imgW="6580632" imgH="1197864" progId="Word.Document.8">
                  <p:embed/>
                </p:oleObj>
              </mc:Choice>
              <mc:Fallback>
                <p:oleObj name="Document" r:id="rId10" imgW="6580632" imgH="1197864" progId="Word.Document.8">
                  <p:embed/>
                  <p:pic>
                    <p:nvPicPr>
                      <p:cNvPr id="0" name="Picture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2752725"/>
                        <a:ext cx="657542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308" name="Group 52"/>
          <p:cNvGrpSpPr>
            <a:grpSpLocks/>
          </p:cNvGrpSpPr>
          <p:nvPr/>
        </p:nvGrpSpPr>
        <p:grpSpPr bwMode="auto">
          <a:xfrm>
            <a:off x="365125" y="4670425"/>
            <a:ext cx="4279900" cy="1606550"/>
            <a:chOff x="230" y="2942"/>
            <a:chExt cx="2696" cy="1012"/>
          </a:xfrm>
        </p:grpSpPr>
        <p:graphicFrame>
          <p:nvGraphicFramePr>
            <p:cNvPr id="96303" name="Object 47"/>
            <p:cNvGraphicFramePr>
              <a:graphicFrameLocks noChangeAspect="1"/>
            </p:cNvGraphicFramePr>
            <p:nvPr/>
          </p:nvGraphicFramePr>
          <p:xfrm>
            <a:off x="230" y="2942"/>
            <a:ext cx="2696" cy="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43" name="Document" r:id="rId13" imgW="4285488" imgH="1197864" progId="Word.Document.8">
                    <p:embed/>
                  </p:oleObj>
                </mc:Choice>
                <mc:Fallback>
                  <p:oleObj name="Document" r:id="rId13" imgW="4285488" imgH="1197864" progId="Word.Document.8">
                    <p:embed/>
                    <p:pic>
                      <p:nvPicPr>
                        <p:cNvPr id="0" name="Picture 10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" y="2942"/>
                          <a:ext cx="2696" cy="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304" name="Rectangle 48"/>
            <p:cNvSpPr>
              <a:spLocks noChangeArrowheads="1"/>
            </p:cNvSpPr>
            <p:nvPr/>
          </p:nvSpPr>
          <p:spPr bwMode="auto">
            <a:xfrm>
              <a:off x="1045" y="3622"/>
              <a:ext cx="1685" cy="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99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None/>
              </a:pPr>
              <a:r>
                <a:rPr lang="fr-CA">
                  <a:solidFill>
                    <a:schemeClr val="bg2"/>
                  </a:solidFill>
                </a:rPr>
                <a:t>puisque N</a:t>
              </a:r>
              <a:r>
                <a:rPr lang="fr-CA" b="1" baseline="-25000">
                  <a:solidFill>
                    <a:schemeClr val="bg2"/>
                  </a:solidFill>
                </a:rPr>
                <a:t>A</a:t>
              </a:r>
              <a:r>
                <a:rPr lang="fr-CA">
                  <a:solidFill>
                    <a:schemeClr val="bg2"/>
                  </a:solidFill>
                </a:rPr>
                <a:t> &gt;&gt;N</a:t>
              </a:r>
              <a:r>
                <a:rPr lang="fr-CA" b="1" baseline="-25000">
                  <a:solidFill>
                    <a:schemeClr val="bg2"/>
                  </a:solidFill>
                </a:rPr>
                <a:t>B </a:t>
              </a:r>
              <a:r>
                <a:rPr kumimoji="0" lang="fr-CA">
                  <a:solidFill>
                    <a:schemeClr val="bg2"/>
                  </a:solidFill>
                  <a:latin typeface="Times" pitchFamily="18" charset="0"/>
                </a:rPr>
                <a:t>,</a:t>
              </a:r>
            </a:p>
          </p:txBody>
        </p:sp>
      </p:grpSp>
      <p:sp>
        <p:nvSpPr>
          <p:cNvPr id="96305" name="Text Box 49"/>
          <p:cNvSpPr txBox="1">
            <a:spLocks noChangeArrowheads="1"/>
          </p:cNvSpPr>
          <p:nvPr/>
        </p:nvSpPr>
        <p:spPr bwMode="auto">
          <a:xfrm>
            <a:off x="1508125" y="3862388"/>
            <a:ext cx="6370638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8325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fr-CA" sz="2000">
                <a:solidFill>
                  <a:schemeClr val="bg2"/>
                </a:solidFill>
              </a:rPr>
              <a:t>w</a:t>
            </a:r>
            <a:r>
              <a:rPr kumimoji="0" lang="fr-CA" sz="2000" b="1" baseline="-25000">
                <a:solidFill>
                  <a:schemeClr val="bg2"/>
                </a:solidFill>
              </a:rPr>
              <a:t>A</a:t>
            </a:r>
            <a:r>
              <a:rPr kumimoji="0" lang="fr-CA" sz="2000">
                <a:solidFill>
                  <a:schemeClr val="bg2"/>
                </a:solidFill>
              </a:rPr>
              <a:t> et w</a:t>
            </a:r>
            <a:r>
              <a:rPr kumimoji="0" lang="fr-CA" sz="2000" b="1" baseline="-25000">
                <a:solidFill>
                  <a:schemeClr val="bg2"/>
                </a:solidFill>
              </a:rPr>
              <a:t>B</a:t>
            </a:r>
            <a:r>
              <a:rPr kumimoji="0" lang="fr-CA" sz="2000">
                <a:solidFill>
                  <a:schemeClr val="bg2"/>
                </a:solidFill>
              </a:rPr>
              <a:t> sont les masses du solvant et du soluté;</a:t>
            </a:r>
            <a:br>
              <a:rPr kumimoji="0" lang="fr-CA" sz="2000">
                <a:solidFill>
                  <a:schemeClr val="bg2"/>
                </a:solidFill>
              </a:rPr>
            </a:br>
            <a:r>
              <a:rPr kumimoji="0" lang="fr-CA" sz="2000">
                <a:solidFill>
                  <a:schemeClr val="bg2"/>
                </a:solidFill>
              </a:rPr>
              <a:t>M</a:t>
            </a:r>
            <a:r>
              <a:rPr kumimoji="0" lang="fr-CA" sz="2000" b="1" baseline="-25000">
                <a:solidFill>
                  <a:schemeClr val="bg2"/>
                </a:solidFill>
              </a:rPr>
              <a:t>A</a:t>
            </a:r>
            <a:r>
              <a:rPr kumimoji="0" lang="fr-CA" sz="2000">
                <a:solidFill>
                  <a:schemeClr val="bg2"/>
                </a:solidFill>
              </a:rPr>
              <a:t> et M</a:t>
            </a:r>
            <a:r>
              <a:rPr kumimoji="0" lang="fr-CA" sz="2000" b="1" baseline="-25000">
                <a:solidFill>
                  <a:schemeClr val="bg2"/>
                </a:solidFill>
              </a:rPr>
              <a:t>B</a:t>
            </a:r>
            <a:r>
              <a:rPr kumimoji="0" lang="fr-CA" sz="2000">
                <a:solidFill>
                  <a:schemeClr val="bg2"/>
                </a:solidFill>
              </a:rPr>
              <a:t>  sont les masses molaires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nimBg="1"/>
      <p:bldP spid="963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5063" y="257175"/>
            <a:ext cx="6781800" cy="1257300"/>
          </a:xfrm>
        </p:spPr>
        <p:txBody>
          <a:bodyPr/>
          <a:lstStyle/>
          <a:p>
            <a:r>
              <a:rPr lang="fr-CA" sz="3600"/>
              <a:t>Élévation du point d’ébullition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839913"/>
            <a:ext cx="7970838" cy="904875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fr-CA"/>
              <a:t>Si on calcule la variation de la température d’ébullition pour une 1 mole de soluté dans 1 000 g de solvant, on obtient :</a:t>
            </a:r>
          </a:p>
        </p:txBody>
      </p:sp>
      <p:grpSp>
        <p:nvGrpSpPr>
          <p:cNvPr id="97294" name="Group 14"/>
          <p:cNvGrpSpPr>
            <a:grpSpLocks/>
          </p:cNvGrpSpPr>
          <p:nvPr/>
        </p:nvGrpSpPr>
        <p:grpSpPr bwMode="auto">
          <a:xfrm>
            <a:off x="965200" y="4384675"/>
            <a:ext cx="4775200" cy="1082675"/>
            <a:chOff x="608" y="2762"/>
            <a:chExt cx="3008" cy="682"/>
          </a:xfrm>
        </p:grpSpPr>
        <p:graphicFrame>
          <p:nvGraphicFramePr>
            <p:cNvPr id="97286" name="Object 6"/>
            <p:cNvGraphicFramePr>
              <a:graphicFrameLocks noChangeAspect="1"/>
            </p:cNvGraphicFramePr>
            <p:nvPr/>
          </p:nvGraphicFramePr>
          <p:xfrm>
            <a:off x="1373" y="2762"/>
            <a:ext cx="2243" cy="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59" name="Document" r:id="rId4" imgW="3569208" imgH="1094232" progId="Word.Document.8">
                    <p:embed/>
                  </p:oleObj>
                </mc:Choice>
                <mc:Fallback>
                  <p:oleObj name="Document" r:id="rId4" imgW="3569208" imgH="1094232" progId="Word.Document.8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3" y="2762"/>
                          <a:ext cx="2243" cy="6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7287" name="Text Box 7"/>
            <p:cNvSpPr txBox="1">
              <a:spLocks noChangeArrowheads="1"/>
            </p:cNvSpPr>
            <p:nvPr/>
          </p:nvSpPr>
          <p:spPr bwMode="auto">
            <a:xfrm>
              <a:off x="608" y="2811"/>
              <a:ext cx="823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  <a:sym typeface="Symbol" pitchFamily="18" charset="2"/>
                </a:rPr>
                <a:t>Puisque</a:t>
              </a:r>
              <a:endParaRPr kumimoji="0" lang="fr-CA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2505075" y="2687638"/>
          <a:ext cx="45275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Document" r:id="rId7" imgW="4535424" imgH="999744" progId="Word.Document.8">
                  <p:embed/>
                </p:oleObj>
              </mc:Choice>
              <mc:Fallback>
                <p:oleObj name="Document" r:id="rId7" imgW="4535424" imgH="999744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2687638"/>
                        <a:ext cx="452755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392113" y="3551238"/>
            <a:ext cx="71532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8325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fr-CA">
                <a:solidFill>
                  <a:schemeClr val="bg2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kumimoji="0" lang="fr-CA">
                <a:solidFill>
                  <a:schemeClr val="bg2"/>
                </a:solidFill>
                <a:cs typeface="Times New Roman" pitchFamily="18" charset="0"/>
              </a:rPr>
              <a:t>T</a:t>
            </a:r>
            <a:r>
              <a:rPr kumimoji="0" lang="fr-CA" b="1" baseline="-30000">
                <a:solidFill>
                  <a:schemeClr val="bg2"/>
                </a:solidFill>
                <a:cs typeface="Times New Roman" pitchFamily="18" charset="0"/>
              </a:rPr>
              <a:t>éb</a:t>
            </a:r>
            <a:r>
              <a:rPr kumimoji="0" lang="fr-FR">
                <a:solidFill>
                  <a:schemeClr val="bg2"/>
                </a:solidFill>
              </a:rPr>
              <a:t> </a:t>
            </a:r>
            <a:r>
              <a:rPr kumimoji="0" lang="fr-CA">
                <a:solidFill>
                  <a:schemeClr val="bg2"/>
                </a:solidFill>
              </a:rPr>
              <a:t> est alors la constante ébullioscopique du solvant.</a:t>
            </a:r>
          </a:p>
        </p:txBody>
      </p:sp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2832100" y="5297488"/>
          <a:ext cx="58975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Document" r:id="rId10" imgW="5952744" imgH="1045464" progId="Word.Document.8">
                  <p:embed/>
                </p:oleObj>
              </mc:Choice>
              <mc:Fallback>
                <p:oleObj name="Document" r:id="rId10" imgW="5952744" imgH="1045464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5297488"/>
                        <a:ext cx="589756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nimBg="1"/>
      <p:bldP spid="972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1413" y="361950"/>
            <a:ext cx="6894512" cy="1400175"/>
          </a:xfrm>
        </p:spPr>
        <p:txBody>
          <a:bodyPr/>
          <a:lstStyle/>
          <a:p>
            <a:r>
              <a:rPr kumimoji="0" lang="fr-CA" sz="3600">
                <a:solidFill>
                  <a:srgbClr val="FFFF66"/>
                </a:solidFill>
                <a:latin typeface="Times" pitchFamily="18" charset="0"/>
              </a:rPr>
              <a:t>Constantes ébullioscopiques </a:t>
            </a:r>
            <a:br>
              <a:rPr kumimoji="0" lang="fr-CA" sz="3600">
                <a:solidFill>
                  <a:srgbClr val="FFFF66"/>
                </a:solidFill>
                <a:latin typeface="Times" pitchFamily="18" charset="0"/>
              </a:rPr>
            </a:br>
            <a:r>
              <a:rPr kumimoji="0" lang="fr-CA" sz="3600">
                <a:solidFill>
                  <a:srgbClr val="FFFF66"/>
                </a:solidFill>
                <a:latin typeface="Times" pitchFamily="18" charset="0"/>
              </a:rPr>
              <a:t>de quelques solvants</a:t>
            </a:r>
            <a:endParaRPr kumimoji="0" lang="fr-CA" b="1">
              <a:solidFill>
                <a:schemeClr val="tx1"/>
              </a:solidFill>
              <a:latin typeface="Times" pitchFamily="18" charset="0"/>
            </a:endParaRPr>
          </a:p>
        </p:txBody>
      </p:sp>
      <p:graphicFrame>
        <p:nvGraphicFramePr>
          <p:cNvPr id="70659" name="Object 1027"/>
          <p:cNvGraphicFramePr>
            <a:graphicFrameLocks noChangeAspect="1"/>
          </p:cNvGraphicFramePr>
          <p:nvPr/>
        </p:nvGraphicFramePr>
        <p:xfrm>
          <a:off x="1146175" y="1871663"/>
          <a:ext cx="7024688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Document" r:id="rId4" imgW="7122359" imgH="4539203" progId="Word.Document.8">
                  <p:embed/>
                </p:oleObj>
              </mc:Choice>
              <mc:Fallback>
                <p:oleObj name="Document" r:id="rId4" imgW="7122359" imgH="4539203" progId="Word.Document.8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1871663"/>
                        <a:ext cx="7024688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jet d'ordre général (standard)">
  <a:themeElements>
    <a:clrScheme name="Sujet d'ordre général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Sujet d'ordre général (standard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jet d'ordre général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jet d'ordre général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jet d'ordre général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Office\Modèles\Présentations\Sujet d'ordre général (standard).pot</Template>
  <TotalTime>4385</TotalTime>
  <Words>976</Words>
  <Application>Microsoft Office PowerPoint</Application>
  <PresentationFormat>Affichage à l'écran (4:3)</PresentationFormat>
  <Paragraphs>176</Paragraphs>
  <Slides>22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Monotype Sorts</vt:lpstr>
      <vt:lpstr>Symbol</vt:lpstr>
      <vt:lpstr>Times</vt:lpstr>
      <vt:lpstr>Times New Roman</vt:lpstr>
      <vt:lpstr>Sujet d'ordre général (standard)</vt:lpstr>
      <vt:lpstr>Document</vt:lpstr>
      <vt:lpstr>LA CHIMIE  PHYSIQUE</vt:lpstr>
      <vt:lpstr>Préambule</vt:lpstr>
      <vt:lpstr>L’ébulliométrie</vt:lpstr>
      <vt:lpstr>Abaissement de la tension de vapeur</vt:lpstr>
      <vt:lpstr>Élévation du point d’ébullition</vt:lpstr>
      <vt:lpstr>Élévation du point d’ébullition</vt:lpstr>
      <vt:lpstr>Élévation du point d’ébullition</vt:lpstr>
      <vt:lpstr>Élévation du point d’ébullition</vt:lpstr>
      <vt:lpstr>Constantes ébullioscopiques  de quelques solvants</vt:lpstr>
      <vt:lpstr>La cryoscopie</vt:lpstr>
      <vt:lpstr>La constante cryoscopique</vt:lpstr>
      <vt:lpstr>La constante cryoscopique</vt:lpstr>
      <vt:lpstr>Le cas des électrolytes</vt:lpstr>
      <vt:lpstr>L’osmométrie</vt:lpstr>
      <vt:lpstr>L’osmose</vt:lpstr>
      <vt:lpstr>L’osmose</vt:lpstr>
      <vt:lpstr>Pression osmotique  et solutions sanguines</vt:lpstr>
      <vt:lpstr>Pression osmotique</vt:lpstr>
      <vt:lpstr>Pression osmotique d’un polymère</vt:lpstr>
      <vt:lpstr>Cas d’un polyisobutène</vt:lpstr>
      <vt:lpstr>Principe de fonctionnement  de l’osmomètre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d'ordre général</dc:title>
  <dc:creator>UQAC</dc:creator>
  <cp:lastModifiedBy>gcollin</cp:lastModifiedBy>
  <cp:revision>100</cp:revision>
  <dcterms:created xsi:type="dcterms:W3CDTF">1999-11-04T01:20:43Z</dcterms:created>
  <dcterms:modified xsi:type="dcterms:W3CDTF">2019-02-16T19:51:12Z</dcterms:modified>
</cp:coreProperties>
</file>