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5" r:id="rId2"/>
    <p:sldId id="257" r:id="rId3"/>
    <p:sldId id="258" r:id="rId4"/>
    <p:sldId id="265" r:id="rId5"/>
    <p:sldId id="277" r:id="rId6"/>
    <p:sldId id="278" r:id="rId7"/>
    <p:sldId id="279" r:id="rId8"/>
    <p:sldId id="280" r:id="rId9"/>
    <p:sldId id="284" r:id="rId10"/>
    <p:sldId id="285" r:id="rId11"/>
    <p:sldId id="286" r:id="rId12"/>
    <p:sldId id="287" r:id="rId13"/>
    <p:sldId id="330" r:id="rId14"/>
    <p:sldId id="289" r:id="rId15"/>
    <p:sldId id="290" r:id="rId16"/>
    <p:sldId id="291" r:id="rId17"/>
    <p:sldId id="269" r:id="rId18"/>
    <p:sldId id="270" r:id="rId19"/>
    <p:sldId id="281" r:id="rId20"/>
    <p:sldId id="283" r:id="rId21"/>
    <p:sldId id="292" r:id="rId22"/>
    <p:sldId id="293" r:id="rId23"/>
    <p:sldId id="307" r:id="rId24"/>
    <p:sldId id="308" r:id="rId25"/>
    <p:sldId id="294" r:id="rId26"/>
    <p:sldId id="271" r:id="rId27"/>
    <p:sldId id="296" r:id="rId28"/>
    <p:sldId id="309" r:id="rId29"/>
    <p:sldId id="310" r:id="rId30"/>
    <p:sldId id="311" r:id="rId31"/>
    <p:sldId id="312" r:id="rId32"/>
    <p:sldId id="272" r:id="rId33"/>
    <p:sldId id="303" r:id="rId34"/>
    <p:sldId id="304" r:id="rId35"/>
    <p:sldId id="298" r:id="rId36"/>
    <p:sldId id="299" r:id="rId37"/>
    <p:sldId id="297" r:id="rId38"/>
    <p:sldId id="300" r:id="rId39"/>
    <p:sldId id="301" r:id="rId40"/>
    <p:sldId id="302" r:id="rId41"/>
    <p:sldId id="305" r:id="rId42"/>
    <p:sldId id="306" r:id="rId43"/>
    <p:sldId id="313" r:id="rId44"/>
    <p:sldId id="317" r:id="rId45"/>
    <p:sldId id="316" r:id="rId46"/>
    <p:sldId id="318" r:id="rId47"/>
    <p:sldId id="319" r:id="rId48"/>
    <p:sldId id="328" r:id="rId49"/>
    <p:sldId id="329" r:id="rId50"/>
    <p:sldId id="320" r:id="rId51"/>
    <p:sldId id="321" r:id="rId52"/>
    <p:sldId id="323" r:id="rId53"/>
    <p:sldId id="325" r:id="rId54"/>
    <p:sldId id="326" r:id="rId55"/>
    <p:sldId id="327" r:id="rId56"/>
    <p:sldId id="274" r:id="rId57"/>
    <p:sldId id="27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00"/>
    <a:srgbClr val="D60093"/>
    <a:srgbClr val="660033"/>
    <a:srgbClr val="5F5F5F"/>
    <a:srgbClr val="996600"/>
    <a:srgbClr val="969696"/>
    <a:srgbClr val="FFCC00"/>
    <a:srgbClr val="FF66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82"/>
    </p:cViewPr>
  </p:sorterViewPr>
  <p:notesViewPr>
    <p:cSldViewPr snapToGrid="0">
      <p:cViewPr varScale="1">
        <p:scale>
          <a:sx n="59" d="100"/>
          <a:sy n="59" d="100"/>
        </p:scale>
        <p:origin x="-2058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9.xml"/><Relationship Id="rId1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4020-3C16-4704-9A5E-D8E2408E9C7B}" type="datetimeFigureOut">
              <a:rPr lang="fr-CA" smtClean="0"/>
              <a:pPr/>
              <a:t>2019-02-16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810F-8975-4ACD-8851-4391236D8D8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80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90ED2130-88D8-4D63-A3C1-7AB90FD053C7}" type="datetime1">
              <a:rPr lang="fr-FR"/>
              <a:pPr>
                <a:defRPr/>
              </a:pPr>
              <a:t>16/02/2019</a:t>
            </a:fld>
            <a:endParaRPr lang="fr-F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E1411870-2E84-4C08-A332-EAC17A4393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610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 flipV="1"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pPr lvl="0"/>
            <a:r>
              <a:rPr lang="fr-FR" noProof="0" smtClean="0"/>
              <a:t>Cliquez pour modifier 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53000" y="6248400"/>
            <a:ext cx="3505200" cy="609600"/>
          </a:xfrm>
        </p:spPr>
        <p:txBody>
          <a:bodyPr/>
          <a:lstStyle>
            <a:lvl1pPr>
              <a:defRPr sz="2400" smtClean="0">
                <a:solidFill>
                  <a:srgbClr val="00CC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Guy Collin, 2006-12-28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5638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64F4B-2B7A-4584-A439-57E6BE67E7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19B8-3BB9-4ADC-93DE-B5D5D4E16A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16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0025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84835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AC8C-488F-45D0-8254-E8C57F38E1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5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6781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209800" y="1981200"/>
            <a:ext cx="6705600" cy="4114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6CAF-2F92-43AD-8F8D-8EAE767FF7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188357" y="6308272"/>
            <a:ext cx="1716314" cy="3374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5298" name="Picture 2" descr="C:\Users\GCollin\Desktop\Mes dossiers\SiteWebUQAC\Logo_petit_forma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15335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5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FC0B-37B5-447A-9135-B06B11E43C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166585" y="6330043"/>
            <a:ext cx="1716314" cy="3374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4274" name="Picture 2" descr="C:\Users\GCollin\Desktop\Mes dossiers\SiteWebUQAC\Logo_petit_forma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15335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7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7383-C3ED-4C2C-A34F-5DA1FBBDCD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72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DE60-A61E-4ED9-860E-716F9550C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5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8A5D-0AC2-423D-BF2E-FE1CD36578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7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84C9-883B-4749-A1F8-174AABA999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88357" y="6308272"/>
            <a:ext cx="1716314" cy="3374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6322" name="Picture 2" descr="C:\Users\GCollin\Desktop\Mes dossiers\SiteWebUQAC\Logo_petit_forma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153352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9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3B0C-9346-4781-BFFB-ED697D557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40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8AC4-EDC4-44CC-8F9D-01F32D9C36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0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CE17-891B-48E1-89FA-39739D42C6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7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 flipV="1"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895600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67818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La chimie théorique  ?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70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blabla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57800" y="62484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Dépt. des Sciences fond., 2008-04-09</a:t>
            </a:r>
            <a:endParaRPr lang="fr-FR">
              <a:solidFill>
                <a:schemeClr val="hlink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71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58D187B9-1FA1-431A-AD8F-1C118D8821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6324600"/>
            <a:ext cx="12192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0" y="5562600"/>
            <a:ext cx="17526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0" y="4724400"/>
            <a:ext cx="22098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pic>
        <p:nvPicPr>
          <p:cNvPr id="1034" name="Picture 15" descr="165x2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6332538"/>
            <a:ext cx="1571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6792685" y="6313715"/>
            <a:ext cx="206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600" b="1" dirty="0" smtClean="0">
                <a:solidFill>
                  <a:srgbClr val="FF0000"/>
                </a:solidFill>
              </a:rPr>
              <a:t>2014-12-29</a:t>
            </a:r>
            <a:endParaRPr lang="fr-CA" sz="16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Microsoft_Word_97_-_2003_Document10.doc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Module_d'Young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5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hyperlink" Target="http://www.obd.fr/parquet_massif/w" TargetMode="External"/><Relationship Id="rId4" Type="http://schemas.openxmlformats.org/officeDocument/2006/relationships/image" Target="../media/image2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Guy </a:t>
            </a:r>
            <a:r>
              <a:rPr lang="fr-FR" dirty="0" smtClean="0"/>
              <a:t>COLLIN, 2014-12-28</a:t>
            </a:r>
            <a:endParaRPr lang="fr-FR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888" y="950913"/>
            <a:ext cx="8458200" cy="1552575"/>
          </a:xfrm>
          <a:solidFill>
            <a:srgbClr val="F2EC00"/>
          </a:solidFill>
        </p:spPr>
        <p:txBody>
          <a:bodyPr/>
          <a:lstStyle/>
          <a:p>
            <a:pPr>
              <a:lnSpc>
                <a:spcPct val="250000"/>
              </a:lnSpc>
            </a:pPr>
            <a:r>
              <a:rPr lang="fr-CH" sz="5400" smtClean="0">
                <a:solidFill>
                  <a:srgbClr val="008000"/>
                </a:solidFill>
              </a:rPr>
              <a:t>LA CHIMIE PHYSIQUE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325" y="2965450"/>
            <a:ext cx="4572000" cy="1520825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fr-CH" sz="3200" smtClean="0">
                <a:solidFill>
                  <a:schemeClr val="bg2"/>
                </a:solidFill>
              </a:rPr>
              <a:t>Chapitre 6</a:t>
            </a:r>
            <a:endParaRPr lang="fr-CH" sz="3600" smtClean="0">
              <a:solidFill>
                <a:schemeClr val="bg2"/>
              </a:solidFill>
            </a:endParaRPr>
          </a:p>
          <a:p>
            <a:pPr algn="ctr"/>
            <a:r>
              <a:rPr lang="fr-CH" sz="3600" smtClean="0">
                <a:solidFill>
                  <a:schemeClr val="bg2"/>
                </a:solidFill>
              </a:rPr>
              <a:t>L’état solide</a:t>
            </a:r>
            <a:endParaRPr lang="fr-CH" smtClean="0">
              <a:solidFill>
                <a:schemeClr val="bg2"/>
              </a:solidFill>
            </a:endParaRPr>
          </a:p>
        </p:txBody>
      </p:sp>
      <p:pic>
        <p:nvPicPr>
          <p:cNvPr id="3079" name="Picture 7" descr="C:\Users\GCollin\Desktop\Mes dossiers\SiteWebUQAC\Logo354x2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911725"/>
            <a:ext cx="29622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350838"/>
            <a:ext cx="6781800" cy="1143000"/>
          </a:xfrm>
        </p:spPr>
        <p:txBody>
          <a:bodyPr/>
          <a:lstStyle/>
          <a:p>
            <a:r>
              <a:rPr lang="fr-CA" smtClean="0"/>
              <a:t>Les 3 structures centrées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2471738"/>
            <a:ext cx="2995613" cy="1820862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400" smtClean="0">
                <a:solidFill>
                  <a:schemeClr val="bg2"/>
                </a:solidFill>
              </a:rPr>
              <a:t>Cubique centré (c.c.).</a:t>
            </a:r>
          </a:p>
          <a:p>
            <a:pPr>
              <a:lnSpc>
                <a:spcPct val="80000"/>
              </a:lnSpc>
            </a:pPr>
            <a:r>
              <a:rPr lang="fr-CA" sz="2400" smtClean="0">
                <a:solidFill>
                  <a:schemeClr val="bg2"/>
                </a:solidFill>
              </a:rPr>
              <a:t>Quadratique centré.</a:t>
            </a:r>
          </a:p>
          <a:p>
            <a:pPr>
              <a:lnSpc>
                <a:spcPct val="80000"/>
              </a:lnSpc>
            </a:pPr>
            <a:r>
              <a:rPr lang="fr-CA" sz="2400" smtClean="0">
                <a:solidFill>
                  <a:schemeClr val="bg2"/>
                </a:solidFill>
              </a:rPr>
              <a:t>Orthorhombique centré.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620713" y="5368925"/>
            <a:ext cx="26558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2 atomes par motif.</a:t>
            </a:r>
          </a:p>
        </p:txBody>
      </p:sp>
      <p:grpSp>
        <p:nvGrpSpPr>
          <p:cNvPr id="37933" name="Group 45"/>
          <p:cNvGrpSpPr>
            <a:grpSpLocks/>
          </p:cNvGrpSpPr>
          <p:nvPr/>
        </p:nvGrpSpPr>
        <p:grpSpPr bwMode="auto">
          <a:xfrm>
            <a:off x="4241800" y="1819275"/>
            <a:ext cx="4056063" cy="4083050"/>
            <a:chOff x="2672" y="1146"/>
            <a:chExt cx="2555" cy="2572"/>
          </a:xfrm>
        </p:grpSpPr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2672" y="1146"/>
              <a:ext cx="2555" cy="257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3717" y="2691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3859" y="15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298" name="Oval 7"/>
            <p:cNvSpPr>
              <a:spLocks noChangeArrowheads="1"/>
            </p:cNvSpPr>
            <p:nvPr/>
          </p:nvSpPr>
          <p:spPr bwMode="auto">
            <a:xfrm>
              <a:off x="4768" y="16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299" name="Oval 8"/>
            <p:cNvSpPr>
              <a:spLocks noChangeArrowheads="1"/>
            </p:cNvSpPr>
            <p:nvPr/>
          </p:nvSpPr>
          <p:spPr bwMode="auto">
            <a:xfrm>
              <a:off x="4613" y="2786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0" name="Oval 9"/>
            <p:cNvSpPr>
              <a:spLocks noChangeArrowheads="1"/>
            </p:cNvSpPr>
            <p:nvPr/>
          </p:nvSpPr>
          <p:spPr bwMode="auto">
            <a:xfrm>
              <a:off x="3313" y="19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1" name="Oval 10"/>
            <p:cNvSpPr>
              <a:spLocks noChangeArrowheads="1"/>
            </p:cNvSpPr>
            <p:nvPr/>
          </p:nvSpPr>
          <p:spPr bwMode="auto">
            <a:xfrm>
              <a:off x="3195" y="2923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2" name="Oval 11"/>
            <p:cNvSpPr>
              <a:spLocks noChangeArrowheads="1"/>
            </p:cNvSpPr>
            <p:nvPr/>
          </p:nvSpPr>
          <p:spPr bwMode="auto">
            <a:xfrm>
              <a:off x="4205" y="3014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3" name="Oval 12"/>
            <p:cNvSpPr>
              <a:spLocks noChangeArrowheads="1"/>
            </p:cNvSpPr>
            <p:nvPr/>
          </p:nvSpPr>
          <p:spPr bwMode="auto">
            <a:xfrm>
              <a:off x="4322" y="20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H="1">
              <a:off x="3781" y="1718"/>
              <a:ext cx="137" cy="9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>
              <a:off x="3854" y="2773"/>
              <a:ext cx="773" cy="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3300" y="2782"/>
              <a:ext cx="436" cy="1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745" y="2964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4427" y="291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4726" y="2191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2310" name="Arc 22"/>
            <p:cNvSpPr>
              <a:spLocks/>
            </p:cNvSpPr>
            <p:nvPr/>
          </p:nvSpPr>
          <p:spPr bwMode="auto">
            <a:xfrm flipH="1">
              <a:off x="3563" y="2518"/>
              <a:ext cx="246" cy="318"/>
            </a:xfrm>
            <a:custGeom>
              <a:avLst/>
              <a:gdLst>
                <a:gd name="T0" fmla="*/ 0 w 21600"/>
                <a:gd name="T1" fmla="*/ 0 h 32873"/>
                <a:gd name="T2" fmla="*/ 210 w 21600"/>
                <a:gd name="T3" fmla="*/ 318 h 32873"/>
                <a:gd name="T4" fmla="*/ 0 w 21600"/>
                <a:gd name="T5" fmla="*/ 209 h 328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87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</a:path>
                <a:path w="21600" h="3287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3445" y="2364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2312" name="Arc 24"/>
            <p:cNvSpPr>
              <a:spLocks/>
            </p:cNvSpPr>
            <p:nvPr/>
          </p:nvSpPr>
          <p:spPr bwMode="auto">
            <a:xfrm>
              <a:off x="3827" y="2555"/>
              <a:ext cx="172" cy="191"/>
            </a:xfrm>
            <a:custGeom>
              <a:avLst/>
              <a:gdLst>
                <a:gd name="T0" fmla="*/ 0 w 21600"/>
                <a:gd name="T1" fmla="*/ 0 h 21600"/>
                <a:gd name="T2" fmla="*/ 172 w 21600"/>
                <a:gd name="T3" fmla="*/ 191 h 21600"/>
                <a:gd name="T4" fmla="*/ 0 w 21600"/>
                <a:gd name="T5" fmla="*/ 1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927" y="24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2314" name="Arc 26"/>
            <p:cNvSpPr>
              <a:spLocks/>
            </p:cNvSpPr>
            <p:nvPr/>
          </p:nvSpPr>
          <p:spPr bwMode="auto">
            <a:xfrm flipV="1">
              <a:off x="3615" y="2791"/>
              <a:ext cx="440" cy="109"/>
            </a:xfrm>
            <a:custGeom>
              <a:avLst/>
              <a:gdLst>
                <a:gd name="T0" fmla="*/ 0 w 38772"/>
                <a:gd name="T1" fmla="*/ 43 h 21600"/>
                <a:gd name="T2" fmla="*/ 440 w 38772"/>
                <a:gd name="T3" fmla="*/ 109 h 21600"/>
                <a:gd name="T4" fmla="*/ 195 w 38772"/>
                <a:gd name="T5" fmla="*/ 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72" h="21600" fill="none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</a:path>
                <a:path w="38772" h="21600" stroke="0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  <a:lnTo>
                    <a:pt x="17172" y="21600"/>
                  </a:lnTo>
                  <a:lnTo>
                    <a:pt x="0" y="849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3963" y="274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12316" name="Oval 29"/>
            <p:cNvSpPr>
              <a:spLocks noChangeArrowheads="1"/>
            </p:cNvSpPr>
            <p:nvPr/>
          </p:nvSpPr>
          <p:spPr bwMode="auto">
            <a:xfrm>
              <a:off x="4028" y="2337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7" name="Line 32"/>
            <p:cNvSpPr>
              <a:spLocks noChangeShapeType="1"/>
            </p:cNvSpPr>
            <p:nvPr/>
          </p:nvSpPr>
          <p:spPr bwMode="auto">
            <a:xfrm flipH="1">
              <a:off x="3909" y="1436"/>
              <a:ext cx="336" cy="21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8" name="Line 33"/>
            <p:cNvSpPr>
              <a:spLocks noChangeShapeType="1"/>
            </p:cNvSpPr>
            <p:nvPr/>
          </p:nvSpPr>
          <p:spPr bwMode="auto">
            <a:xfrm>
              <a:off x="3009" y="2318"/>
              <a:ext cx="2090" cy="1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19" name="Line 34"/>
            <p:cNvSpPr>
              <a:spLocks noChangeShapeType="1"/>
            </p:cNvSpPr>
            <p:nvPr/>
          </p:nvSpPr>
          <p:spPr bwMode="auto">
            <a:xfrm flipV="1">
              <a:off x="3119" y="2036"/>
              <a:ext cx="1927" cy="71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0" name="Freeform 35"/>
            <p:cNvSpPr>
              <a:spLocks/>
            </p:cNvSpPr>
            <p:nvPr/>
          </p:nvSpPr>
          <p:spPr bwMode="auto">
            <a:xfrm>
              <a:off x="3382" y="1646"/>
              <a:ext cx="1464" cy="491"/>
            </a:xfrm>
            <a:custGeom>
              <a:avLst/>
              <a:gdLst>
                <a:gd name="T0" fmla="*/ 555 w 1464"/>
                <a:gd name="T1" fmla="*/ 0 h 491"/>
                <a:gd name="T2" fmla="*/ 1464 w 1464"/>
                <a:gd name="T3" fmla="*/ 91 h 491"/>
                <a:gd name="T4" fmla="*/ 1009 w 1464"/>
                <a:gd name="T5" fmla="*/ 491 h 491"/>
                <a:gd name="T6" fmla="*/ 0 w 1464"/>
                <a:gd name="T7" fmla="*/ 391 h 491"/>
                <a:gd name="T8" fmla="*/ 555 w 146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4" h="491">
                  <a:moveTo>
                    <a:pt x="555" y="0"/>
                  </a:moveTo>
                  <a:lnTo>
                    <a:pt x="1464" y="91"/>
                  </a:lnTo>
                  <a:lnTo>
                    <a:pt x="1009" y="491"/>
                  </a:lnTo>
                  <a:lnTo>
                    <a:pt x="0" y="39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1" name="Freeform 36"/>
            <p:cNvSpPr>
              <a:spLocks/>
            </p:cNvSpPr>
            <p:nvPr/>
          </p:nvSpPr>
          <p:spPr bwMode="auto">
            <a:xfrm>
              <a:off x="4269" y="1746"/>
              <a:ext cx="564" cy="1336"/>
            </a:xfrm>
            <a:custGeom>
              <a:avLst/>
              <a:gdLst>
                <a:gd name="T0" fmla="*/ 564 w 564"/>
                <a:gd name="T1" fmla="*/ 0 h 1336"/>
                <a:gd name="T2" fmla="*/ 400 w 564"/>
                <a:gd name="T3" fmla="*/ 1109 h 1336"/>
                <a:gd name="T4" fmla="*/ 0 w 564"/>
                <a:gd name="T5" fmla="*/ 1336 h 1336"/>
                <a:gd name="T6" fmla="*/ 109 w 564"/>
                <a:gd name="T7" fmla="*/ 400 h 1336"/>
                <a:gd name="T8" fmla="*/ 564 w 564"/>
                <a:gd name="T9" fmla="*/ 0 h 1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4" h="1336">
                  <a:moveTo>
                    <a:pt x="564" y="0"/>
                  </a:moveTo>
                  <a:lnTo>
                    <a:pt x="400" y="1109"/>
                  </a:lnTo>
                  <a:lnTo>
                    <a:pt x="0" y="1336"/>
                  </a:lnTo>
                  <a:lnTo>
                    <a:pt x="109" y="40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2" name="Freeform 37"/>
            <p:cNvSpPr>
              <a:spLocks/>
            </p:cNvSpPr>
            <p:nvPr/>
          </p:nvSpPr>
          <p:spPr bwMode="auto">
            <a:xfrm>
              <a:off x="3254" y="2038"/>
              <a:ext cx="1127" cy="1036"/>
            </a:xfrm>
            <a:custGeom>
              <a:avLst/>
              <a:gdLst>
                <a:gd name="T0" fmla="*/ 118 w 1127"/>
                <a:gd name="T1" fmla="*/ 0 h 1036"/>
                <a:gd name="T2" fmla="*/ 1127 w 1127"/>
                <a:gd name="T3" fmla="*/ 100 h 1036"/>
                <a:gd name="T4" fmla="*/ 1018 w 1127"/>
                <a:gd name="T5" fmla="*/ 1036 h 1036"/>
                <a:gd name="T6" fmla="*/ 0 w 1127"/>
                <a:gd name="T7" fmla="*/ 945 h 1036"/>
                <a:gd name="T8" fmla="*/ 118 w 1127"/>
                <a:gd name="T9" fmla="*/ 0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7" h="1036">
                  <a:moveTo>
                    <a:pt x="118" y="0"/>
                  </a:moveTo>
                  <a:lnTo>
                    <a:pt x="1127" y="100"/>
                  </a:lnTo>
                  <a:lnTo>
                    <a:pt x="1018" y="1036"/>
                  </a:lnTo>
                  <a:lnTo>
                    <a:pt x="0" y="94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3" name="Line 38"/>
            <p:cNvSpPr>
              <a:spLocks noChangeShapeType="1"/>
            </p:cNvSpPr>
            <p:nvPr/>
          </p:nvSpPr>
          <p:spPr bwMode="auto">
            <a:xfrm>
              <a:off x="4563" y="2437"/>
              <a:ext cx="573" cy="4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4" name="Line 39"/>
            <p:cNvSpPr>
              <a:spLocks noChangeShapeType="1"/>
            </p:cNvSpPr>
            <p:nvPr/>
          </p:nvSpPr>
          <p:spPr bwMode="auto">
            <a:xfrm flipH="1">
              <a:off x="3900" y="3046"/>
              <a:ext cx="90" cy="58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5" name="Line 40"/>
            <p:cNvSpPr>
              <a:spLocks noChangeShapeType="1"/>
            </p:cNvSpPr>
            <p:nvPr/>
          </p:nvSpPr>
          <p:spPr bwMode="auto">
            <a:xfrm flipV="1">
              <a:off x="4172" y="1209"/>
              <a:ext cx="100" cy="68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6" name="Line 41"/>
            <p:cNvSpPr>
              <a:spLocks noChangeShapeType="1"/>
            </p:cNvSpPr>
            <p:nvPr/>
          </p:nvSpPr>
          <p:spPr bwMode="auto">
            <a:xfrm flipV="1">
              <a:off x="4781" y="2018"/>
              <a:ext cx="300" cy="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7" name="Line 42"/>
            <p:cNvSpPr>
              <a:spLocks noChangeShapeType="1"/>
            </p:cNvSpPr>
            <p:nvPr/>
          </p:nvSpPr>
          <p:spPr bwMode="auto">
            <a:xfrm flipH="1" flipV="1">
              <a:off x="2836" y="2300"/>
              <a:ext cx="500" cy="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2328" name="Line 43"/>
            <p:cNvSpPr>
              <a:spLocks noChangeShapeType="1"/>
            </p:cNvSpPr>
            <p:nvPr/>
          </p:nvSpPr>
          <p:spPr bwMode="auto">
            <a:xfrm flipH="1">
              <a:off x="2945" y="2691"/>
              <a:ext cx="346" cy="1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  <p:bldP spid="379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50838"/>
            <a:ext cx="8615362" cy="1143000"/>
          </a:xfrm>
        </p:spPr>
        <p:txBody>
          <a:bodyPr/>
          <a:lstStyle/>
          <a:p>
            <a:r>
              <a:rPr lang="fr-CA" smtClean="0"/>
              <a:t>Les 2 structures à 2 faces centrées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414588"/>
            <a:ext cx="2867025" cy="1084262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smtClean="0">
                <a:solidFill>
                  <a:schemeClr val="bg2"/>
                </a:solidFill>
              </a:rPr>
              <a:t>Orthorhombique.</a:t>
            </a:r>
          </a:p>
          <a:p>
            <a:r>
              <a:rPr lang="fr-CA" sz="2400" smtClean="0">
                <a:solidFill>
                  <a:schemeClr val="bg2"/>
                </a:solidFill>
              </a:rPr>
              <a:t>Monoclinique.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79450" y="4675188"/>
            <a:ext cx="26558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2 atomes par motif.</a:t>
            </a:r>
          </a:p>
        </p:txBody>
      </p:sp>
      <p:grpSp>
        <p:nvGrpSpPr>
          <p:cNvPr id="38945" name="Group 33"/>
          <p:cNvGrpSpPr>
            <a:grpSpLocks/>
          </p:cNvGrpSpPr>
          <p:nvPr/>
        </p:nvGrpSpPr>
        <p:grpSpPr bwMode="auto">
          <a:xfrm>
            <a:off x="4241800" y="1819275"/>
            <a:ext cx="4056063" cy="4083050"/>
            <a:chOff x="2672" y="1146"/>
            <a:chExt cx="2555" cy="2572"/>
          </a:xfrm>
        </p:grpSpPr>
        <p:sp>
          <p:nvSpPr>
            <p:cNvPr id="13319" name="Rectangle 4"/>
            <p:cNvSpPr>
              <a:spLocks noChangeArrowheads="1"/>
            </p:cNvSpPr>
            <p:nvPr/>
          </p:nvSpPr>
          <p:spPr bwMode="auto">
            <a:xfrm>
              <a:off x="2672" y="1146"/>
              <a:ext cx="2555" cy="257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0" name="Oval 5"/>
            <p:cNvSpPr>
              <a:spLocks noChangeArrowheads="1"/>
            </p:cNvSpPr>
            <p:nvPr/>
          </p:nvSpPr>
          <p:spPr bwMode="auto">
            <a:xfrm>
              <a:off x="3717" y="2691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3859" y="15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2" name="Oval 7"/>
            <p:cNvSpPr>
              <a:spLocks noChangeArrowheads="1"/>
            </p:cNvSpPr>
            <p:nvPr/>
          </p:nvSpPr>
          <p:spPr bwMode="auto">
            <a:xfrm>
              <a:off x="4768" y="16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3" name="Oval 8"/>
            <p:cNvSpPr>
              <a:spLocks noChangeArrowheads="1"/>
            </p:cNvSpPr>
            <p:nvPr/>
          </p:nvSpPr>
          <p:spPr bwMode="auto">
            <a:xfrm>
              <a:off x="4613" y="2786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4" name="Oval 9"/>
            <p:cNvSpPr>
              <a:spLocks noChangeArrowheads="1"/>
            </p:cNvSpPr>
            <p:nvPr/>
          </p:nvSpPr>
          <p:spPr bwMode="auto">
            <a:xfrm>
              <a:off x="3313" y="19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5" name="Oval 10"/>
            <p:cNvSpPr>
              <a:spLocks noChangeArrowheads="1"/>
            </p:cNvSpPr>
            <p:nvPr/>
          </p:nvSpPr>
          <p:spPr bwMode="auto">
            <a:xfrm>
              <a:off x="3195" y="2923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6" name="Oval 11"/>
            <p:cNvSpPr>
              <a:spLocks noChangeArrowheads="1"/>
            </p:cNvSpPr>
            <p:nvPr/>
          </p:nvSpPr>
          <p:spPr bwMode="auto">
            <a:xfrm>
              <a:off x="4205" y="3014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7" name="Oval 12"/>
            <p:cNvSpPr>
              <a:spLocks noChangeArrowheads="1"/>
            </p:cNvSpPr>
            <p:nvPr/>
          </p:nvSpPr>
          <p:spPr bwMode="auto">
            <a:xfrm>
              <a:off x="4322" y="20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 flipH="1">
              <a:off x="3781" y="1718"/>
              <a:ext cx="137" cy="9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29" name="Line 14"/>
            <p:cNvSpPr>
              <a:spLocks noChangeShapeType="1"/>
            </p:cNvSpPr>
            <p:nvPr/>
          </p:nvSpPr>
          <p:spPr bwMode="auto">
            <a:xfrm>
              <a:off x="3854" y="2773"/>
              <a:ext cx="773" cy="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0" name="Line 15"/>
            <p:cNvSpPr>
              <a:spLocks noChangeShapeType="1"/>
            </p:cNvSpPr>
            <p:nvPr/>
          </p:nvSpPr>
          <p:spPr bwMode="auto">
            <a:xfrm flipH="1">
              <a:off x="3300" y="2782"/>
              <a:ext cx="436" cy="1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1" name="Freeform 16"/>
            <p:cNvSpPr>
              <a:spLocks/>
            </p:cNvSpPr>
            <p:nvPr/>
          </p:nvSpPr>
          <p:spPr bwMode="auto">
            <a:xfrm>
              <a:off x="3372" y="1655"/>
              <a:ext cx="1464" cy="491"/>
            </a:xfrm>
            <a:custGeom>
              <a:avLst/>
              <a:gdLst>
                <a:gd name="T0" fmla="*/ 555 w 1464"/>
                <a:gd name="T1" fmla="*/ 0 h 491"/>
                <a:gd name="T2" fmla="*/ 1464 w 1464"/>
                <a:gd name="T3" fmla="*/ 91 h 491"/>
                <a:gd name="T4" fmla="*/ 1009 w 1464"/>
                <a:gd name="T5" fmla="*/ 491 h 491"/>
                <a:gd name="T6" fmla="*/ 0 w 1464"/>
                <a:gd name="T7" fmla="*/ 391 h 491"/>
                <a:gd name="T8" fmla="*/ 555 w 146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4" h="491">
                  <a:moveTo>
                    <a:pt x="555" y="0"/>
                  </a:moveTo>
                  <a:lnTo>
                    <a:pt x="1464" y="91"/>
                  </a:lnTo>
                  <a:lnTo>
                    <a:pt x="1009" y="491"/>
                  </a:lnTo>
                  <a:lnTo>
                    <a:pt x="0" y="39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4272" y="1746"/>
              <a:ext cx="564" cy="1336"/>
            </a:xfrm>
            <a:custGeom>
              <a:avLst/>
              <a:gdLst>
                <a:gd name="T0" fmla="*/ 564 w 564"/>
                <a:gd name="T1" fmla="*/ 0 h 1336"/>
                <a:gd name="T2" fmla="*/ 400 w 564"/>
                <a:gd name="T3" fmla="*/ 1109 h 1336"/>
                <a:gd name="T4" fmla="*/ 0 w 564"/>
                <a:gd name="T5" fmla="*/ 1336 h 1336"/>
                <a:gd name="T6" fmla="*/ 109 w 564"/>
                <a:gd name="T7" fmla="*/ 400 h 1336"/>
                <a:gd name="T8" fmla="*/ 564 w 564"/>
                <a:gd name="T9" fmla="*/ 0 h 1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4" h="1336">
                  <a:moveTo>
                    <a:pt x="564" y="0"/>
                  </a:moveTo>
                  <a:lnTo>
                    <a:pt x="400" y="1109"/>
                  </a:lnTo>
                  <a:lnTo>
                    <a:pt x="0" y="1336"/>
                  </a:lnTo>
                  <a:lnTo>
                    <a:pt x="109" y="40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3745" y="2964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4427" y="291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>
              <a:off x="4726" y="2191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3336" name="Arc 22"/>
            <p:cNvSpPr>
              <a:spLocks/>
            </p:cNvSpPr>
            <p:nvPr/>
          </p:nvSpPr>
          <p:spPr bwMode="auto">
            <a:xfrm flipH="1">
              <a:off x="3563" y="2518"/>
              <a:ext cx="246" cy="318"/>
            </a:xfrm>
            <a:custGeom>
              <a:avLst/>
              <a:gdLst>
                <a:gd name="T0" fmla="*/ 0 w 21600"/>
                <a:gd name="T1" fmla="*/ 0 h 32873"/>
                <a:gd name="T2" fmla="*/ 210 w 21600"/>
                <a:gd name="T3" fmla="*/ 318 h 32873"/>
                <a:gd name="T4" fmla="*/ 0 w 21600"/>
                <a:gd name="T5" fmla="*/ 209 h 328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87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</a:path>
                <a:path w="21600" h="3287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7" name="Text Box 23"/>
            <p:cNvSpPr txBox="1">
              <a:spLocks noChangeArrowheads="1"/>
            </p:cNvSpPr>
            <p:nvPr/>
          </p:nvSpPr>
          <p:spPr bwMode="auto">
            <a:xfrm>
              <a:off x="3445" y="2364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3338" name="Arc 24"/>
            <p:cNvSpPr>
              <a:spLocks/>
            </p:cNvSpPr>
            <p:nvPr/>
          </p:nvSpPr>
          <p:spPr bwMode="auto">
            <a:xfrm>
              <a:off x="3827" y="2555"/>
              <a:ext cx="172" cy="191"/>
            </a:xfrm>
            <a:custGeom>
              <a:avLst/>
              <a:gdLst>
                <a:gd name="T0" fmla="*/ 0 w 21600"/>
                <a:gd name="T1" fmla="*/ 0 h 21600"/>
                <a:gd name="T2" fmla="*/ 172 w 21600"/>
                <a:gd name="T3" fmla="*/ 191 h 21600"/>
                <a:gd name="T4" fmla="*/ 0 w 21600"/>
                <a:gd name="T5" fmla="*/ 1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39" name="Text Box 25"/>
            <p:cNvSpPr txBox="1">
              <a:spLocks noChangeArrowheads="1"/>
            </p:cNvSpPr>
            <p:nvPr/>
          </p:nvSpPr>
          <p:spPr bwMode="auto">
            <a:xfrm>
              <a:off x="3927" y="24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3340" name="Arc 26"/>
            <p:cNvSpPr>
              <a:spLocks/>
            </p:cNvSpPr>
            <p:nvPr/>
          </p:nvSpPr>
          <p:spPr bwMode="auto">
            <a:xfrm flipV="1">
              <a:off x="3615" y="2791"/>
              <a:ext cx="440" cy="109"/>
            </a:xfrm>
            <a:custGeom>
              <a:avLst/>
              <a:gdLst>
                <a:gd name="T0" fmla="*/ 0 w 38772"/>
                <a:gd name="T1" fmla="*/ 43 h 21600"/>
                <a:gd name="T2" fmla="*/ 440 w 38772"/>
                <a:gd name="T3" fmla="*/ 109 h 21600"/>
                <a:gd name="T4" fmla="*/ 195 w 38772"/>
                <a:gd name="T5" fmla="*/ 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72" h="21600" fill="none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</a:path>
                <a:path w="38772" h="21600" stroke="0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  <a:lnTo>
                    <a:pt x="17172" y="21600"/>
                  </a:lnTo>
                  <a:lnTo>
                    <a:pt x="0" y="849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41" name="Text Box 27"/>
            <p:cNvSpPr txBox="1">
              <a:spLocks noChangeArrowheads="1"/>
            </p:cNvSpPr>
            <p:nvPr/>
          </p:nvSpPr>
          <p:spPr bwMode="auto">
            <a:xfrm>
              <a:off x="3991" y="268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13342" name="Oval 29"/>
            <p:cNvSpPr>
              <a:spLocks noChangeArrowheads="1"/>
            </p:cNvSpPr>
            <p:nvPr/>
          </p:nvSpPr>
          <p:spPr bwMode="auto">
            <a:xfrm>
              <a:off x="4073" y="182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43" name="Oval 30"/>
            <p:cNvSpPr>
              <a:spLocks noChangeArrowheads="1"/>
            </p:cNvSpPr>
            <p:nvPr/>
          </p:nvSpPr>
          <p:spPr bwMode="auto">
            <a:xfrm>
              <a:off x="3946" y="2855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3344" name="Freeform 31"/>
            <p:cNvSpPr>
              <a:spLocks/>
            </p:cNvSpPr>
            <p:nvPr/>
          </p:nvSpPr>
          <p:spPr bwMode="auto">
            <a:xfrm>
              <a:off x="3254" y="2046"/>
              <a:ext cx="1127" cy="1036"/>
            </a:xfrm>
            <a:custGeom>
              <a:avLst/>
              <a:gdLst>
                <a:gd name="T0" fmla="*/ 118 w 1127"/>
                <a:gd name="T1" fmla="*/ 0 h 1036"/>
                <a:gd name="T2" fmla="*/ 1127 w 1127"/>
                <a:gd name="T3" fmla="*/ 100 h 1036"/>
                <a:gd name="T4" fmla="*/ 1018 w 1127"/>
                <a:gd name="T5" fmla="*/ 1036 h 1036"/>
                <a:gd name="T6" fmla="*/ 0 w 1127"/>
                <a:gd name="T7" fmla="*/ 945 h 1036"/>
                <a:gd name="T8" fmla="*/ 118 w 1127"/>
                <a:gd name="T9" fmla="*/ 0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7" h="1036">
                  <a:moveTo>
                    <a:pt x="118" y="0"/>
                  </a:moveTo>
                  <a:lnTo>
                    <a:pt x="1127" y="100"/>
                  </a:lnTo>
                  <a:lnTo>
                    <a:pt x="1018" y="1036"/>
                  </a:lnTo>
                  <a:lnTo>
                    <a:pt x="0" y="94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  <p:bldP spid="389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350838"/>
            <a:ext cx="7519988" cy="130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mtClean="0"/>
              <a:t>Les 2 structures </a:t>
            </a:r>
            <a:br>
              <a:rPr lang="fr-CA" smtClean="0"/>
            </a:br>
            <a:r>
              <a:rPr lang="fr-CA" smtClean="0"/>
              <a:t>à toutes faces centrées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2832100"/>
            <a:ext cx="2867025" cy="1098550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400" dirty="0" smtClean="0">
                <a:solidFill>
                  <a:schemeClr val="bg2"/>
                </a:solidFill>
              </a:rPr>
              <a:t>Cubique simple (c.f.c.).</a:t>
            </a:r>
          </a:p>
          <a:p>
            <a:pPr>
              <a:lnSpc>
                <a:spcPct val="80000"/>
              </a:lnSpc>
            </a:pPr>
            <a:r>
              <a:rPr lang="fr-CA" sz="2400" dirty="0" smtClean="0">
                <a:solidFill>
                  <a:schemeClr val="bg2"/>
                </a:solidFill>
              </a:rPr>
              <a:t>Orthorhombique.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635000" y="4675188"/>
            <a:ext cx="26558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4 atomes par motif.</a:t>
            </a: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4241800" y="1819275"/>
            <a:ext cx="4056063" cy="4083050"/>
            <a:chOff x="2672" y="1146"/>
            <a:chExt cx="2555" cy="2572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2672" y="1146"/>
              <a:ext cx="2555" cy="257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4" name="Oval 5"/>
            <p:cNvSpPr>
              <a:spLocks noChangeArrowheads="1"/>
            </p:cNvSpPr>
            <p:nvPr/>
          </p:nvSpPr>
          <p:spPr bwMode="auto">
            <a:xfrm>
              <a:off x="3717" y="291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5" name="Oval 6"/>
            <p:cNvSpPr>
              <a:spLocks noChangeArrowheads="1"/>
            </p:cNvSpPr>
            <p:nvPr/>
          </p:nvSpPr>
          <p:spPr bwMode="auto">
            <a:xfrm>
              <a:off x="3705" y="1550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6" name="Oval 7"/>
            <p:cNvSpPr>
              <a:spLocks noChangeArrowheads="1"/>
            </p:cNvSpPr>
            <p:nvPr/>
          </p:nvSpPr>
          <p:spPr bwMode="auto">
            <a:xfrm>
              <a:off x="4859" y="156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7" name="Oval 8"/>
            <p:cNvSpPr>
              <a:spLocks noChangeArrowheads="1"/>
            </p:cNvSpPr>
            <p:nvPr/>
          </p:nvSpPr>
          <p:spPr bwMode="auto">
            <a:xfrm>
              <a:off x="4850" y="2931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8" name="Oval 9"/>
            <p:cNvSpPr>
              <a:spLocks noChangeArrowheads="1"/>
            </p:cNvSpPr>
            <p:nvPr/>
          </p:nvSpPr>
          <p:spPr bwMode="auto">
            <a:xfrm>
              <a:off x="2932" y="2105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49" name="Oval 10"/>
            <p:cNvSpPr>
              <a:spLocks noChangeArrowheads="1"/>
            </p:cNvSpPr>
            <p:nvPr/>
          </p:nvSpPr>
          <p:spPr bwMode="auto">
            <a:xfrm>
              <a:off x="2950" y="3460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0" name="Oval 11"/>
            <p:cNvSpPr>
              <a:spLocks noChangeArrowheads="1"/>
            </p:cNvSpPr>
            <p:nvPr/>
          </p:nvSpPr>
          <p:spPr bwMode="auto">
            <a:xfrm>
              <a:off x="4105" y="3460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1" name="Oval 12"/>
            <p:cNvSpPr>
              <a:spLocks noChangeArrowheads="1"/>
            </p:cNvSpPr>
            <p:nvPr/>
          </p:nvSpPr>
          <p:spPr bwMode="auto">
            <a:xfrm>
              <a:off x="4094" y="2096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2" name="Line 13"/>
            <p:cNvSpPr>
              <a:spLocks noChangeShapeType="1"/>
            </p:cNvSpPr>
            <p:nvPr/>
          </p:nvSpPr>
          <p:spPr bwMode="auto">
            <a:xfrm flipH="1">
              <a:off x="3781" y="1709"/>
              <a:ext cx="0" cy="11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3836" y="2991"/>
              <a:ext cx="1018" cy="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3083" y="3027"/>
              <a:ext cx="617" cy="4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5" name="Line 31"/>
            <p:cNvSpPr>
              <a:spLocks noChangeShapeType="1"/>
            </p:cNvSpPr>
            <p:nvPr/>
          </p:nvSpPr>
          <p:spPr bwMode="auto">
            <a:xfrm>
              <a:off x="3963" y="1900"/>
              <a:ext cx="0" cy="16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6" name="Line 32"/>
            <p:cNvSpPr>
              <a:spLocks noChangeShapeType="1"/>
            </p:cNvSpPr>
            <p:nvPr/>
          </p:nvSpPr>
          <p:spPr bwMode="auto">
            <a:xfrm flipV="1">
              <a:off x="3627" y="2282"/>
              <a:ext cx="727" cy="5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7" name="Line 33"/>
            <p:cNvSpPr>
              <a:spLocks noChangeShapeType="1"/>
            </p:cNvSpPr>
            <p:nvPr/>
          </p:nvSpPr>
          <p:spPr bwMode="auto">
            <a:xfrm flipH="1">
              <a:off x="3000" y="2582"/>
              <a:ext cx="153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8" name="Oval 34"/>
            <p:cNvSpPr>
              <a:spLocks noChangeArrowheads="1"/>
            </p:cNvSpPr>
            <p:nvPr/>
          </p:nvSpPr>
          <p:spPr bwMode="auto">
            <a:xfrm>
              <a:off x="4300" y="221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59" name="Oval 35"/>
            <p:cNvSpPr>
              <a:spLocks noChangeArrowheads="1"/>
            </p:cNvSpPr>
            <p:nvPr/>
          </p:nvSpPr>
          <p:spPr bwMode="auto">
            <a:xfrm>
              <a:off x="3909" y="3193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0" name="Oval 36"/>
            <p:cNvSpPr>
              <a:spLocks noChangeArrowheads="1"/>
            </p:cNvSpPr>
            <p:nvPr/>
          </p:nvSpPr>
          <p:spPr bwMode="auto">
            <a:xfrm>
              <a:off x="3300" y="251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1" name="Freeform 38"/>
            <p:cNvSpPr>
              <a:spLocks/>
            </p:cNvSpPr>
            <p:nvPr/>
          </p:nvSpPr>
          <p:spPr bwMode="auto">
            <a:xfrm>
              <a:off x="3009" y="1618"/>
              <a:ext cx="1909" cy="546"/>
            </a:xfrm>
            <a:custGeom>
              <a:avLst/>
              <a:gdLst>
                <a:gd name="T0" fmla="*/ 772 w 1909"/>
                <a:gd name="T1" fmla="*/ 0 h 546"/>
                <a:gd name="T2" fmla="*/ 1909 w 1909"/>
                <a:gd name="T3" fmla="*/ 0 h 546"/>
                <a:gd name="T4" fmla="*/ 1145 w 1909"/>
                <a:gd name="T5" fmla="*/ 546 h 546"/>
                <a:gd name="T6" fmla="*/ 0 w 1909"/>
                <a:gd name="T7" fmla="*/ 546 h 546"/>
                <a:gd name="T8" fmla="*/ 772 w 1909"/>
                <a:gd name="T9" fmla="*/ 0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9" h="546">
                  <a:moveTo>
                    <a:pt x="772" y="0"/>
                  </a:moveTo>
                  <a:lnTo>
                    <a:pt x="1909" y="0"/>
                  </a:lnTo>
                  <a:lnTo>
                    <a:pt x="1145" y="546"/>
                  </a:lnTo>
                  <a:lnTo>
                    <a:pt x="0" y="546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2" name="Freeform 40"/>
            <p:cNvSpPr>
              <a:spLocks/>
            </p:cNvSpPr>
            <p:nvPr/>
          </p:nvSpPr>
          <p:spPr bwMode="auto">
            <a:xfrm>
              <a:off x="4172" y="1618"/>
              <a:ext cx="746" cy="1910"/>
            </a:xfrm>
            <a:custGeom>
              <a:avLst/>
              <a:gdLst>
                <a:gd name="T0" fmla="*/ 746 w 746"/>
                <a:gd name="T1" fmla="*/ 0 h 1910"/>
                <a:gd name="T2" fmla="*/ 746 w 746"/>
                <a:gd name="T3" fmla="*/ 1373 h 1910"/>
                <a:gd name="T4" fmla="*/ 0 w 746"/>
                <a:gd name="T5" fmla="*/ 1910 h 1910"/>
                <a:gd name="T6" fmla="*/ 0 w 746"/>
                <a:gd name="T7" fmla="*/ 546 h 1910"/>
                <a:gd name="T8" fmla="*/ 746 w 746"/>
                <a:gd name="T9" fmla="*/ 0 h 1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6" h="1910">
                  <a:moveTo>
                    <a:pt x="746" y="0"/>
                  </a:moveTo>
                  <a:lnTo>
                    <a:pt x="746" y="1373"/>
                  </a:lnTo>
                  <a:lnTo>
                    <a:pt x="0" y="1910"/>
                  </a:lnTo>
                  <a:lnTo>
                    <a:pt x="0" y="546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3" name="Rectangle 41"/>
            <p:cNvSpPr>
              <a:spLocks noChangeArrowheads="1"/>
            </p:cNvSpPr>
            <p:nvPr/>
          </p:nvSpPr>
          <p:spPr bwMode="auto">
            <a:xfrm>
              <a:off x="3009" y="2164"/>
              <a:ext cx="1172" cy="13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4" name="Oval 42"/>
            <p:cNvSpPr>
              <a:spLocks noChangeArrowheads="1"/>
            </p:cNvSpPr>
            <p:nvPr/>
          </p:nvSpPr>
          <p:spPr bwMode="auto">
            <a:xfrm>
              <a:off x="3601" y="2737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5" name="Oval 43"/>
            <p:cNvSpPr>
              <a:spLocks noChangeArrowheads="1"/>
            </p:cNvSpPr>
            <p:nvPr/>
          </p:nvSpPr>
          <p:spPr bwMode="auto">
            <a:xfrm>
              <a:off x="3909" y="1837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6" name="Oval 44"/>
            <p:cNvSpPr>
              <a:spLocks noChangeArrowheads="1"/>
            </p:cNvSpPr>
            <p:nvPr/>
          </p:nvSpPr>
          <p:spPr bwMode="auto">
            <a:xfrm>
              <a:off x="4100" y="2093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4367" name="Oval 45"/>
            <p:cNvSpPr>
              <a:spLocks noChangeArrowheads="1"/>
            </p:cNvSpPr>
            <p:nvPr/>
          </p:nvSpPr>
          <p:spPr bwMode="auto">
            <a:xfrm>
              <a:off x="4474" y="2501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 autoUpdateAnimBg="0"/>
      <p:bldP spid="3996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392113"/>
            <a:ext cx="6781800" cy="912812"/>
          </a:xfrm>
        </p:spPr>
        <p:txBody>
          <a:bodyPr/>
          <a:lstStyle/>
          <a:p>
            <a:r>
              <a:rPr lang="fr-CA" sz="4000" smtClean="0"/>
              <a:t>Les empilements de sphères</a:t>
            </a:r>
            <a:endParaRPr lang="fr-CA" smtClean="0"/>
          </a:p>
        </p:txBody>
      </p:sp>
      <p:sp>
        <p:nvSpPr>
          <p:cNvPr id="15364" name="Rectangle 46"/>
          <p:cNvSpPr>
            <a:spLocks noChangeArrowheads="1"/>
          </p:cNvSpPr>
          <p:nvPr/>
        </p:nvSpPr>
        <p:spPr bwMode="auto">
          <a:xfrm>
            <a:off x="476250" y="1500188"/>
            <a:ext cx="8123238" cy="3752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24400" y="1768475"/>
            <a:ext cx="3775075" cy="3189288"/>
            <a:chOff x="3162" y="1342"/>
            <a:chExt cx="2378" cy="2009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162" y="1342"/>
              <a:ext cx="2378" cy="2009"/>
              <a:chOff x="2172" y="1378"/>
              <a:chExt cx="2378" cy="2009"/>
            </a:xfrm>
          </p:grpSpPr>
          <p:sp>
            <p:nvSpPr>
              <p:cNvPr id="15405" name="Oval 49"/>
              <p:cNvSpPr>
                <a:spLocks noChangeArrowheads="1"/>
              </p:cNvSpPr>
              <p:nvPr/>
            </p:nvSpPr>
            <p:spPr bwMode="auto">
              <a:xfrm>
                <a:off x="2172" y="1873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06" name="Oval 50"/>
              <p:cNvSpPr>
                <a:spLocks noChangeArrowheads="1"/>
              </p:cNvSpPr>
              <p:nvPr/>
            </p:nvSpPr>
            <p:spPr bwMode="auto">
              <a:xfrm>
                <a:off x="2768" y="1878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07" name="Oval 51"/>
              <p:cNvSpPr>
                <a:spLocks noChangeArrowheads="1"/>
              </p:cNvSpPr>
              <p:nvPr/>
            </p:nvSpPr>
            <p:spPr bwMode="auto">
              <a:xfrm>
                <a:off x="3368" y="1869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08" name="Oval 52"/>
              <p:cNvSpPr>
                <a:spLocks noChangeArrowheads="1"/>
              </p:cNvSpPr>
              <p:nvPr/>
            </p:nvSpPr>
            <p:spPr bwMode="auto">
              <a:xfrm>
                <a:off x="2459" y="2360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09" name="Oval 53"/>
              <p:cNvSpPr>
                <a:spLocks noChangeArrowheads="1"/>
              </p:cNvSpPr>
              <p:nvPr/>
            </p:nvSpPr>
            <p:spPr bwMode="auto">
              <a:xfrm>
                <a:off x="3077" y="2360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0" name="Oval 54"/>
              <p:cNvSpPr>
                <a:spLocks noChangeArrowheads="1"/>
              </p:cNvSpPr>
              <p:nvPr/>
            </p:nvSpPr>
            <p:spPr bwMode="auto">
              <a:xfrm>
                <a:off x="2458" y="1378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1" name="Oval 55"/>
              <p:cNvSpPr>
                <a:spLocks noChangeArrowheads="1"/>
              </p:cNvSpPr>
              <p:nvPr/>
            </p:nvSpPr>
            <p:spPr bwMode="auto">
              <a:xfrm>
                <a:off x="3058" y="1405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2" name="Oval 56"/>
              <p:cNvSpPr>
                <a:spLocks noChangeArrowheads="1"/>
              </p:cNvSpPr>
              <p:nvPr/>
            </p:nvSpPr>
            <p:spPr bwMode="auto">
              <a:xfrm>
                <a:off x="2768" y="2842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3" name="Oval 57"/>
              <p:cNvSpPr>
                <a:spLocks noChangeArrowheads="1"/>
              </p:cNvSpPr>
              <p:nvPr/>
            </p:nvSpPr>
            <p:spPr bwMode="auto">
              <a:xfrm>
                <a:off x="3377" y="2851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4" name="Oval 58"/>
              <p:cNvSpPr>
                <a:spLocks noChangeArrowheads="1"/>
              </p:cNvSpPr>
              <p:nvPr/>
            </p:nvSpPr>
            <p:spPr bwMode="auto">
              <a:xfrm>
                <a:off x="3686" y="2369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5" name="Oval 59"/>
              <p:cNvSpPr>
                <a:spLocks noChangeArrowheads="1"/>
              </p:cNvSpPr>
              <p:nvPr/>
            </p:nvSpPr>
            <p:spPr bwMode="auto">
              <a:xfrm>
                <a:off x="3968" y="1878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5416" name="Oval 60"/>
              <p:cNvSpPr>
                <a:spLocks noChangeArrowheads="1"/>
              </p:cNvSpPr>
              <p:nvPr/>
            </p:nvSpPr>
            <p:spPr bwMode="auto">
              <a:xfrm>
                <a:off x="3668" y="1404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rgbClr val="475E00"/>
                  </a:gs>
                  <a:gs pos="100000">
                    <a:srgbClr val="99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459" y="1551"/>
              <a:ext cx="1790" cy="1514"/>
              <a:chOff x="2469" y="1587"/>
              <a:chExt cx="1790" cy="1514"/>
            </a:xfrm>
          </p:grpSpPr>
          <p:sp>
            <p:nvSpPr>
              <p:cNvPr id="41022" name="Oval 62"/>
              <p:cNvSpPr>
                <a:spLocks noChangeArrowheads="1"/>
              </p:cNvSpPr>
              <p:nvPr/>
            </p:nvSpPr>
            <p:spPr bwMode="auto">
              <a:xfrm>
                <a:off x="2768" y="2551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3392" y="2565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4" name="Oval 64"/>
              <p:cNvSpPr>
                <a:spLocks noChangeArrowheads="1"/>
              </p:cNvSpPr>
              <p:nvPr/>
            </p:nvSpPr>
            <p:spPr bwMode="auto">
              <a:xfrm>
                <a:off x="3077" y="2078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5" name="Oval 65"/>
              <p:cNvSpPr>
                <a:spLocks noChangeArrowheads="1"/>
              </p:cNvSpPr>
              <p:nvPr/>
            </p:nvSpPr>
            <p:spPr bwMode="auto">
              <a:xfrm>
                <a:off x="3677" y="2078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2469" y="2070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7" name="Oval 67"/>
              <p:cNvSpPr>
                <a:spLocks noChangeArrowheads="1"/>
              </p:cNvSpPr>
              <p:nvPr/>
            </p:nvSpPr>
            <p:spPr bwMode="auto">
              <a:xfrm>
                <a:off x="2750" y="1587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  <p:sp>
            <p:nvSpPr>
              <p:cNvPr id="41028" name="Oval 68"/>
              <p:cNvSpPr>
                <a:spLocks noChangeArrowheads="1"/>
              </p:cNvSpPr>
              <p:nvPr/>
            </p:nvSpPr>
            <p:spPr bwMode="auto">
              <a:xfrm>
                <a:off x="3359" y="1587"/>
                <a:ext cx="582" cy="536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/>
              </a:p>
            </p:txBody>
          </p:sp>
        </p:grp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735013" y="1784350"/>
            <a:ext cx="3775075" cy="3189288"/>
            <a:chOff x="2172" y="1378"/>
            <a:chExt cx="2378" cy="2009"/>
          </a:xfrm>
        </p:grpSpPr>
        <p:sp>
          <p:nvSpPr>
            <p:cNvPr id="15384" name="Oval 92"/>
            <p:cNvSpPr>
              <a:spLocks noChangeArrowheads="1"/>
            </p:cNvSpPr>
            <p:nvPr/>
          </p:nvSpPr>
          <p:spPr bwMode="auto">
            <a:xfrm>
              <a:off x="2172" y="1873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85" name="Oval 93"/>
            <p:cNvSpPr>
              <a:spLocks noChangeArrowheads="1"/>
            </p:cNvSpPr>
            <p:nvPr/>
          </p:nvSpPr>
          <p:spPr bwMode="auto">
            <a:xfrm>
              <a:off x="2768" y="1878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86" name="Oval 94"/>
            <p:cNvSpPr>
              <a:spLocks noChangeArrowheads="1"/>
            </p:cNvSpPr>
            <p:nvPr/>
          </p:nvSpPr>
          <p:spPr bwMode="auto">
            <a:xfrm>
              <a:off x="3368" y="1869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87" name="Oval 95"/>
            <p:cNvSpPr>
              <a:spLocks noChangeArrowheads="1"/>
            </p:cNvSpPr>
            <p:nvPr/>
          </p:nvSpPr>
          <p:spPr bwMode="auto">
            <a:xfrm>
              <a:off x="2459" y="2360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88" name="Oval 96"/>
            <p:cNvSpPr>
              <a:spLocks noChangeArrowheads="1"/>
            </p:cNvSpPr>
            <p:nvPr/>
          </p:nvSpPr>
          <p:spPr bwMode="auto">
            <a:xfrm>
              <a:off x="3077" y="2360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89" name="Oval 97"/>
            <p:cNvSpPr>
              <a:spLocks noChangeArrowheads="1"/>
            </p:cNvSpPr>
            <p:nvPr/>
          </p:nvSpPr>
          <p:spPr bwMode="auto">
            <a:xfrm>
              <a:off x="2458" y="1378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0" name="Oval 98"/>
            <p:cNvSpPr>
              <a:spLocks noChangeArrowheads="1"/>
            </p:cNvSpPr>
            <p:nvPr/>
          </p:nvSpPr>
          <p:spPr bwMode="auto">
            <a:xfrm>
              <a:off x="3058" y="1405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1" name="Oval 99"/>
            <p:cNvSpPr>
              <a:spLocks noChangeArrowheads="1"/>
            </p:cNvSpPr>
            <p:nvPr/>
          </p:nvSpPr>
          <p:spPr bwMode="auto">
            <a:xfrm>
              <a:off x="2768" y="2842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2" name="Oval 100"/>
            <p:cNvSpPr>
              <a:spLocks noChangeArrowheads="1"/>
            </p:cNvSpPr>
            <p:nvPr/>
          </p:nvSpPr>
          <p:spPr bwMode="auto">
            <a:xfrm>
              <a:off x="3377" y="2851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3" name="Oval 101"/>
            <p:cNvSpPr>
              <a:spLocks noChangeArrowheads="1"/>
            </p:cNvSpPr>
            <p:nvPr/>
          </p:nvSpPr>
          <p:spPr bwMode="auto">
            <a:xfrm>
              <a:off x="3686" y="2369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4" name="Oval 102"/>
            <p:cNvSpPr>
              <a:spLocks noChangeArrowheads="1"/>
            </p:cNvSpPr>
            <p:nvPr/>
          </p:nvSpPr>
          <p:spPr bwMode="auto">
            <a:xfrm>
              <a:off x="3968" y="1878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5395" name="Oval 103"/>
            <p:cNvSpPr>
              <a:spLocks noChangeArrowheads="1"/>
            </p:cNvSpPr>
            <p:nvPr/>
          </p:nvSpPr>
          <p:spPr bwMode="auto">
            <a:xfrm>
              <a:off x="3668" y="1404"/>
              <a:ext cx="582" cy="536"/>
            </a:xfrm>
            <a:prstGeom prst="ellipse">
              <a:avLst/>
            </a:pr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1206500" y="2116138"/>
            <a:ext cx="2841625" cy="2403475"/>
            <a:chOff x="2469" y="1587"/>
            <a:chExt cx="1790" cy="1514"/>
          </a:xfrm>
        </p:grpSpPr>
        <p:sp>
          <p:nvSpPr>
            <p:cNvPr id="41065" name="Oval 105"/>
            <p:cNvSpPr>
              <a:spLocks noChangeArrowheads="1"/>
            </p:cNvSpPr>
            <p:nvPr/>
          </p:nvSpPr>
          <p:spPr bwMode="auto">
            <a:xfrm>
              <a:off x="2768" y="2551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66" name="Oval 106"/>
            <p:cNvSpPr>
              <a:spLocks noChangeArrowheads="1"/>
            </p:cNvSpPr>
            <p:nvPr/>
          </p:nvSpPr>
          <p:spPr bwMode="auto">
            <a:xfrm>
              <a:off x="3392" y="2565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67" name="Oval 107"/>
            <p:cNvSpPr>
              <a:spLocks noChangeArrowheads="1"/>
            </p:cNvSpPr>
            <p:nvPr/>
          </p:nvSpPr>
          <p:spPr bwMode="auto">
            <a:xfrm>
              <a:off x="3077" y="2078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68" name="Oval 108"/>
            <p:cNvSpPr>
              <a:spLocks noChangeArrowheads="1"/>
            </p:cNvSpPr>
            <p:nvPr/>
          </p:nvSpPr>
          <p:spPr bwMode="auto">
            <a:xfrm>
              <a:off x="3677" y="2078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69" name="Oval 109"/>
            <p:cNvSpPr>
              <a:spLocks noChangeArrowheads="1"/>
            </p:cNvSpPr>
            <p:nvPr/>
          </p:nvSpPr>
          <p:spPr bwMode="auto">
            <a:xfrm>
              <a:off x="2469" y="2070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70" name="Oval 110"/>
            <p:cNvSpPr>
              <a:spLocks noChangeArrowheads="1"/>
            </p:cNvSpPr>
            <p:nvPr/>
          </p:nvSpPr>
          <p:spPr bwMode="auto">
            <a:xfrm>
              <a:off x="2750" y="1587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1071" name="Oval 111"/>
            <p:cNvSpPr>
              <a:spLocks noChangeArrowheads="1"/>
            </p:cNvSpPr>
            <p:nvPr/>
          </p:nvSpPr>
          <p:spPr bwMode="auto">
            <a:xfrm>
              <a:off x="3359" y="1587"/>
              <a:ext cx="582" cy="5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15376" name="Oval 120"/>
          <p:cNvSpPr>
            <a:spLocks noChangeArrowheads="1"/>
          </p:cNvSpPr>
          <p:nvPr/>
        </p:nvSpPr>
        <p:spPr bwMode="auto">
          <a:xfrm>
            <a:off x="4566289" y="5951674"/>
            <a:ext cx="626924" cy="559435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83" name="Oval 123"/>
          <p:cNvSpPr>
            <a:spLocks noChangeArrowheads="1"/>
          </p:cNvSpPr>
          <p:nvPr/>
        </p:nvSpPr>
        <p:spPr bwMode="auto">
          <a:xfrm>
            <a:off x="6097588" y="2357438"/>
            <a:ext cx="923925" cy="850900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84" name="Oval 124"/>
          <p:cNvSpPr>
            <a:spLocks noChangeArrowheads="1"/>
          </p:cNvSpPr>
          <p:nvPr/>
        </p:nvSpPr>
        <p:spPr bwMode="auto">
          <a:xfrm>
            <a:off x="5649913" y="3135313"/>
            <a:ext cx="923925" cy="850900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85" name="Oval 125"/>
          <p:cNvSpPr>
            <a:spLocks noChangeArrowheads="1"/>
          </p:cNvSpPr>
          <p:nvPr/>
        </p:nvSpPr>
        <p:spPr bwMode="auto">
          <a:xfrm>
            <a:off x="6616700" y="3135313"/>
            <a:ext cx="923925" cy="850900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86" name="Text Box 126"/>
          <p:cNvSpPr txBox="1">
            <a:spLocks noChangeArrowheads="1"/>
          </p:cNvSpPr>
          <p:nvPr/>
        </p:nvSpPr>
        <p:spPr bwMode="auto">
          <a:xfrm>
            <a:off x="5067299" y="5367564"/>
            <a:ext cx="3529013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dirty="0">
                <a:solidFill>
                  <a:schemeClr val="bg2"/>
                </a:solidFill>
              </a:rPr>
              <a:t>Type A B C A B C : c.f.c.</a:t>
            </a:r>
          </a:p>
        </p:txBody>
      </p:sp>
      <p:sp>
        <p:nvSpPr>
          <p:cNvPr id="41087" name="Text Box 127"/>
          <p:cNvSpPr txBox="1">
            <a:spLocks noChangeArrowheads="1"/>
          </p:cNvSpPr>
          <p:nvPr/>
        </p:nvSpPr>
        <p:spPr bwMode="auto">
          <a:xfrm>
            <a:off x="1025525" y="5361668"/>
            <a:ext cx="32607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Type A B A B : h.c.</a:t>
            </a:r>
          </a:p>
        </p:txBody>
      </p:sp>
      <p:sp>
        <p:nvSpPr>
          <p:cNvPr id="56" name="Oval 120"/>
          <p:cNvSpPr>
            <a:spLocks noChangeArrowheads="1"/>
          </p:cNvSpPr>
          <p:nvPr/>
        </p:nvSpPr>
        <p:spPr bwMode="auto">
          <a:xfrm>
            <a:off x="3736071" y="5937159"/>
            <a:ext cx="626924" cy="559435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7" name="Oval 120"/>
          <p:cNvSpPr>
            <a:spLocks noChangeArrowheads="1"/>
          </p:cNvSpPr>
          <p:nvPr/>
        </p:nvSpPr>
        <p:spPr bwMode="auto">
          <a:xfrm>
            <a:off x="2929077" y="5934256"/>
            <a:ext cx="626924" cy="559435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8" name="ZoneTexte 57"/>
          <p:cNvSpPr txBox="1"/>
          <p:nvPr/>
        </p:nvSpPr>
        <p:spPr>
          <a:xfrm>
            <a:off x="685800" y="4781550"/>
            <a:ext cx="4762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2"/>
                </a:solidFill>
              </a:rPr>
              <a:t>A</a:t>
            </a:r>
            <a:endParaRPr lang="fr-CA" b="1" dirty="0">
              <a:solidFill>
                <a:schemeClr val="bg2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781550" y="47434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2"/>
                </a:solidFill>
              </a:rPr>
              <a:t>B</a:t>
            </a:r>
            <a:endParaRPr lang="fr-CA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9827E-6 L -0.11996 -0.467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9191E-6 L -0.10486 -0.46497 " pathEditMode="relative" ptsTypes="AA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2.71676E-6 L -0.24601 -0.34867 " pathEditMode="relative" ptsTypes="AA">
                                      <p:cBhvr>
                                        <p:cTn id="23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41083" grpId="0" animBg="1"/>
      <p:bldP spid="41084" grpId="0" animBg="1"/>
      <p:bldP spid="41085" grpId="0" animBg="1"/>
      <p:bldP spid="41086" grpId="0" animBg="1" autoUpdateAnimBg="0"/>
      <p:bldP spid="41087" grpId="0" animBg="1" autoUpdateAnimBg="0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8675" y="350838"/>
            <a:ext cx="7519988" cy="1143000"/>
          </a:xfrm>
        </p:spPr>
        <p:txBody>
          <a:bodyPr/>
          <a:lstStyle/>
          <a:p>
            <a:r>
              <a:rPr lang="fr-CA" smtClean="0"/>
              <a:t>L’empilement A B C A B C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9100" y="2225675"/>
            <a:ext cx="2867025" cy="3206750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smtClean="0">
                <a:solidFill>
                  <a:schemeClr val="bg2"/>
                </a:solidFill>
              </a:rPr>
              <a:t>Avec une bonne imagination on voit bien l’empilement perpendiculaire à l’axe d’ordre 3 du système cubique à faces centrées.</a:t>
            </a:r>
          </a:p>
        </p:txBody>
      </p:sp>
      <p:grpSp>
        <p:nvGrpSpPr>
          <p:cNvPr id="42130" name="Group 1170"/>
          <p:cNvGrpSpPr>
            <a:grpSpLocks/>
          </p:cNvGrpSpPr>
          <p:nvPr/>
        </p:nvGrpSpPr>
        <p:grpSpPr bwMode="auto">
          <a:xfrm>
            <a:off x="3563938" y="1920875"/>
            <a:ext cx="4733925" cy="3938588"/>
            <a:chOff x="2245" y="1210"/>
            <a:chExt cx="2982" cy="2481"/>
          </a:xfrm>
        </p:grpSpPr>
        <p:sp>
          <p:nvSpPr>
            <p:cNvPr id="16390" name="Rectangle 1030"/>
            <p:cNvSpPr>
              <a:spLocks noChangeArrowheads="1"/>
            </p:cNvSpPr>
            <p:nvPr/>
          </p:nvSpPr>
          <p:spPr bwMode="auto">
            <a:xfrm>
              <a:off x="2245" y="1210"/>
              <a:ext cx="2982" cy="24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1" name="Line 1134"/>
            <p:cNvSpPr>
              <a:spLocks noChangeShapeType="1"/>
            </p:cNvSpPr>
            <p:nvPr/>
          </p:nvSpPr>
          <p:spPr bwMode="auto">
            <a:xfrm flipH="1">
              <a:off x="2652" y="2928"/>
              <a:ext cx="666" cy="36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2" name="Oval 1135"/>
            <p:cNvSpPr>
              <a:spLocks noChangeArrowheads="1"/>
            </p:cNvSpPr>
            <p:nvPr/>
          </p:nvSpPr>
          <p:spPr bwMode="auto">
            <a:xfrm>
              <a:off x="3722" y="1581"/>
              <a:ext cx="149" cy="1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3" name="Rectangle 1136"/>
            <p:cNvSpPr>
              <a:spLocks noChangeArrowheads="1"/>
            </p:cNvSpPr>
            <p:nvPr/>
          </p:nvSpPr>
          <p:spPr bwMode="auto">
            <a:xfrm>
              <a:off x="3363" y="1463"/>
              <a:ext cx="1527" cy="14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4" name="Oval 1137"/>
            <p:cNvSpPr>
              <a:spLocks noChangeArrowheads="1"/>
            </p:cNvSpPr>
            <p:nvPr/>
          </p:nvSpPr>
          <p:spPr bwMode="auto">
            <a:xfrm>
              <a:off x="4797" y="1396"/>
              <a:ext cx="150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5" name="Oval 1138"/>
            <p:cNvSpPr>
              <a:spLocks noChangeArrowheads="1"/>
            </p:cNvSpPr>
            <p:nvPr/>
          </p:nvSpPr>
          <p:spPr bwMode="auto">
            <a:xfrm>
              <a:off x="3301" y="2817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6" name="Oval 1139"/>
            <p:cNvSpPr>
              <a:spLocks noChangeArrowheads="1"/>
            </p:cNvSpPr>
            <p:nvPr/>
          </p:nvSpPr>
          <p:spPr bwMode="auto">
            <a:xfrm>
              <a:off x="3278" y="1403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7" name="Line 1140"/>
            <p:cNvSpPr>
              <a:spLocks noChangeShapeType="1"/>
            </p:cNvSpPr>
            <p:nvPr/>
          </p:nvSpPr>
          <p:spPr bwMode="auto">
            <a:xfrm flipV="1">
              <a:off x="4109" y="2891"/>
              <a:ext cx="772" cy="42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8" name="Oval 1141"/>
            <p:cNvSpPr>
              <a:spLocks noChangeArrowheads="1"/>
            </p:cNvSpPr>
            <p:nvPr/>
          </p:nvSpPr>
          <p:spPr bwMode="auto">
            <a:xfrm>
              <a:off x="4820" y="2810"/>
              <a:ext cx="150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9" name="Line 1142"/>
            <p:cNvSpPr>
              <a:spLocks noChangeShapeType="1"/>
            </p:cNvSpPr>
            <p:nvPr/>
          </p:nvSpPr>
          <p:spPr bwMode="auto">
            <a:xfrm flipV="1">
              <a:off x="2645" y="1491"/>
              <a:ext cx="636" cy="25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0" name="Line 1143"/>
            <p:cNvSpPr>
              <a:spLocks noChangeShapeType="1"/>
            </p:cNvSpPr>
            <p:nvPr/>
          </p:nvSpPr>
          <p:spPr bwMode="auto">
            <a:xfrm>
              <a:off x="3436" y="1463"/>
              <a:ext cx="136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1" name="Line 1144"/>
            <p:cNvSpPr>
              <a:spLocks noChangeShapeType="1"/>
            </p:cNvSpPr>
            <p:nvPr/>
          </p:nvSpPr>
          <p:spPr bwMode="auto">
            <a:xfrm flipV="1">
              <a:off x="4163" y="1509"/>
              <a:ext cx="646" cy="2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2" name="Line 1145"/>
            <p:cNvSpPr>
              <a:spLocks noChangeShapeType="1"/>
            </p:cNvSpPr>
            <p:nvPr/>
          </p:nvSpPr>
          <p:spPr bwMode="auto">
            <a:xfrm>
              <a:off x="4890" y="1536"/>
              <a:ext cx="0" cy="126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3" name="Oval 1146"/>
            <p:cNvSpPr>
              <a:spLocks noChangeArrowheads="1"/>
            </p:cNvSpPr>
            <p:nvPr/>
          </p:nvSpPr>
          <p:spPr bwMode="auto">
            <a:xfrm>
              <a:off x="3669" y="3022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4" name="Oval 1147"/>
            <p:cNvSpPr>
              <a:spLocks noChangeArrowheads="1"/>
            </p:cNvSpPr>
            <p:nvPr/>
          </p:nvSpPr>
          <p:spPr bwMode="auto">
            <a:xfrm>
              <a:off x="4433" y="2231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5" name="Oval 1148"/>
            <p:cNvSpPr>
              <a:spLocks noChangeArrowheads="1"/>
            </p:cNvSpPr>
            <p:nvPr/>
          </p:nvSpPr>
          <p:spPr bwMode="auto">
            <a:xfrm>
              <a:off x="2915" y="2276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6" name="Oval 1149"/>
            <p:cNvSpPr>
              <a:spLocks noChangeArrowheads="1"/>
            </p:cNvSpPr>
            <p:nvPr/>
          </p:nvSpPr>
          <p:spPr bwMode="auto">
            <a:xfrm>
              <a:off x="3996" y="2103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7" name="Oval 1150"/>
            <p:cNvSpPr>
              <a:spLocks noChangeArrowheads="1"/>
            </p:cNvSpPr>
            <p:nvPr/>
          </p:nvSpPr>
          <p:spPr bwMode="auto">
            <a:xfrm>
              <a:off x="3361" y="2413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8" name="Line 1151"/>
            <p:cNvSpPr>
              <a:spLocks noChangeShapeType="1"/>
            </p:cNvSpPr>
            <p:nvPr/>
          </p:nvSpPr>
          <p:spPr bwMode="auto">
            <a:xfrm flipV="1">
              <a:off x="3027" y="2173"/>
              <a:ext cx="982" cy="1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09" name="Line 1152"/>
            <p:cNvSpPr>
              <a:spLocks noChangeShapeType="1"/>
            </p:cNvSpPr>
            <p:nvPr/>
          </p:nvSpPr>
          <p:spPr bwMode="auto">
            <a:xfrm>
              <a:off x="2582" y="1782"/>
              <a:ext cx="409" cy="5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0" name="Line 1153"/>
            <p:cNvSpPr>
              <a:spLocks noChangeShapeType="1"/>
            </p:cNvSpPr>
            <p:nvPr/>
          </p:nvSpPr>
          <p:spPr bwMode="auto">
            <a:xfrm flipV="1">
              <a:off x="2582" y="1654"/>
              <a:ext cx="1209" cy="11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1" name="Freeform 1154"/>
            <p:cNvSpPr>
              <a:spLocks/>
            </p:cNvSpPr>
            <p:nvPr/>
          </p:nvSpPr>
          <p:spPr bwMode="auto">
            <a:xfrm>
              <a:off x="2982" y="1653"/>
              <a:ext cx="809" cy="846"/>
            </a:xfrm>
            <a:custGeom>
              <a:avLst/>
              <a:gdLst>
                <a:gd name="T0" fmla="*/ 0 w 809"/>
                <a:gd name="T1" fmla="*/ 691 h 846"/>
                <a:gd name="T2" fmla="*/ 809 w 809"/>
                <a:gd name="T3" fmla="*/ 0 h 846"/>
                <a:gd name="T4" fmla="*/ 427 w 809"/>
                <a:gd name="T5" fmla="*/ 846 h 846"/>
                <a:gd name="T6" fmla="*/ 0 w 809"/>
                <a:gd name="T7" fmla="*/ 691 h 8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9" h="846">
                  <a:moveTo>
                    <a:pt x="0" y="691"/>
                  </a:moveTo>
                  <a:lnTo>
                    <a:pt x="809" y="0"/>
                  </a:lnTo>
                  <a:lnTo>
                    <a:pt x="427" y="846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2" name="Line 1155"/>
            <p:cNvSpPr>
              <a:spLocks noChangeShapeType="1"/>
            </p:cNvSpPr>
            <p:nvPr/>
          </p:nvSpPr>
          <p:spPr bwMode="auto">
            <a:xfrm>
              <a:off x="3000" y="2345"/>
              <a:ext cx="745" cy="73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3" name="Line 1156"/>
            <p:cNvSpPr>
              <a:spLocks noChangeShapeType="1"/>
            </p:cNvSpPr>
            <p:nvPr/>
          </p:nvSpPr>
          <p:spPr bwMode="auto">
            <a:xfrm>
              <a:off x="3409" y="2491"/>
              <a:ext cx="345" cy="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4" name="Line 1157"/>
            <p:cNvSpPr>
              <a:spLocks noChangeShapeType="1"/>
            </p:cNvSpPr>
            <p:nvPr/>
          </p:nvSpPr>
          <p:spPr bwMode="auto">
            <a:xfrm flipV="1">
              <a:off x="3754" y="2882"/>
              <a:ext cx="1136" cy="2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5" name="Line 1158"/>
            <p:cNvSpPr>
              <a:spLocks noChangeShapeType="1"/>
            </p:cNvSpPr>
            <p:nvPr/>
          </p:nvSpPr>
          <p:spPr bwMode="auto">
            <a:xfrm>
              <a:off x="2582" y="1773"/>
              <a:ext cx="863" cy="74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6" name="Line 1159"/>
            <p:cNvSpPr>
              <a:spLocks noChangeShapeType="1"/>
            </p:cNvSpPr>
            <p:nvPr/>
          </p:nvSpPr>
          <p:spPr bwMode="auto">
            <a:xfrm flipV="1">
              <a:off x="3418" y="2282"/>
              <a:ext cx="1100" cy="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7" name="Line 1160"/>
            <p:cNvSpPr>
              <a:spLocks noChangeShapeType="1"/>
            </p:cNvSpPr>
            <p:nvPr/>
          </p:nvSpPr>
          <p:spPr bwMode="auto">
            <a:xfrm>
              <a:off x="3781" y="1654"/>
              <a:ext cx="737" cy="6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8" name="Line 1161"/>
            <p:cNvSpPr>
              <a:spLocks noChangeShapeType="1"/>
            </p:cNvSpPr>
            <p:nvPr/>
          </p:nvSpPr>
          <p:spPr bwMode="auto">
            <a:xfrm>
              <a:off x="4518" y="2282"/>
              <a:ext cx="381" cy="60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19" name="Line 1162"/>
            <p:cNvSpPr>
              <a:spLocks noChangeShapeType="1"/>
            </p:cNvSpPr>
            <p:nvPr/>
          </p:nvSpPr>
          <p:spPr bwMode="auto">
            <a:xfrm>
              <a:off x="4072" y="2154"/>
              <a:ext cx="827" cy="74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0" name="Freeform 1163"/>
            <p:cNvSpPr>
              <a:spLocks/>
            </p:cNvSpPr>
            <p:nvPr/>
          </p:nvSpPr>
          <p:spPr bwMode="auto">
            <a:xfrm>
              <a:off x="3754" y="2154"/>
              <a:ext cx="755" cy="928"/>
            </a:xfrm>
            <a:custGeom>
              <a:avLst/>
              <a:gdLst>
                <a:gd name="T0" fmla="*/ 0 w 755"/>
                <a:gd name="T1" fmla="*/ 928 h 928"/>
                <a:gd name="T2" fmla="*/ 318 w 755"/>
                <a:gd name="T3" fmla="*/ 0 h 928"/>
                <a:gd name="T4" fmla="*/ 755 w 755"/>
                <a:gd name="T5" fmla="*/ 119 h 928"/>
                <a:gd name="T6" fmla="*/ 0 w 755"/>
                <a:gd name="T7" fmla="*/ 928 h 9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5" h="928">
                  <a:moveTo>
                    <a:pt x="0" y="928"/>
                  </a:moveTo>
                  <a:lnTo>
                    <a:pt x="318" y="0"/>
                  </a:lnTo>
                  <a:lnTo>
                    <a:pt x="755" y="119"/>
                  </a:lnTo>
                  <a:lnTo>
                    <a:pt x="0" y="92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1" name="Rectangle 1164"/>
            <p:cNvSpPr>
              <a:spLocks noChangeArrowheads="1"/>
            </p:cNvSpPr>
            <p:nvPr/>
          </p:nvSpPr>
          <p:spPr bwMode="auto">
            <a:xfrm>
              <a:off x="2572" y="1782"/>
              <a:ext cx="1537" cy="154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2" name="Oval 1165"/>
            <p:cNvSpPr>
              <a:spLocks noChangeArrowheads="1"/>
            </p:cNvSpPr>
            <p:nvPr/>
          </p:nvSpPr>
          <p:spPr bwMode="auto">
            <a:xfrm>
              <a:off x="4047" y="3246"/>
              <a:ext cx="150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3" name="Oval 1166"/>
            <p:cNvSpPr>
              <a:spLocks noChangeArrowheads="1"/>
            </p:cNvSpPr>
            <p:nvPr/>
          </p:nvSpPr>
          <p:spPr bwMode="auto">
            <a:xfrm>
              <a:off x="2510" y="3253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4" name="Oval 1167"/>
            <p:cNvSpPr>
              <a:spLocks noChangeArrowheads="1"/>
            </p:cNvSpPr>
            <p:nvPr/>
          </p:nvSpPr>
          <p:spPr bwMode="auto">
            <a:xfrm>
              <a:off x="2502" y="1717"/>
              <a:ext cx="149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5" name="Oval 1168"/>
            <p:cNvSpPr>
              <a:spLocks noChangeArrowheads="1"/>
            </p:cNvSpPr>
            <p:nvPr/>
          </p:nvSpPr>
          <p:spPr bwMode="auto">
            <a:xfrm>
              <a:off x="4021" y="1710"/>
              <a:ext cx="150" cy="1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426" name="Line 1169"/>
            <p:cNvSpPr>
              <a:spLocks noChangeShapeType="1"/>
            </p:cNvSpPr>
            <p:nvPr/>
          </p:nvSpPr>
          <p:spPr bwMode="auto">
            <a:xfrm>
              <a:off x="2366" y="1664"/>
              <a:ext cx="2769" cy="134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L’empilement des sphères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77838" y="2327275"/>
            <a:ext cx="4829175" cy="3449638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mtClean="0">
                <a:solidFill>
                  <a:schemeClr val="bg2"/>
                </a:solidFill>
              </a:rPr>
              <a:t>Empilement cubique simple :</a:t>
            </a:r>
          </a:p>
          <a:p>
            <a:pPr lvl="1"/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volume du cube :  V = </a:t>
            </a:r>
            <a:r>
              <a:rPr lang="fr-CA" i="1" smtClean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fr-CA" b="1" baseline="30000" smtClean="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fr-CA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volume d’une sphère :          V' =  4/3 </a:t>
            </a:r>
            <a:r>
              <a:rPr lang="fr-CA" smtClean="0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 (</a:t>
            </a:r>
            <a:r>
              <a:rPr lang="fr-CA" i="1" smtClean="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/2)</a:t>
            </a:r>
            <a:r>
              <a:rPr lang="fr-CA" b="1" baseline="30000" smtClean="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fr-CA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Volume occupé : 		V' /V  =  </a:t>
            </a:r>
            <a:r>
              <a:rPr lang="fr-CA" smtClean="0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/6 = 0,5236</a:t>
            </a:r>
          </a:p>
          <a:p>
            <a:pPr lvl="1"/>
            <a:r>
              <a:rPr lang="fr-CA" smtClean="0">
                <a:solidFill>
                  <a:schemeClr val="bg2"/>
                </a:solidFill>
              </a:rPr>
              <a:t> </a:t>
            </a:r>
            <a:r>
              <a:rPr lang="fr-CA" smtClean="0">
                <a:solidFill>
                  <a:schemeClr val="bg2"/>
                </a:solidFill>
                <a:latin typeface="Times New Roman" pitchFamily="18" charset="0"/>
              </a:rPr>
              <a:t>Volume vide : 0,4764</a:t>
            </a:r>
            <a:endParaRPr lang="fr-CA" smtClean="0">
              <a:solidFill>
                <a:schemeClr val="bg2"/>
              </a:solidFill>
            </a:endParaRPr>
          </a:p>
        </p:txBody>
      </p:sp>
      <p:grpSp>
        <p:nvGrpSpPr>
          <p:cNvPr id="43021" name="Group 1037"/>
          <p:cNvGrpSpPr>
            <a:grpSpLocks/>
          </p:cNvGrpSpPr>
          <p:nvPr/>
        </p:nvGrpSpPr>
        <p:grpSpPr bwMode="auto">
          <a:xfrm>
            <a:off x="5700713" y="2497138"/>
            <a:ext cx="3014662" cy="2914650"/>
            <a:chOff x="3591" y="1573"/>
            <a:chExt cx="1899" cy="1836"/>
          </a:xfrm>
        </p:grpSpPr>
        <p:sp>
          <p:nvSpPr>
            <p:cNvPr id="17414" name="Rectangle 1028"/>
            <p:cNvSpPr>
              <a:spLocks noChangeArrowheads="1"/>
            </p:cNvSpPr>
            <p:nvPr/>
          </p:nvSpPr>
          <p:spPr bwMode="auto">
            <a:xfrm>
              <a:off x="3591" y="1573"/>
              <a:ext cx="1899" cy="183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13" name="Oval 1029"/>
            <p:cNvSpPr>
              <a:spLocks noChangeArrowheads="1"/>
            </p:cNvSpPr>
            <p:nvPr/>
          </p:nvSpPr>
          <p:spPr bwMode="auto">
            <a:xfrm>
              <a:off x="3890" y="1873"/>
              <a:ext cx="573" cy="54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3014" name="Oval 1030"/>
            <p:cNvSpPr>
              <a:spLocks noChangeArrowheads="1"/>
            </p:cNvSpPr>
            <p:nvPr/>
          </p:nvSpPr>
          <p:spPr bwMode="auto">
            <a:xfrm>
              <a:off x="4477" y="1878"/>
              <a:ext cx="573" cy="54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3015" name="Oval 1031"/>
            <p:cNvSpPr>
              <a:spLocks noChangeArrowheads="1"/>
            </p:cNvSpPr>
            <p:nvPr/>
          </p:nvSpPr>
          <p:spPr bwMode="auto">
            <a:xfrm>
              <a:off x="3886" y="2415"/>
              <a:ext cx="573" cy="54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3016" name="Oval 1032"/>
            <p:cNvSpPr>
              <a:spLocks noChangeArrowheads="1"/>
            </p:cNvSpPr>
            <p:nvPr/>
          </p:nvSpPr>
          <p:spPr bwMode="auto">
            <a:xfrm>
              <a:off x="4468" y="2433"/>
              <a:ext cx="573" cy="54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7419" name="Line 1033"/>
            <p:cNvSpPr>
              <a:spLocks noChangeShapeType="1"/>
            </p:cNvSpPr>
            <p:nvPr/>
          </p:nvSpPr>
          <p:spPr bwMode="auto">
            <a:xfrm flipH="1">
              <a:off x="4463" y="2700"/>
              <a:ext cx="9" cy="6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420" name="Line 1034"/>
            <p:cNvSpPr>
              <a:spLocks noChangeShapeType="1"/>
            </p:cNvSpPr>
            <p:nvPr/>
          </p:nvSpPr>
          <p:spPr bwMode="auto">
            <a:xfrm flipH="1">
              <a:off x="5032" y="2723"/>
              <a:ext cx="9" cy="6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421" name="Line 1035"/>
            <p:cNvSpPr>
              <a:spLocks noChangeShapeType="1"/>
            </p:cNvSpPr>
            <p:nvPr/>
          </p:nvSpPr>
          <p:spPr bwMode="auto">
            <a:xfrm>
              <a:off x="4463" y="3091"/>
              <a:ext cx="5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422" name="Text Box 1036"/>
            <p:cNvSpPr txBox="1">
              <a:spLocks noChangeArrowheads="1"/>
            </p:cNvSpPr>
            <p:nvPr/>
          </p:nvSpPr>
          <p:spPr bwMode="auto">
            <a:xfrm>
              <a:off x="4691" y="3037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L’empilement des sphères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1936750"/>
            <a:ext cx="7200900" cy="3908879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dirty="0" smtClean="0">
                <a:solidFill>
                  <a:schemeClr val="bg2"/>
                </a:solidFill>
              </a:rPr>
              <a:t>Empilement cubique centré (</a:t>
            </a:r>
            <a:r>
              <a:rPr lang="fr-CA" dirty="0" err="1" smtClean="0">
                <a:solidFill>
                  <a:schemeClr val="bg2"/>
                </a:solidFill>
              </a:rPr>
              <a:t>c.c</a:t>
            </a:r>
            <a:r>
              <a:rPr lang="fr-CA" dirty="0" smtClean="0">
                <a:solidFill>
                  <a:schemeClr val="bg2"/>
                </a:solidFill>
              </a:rPr>
              <a:t>.) :</a:t>
            </a:r>
          </a:p>
          <a:p>
            <a:pPr lvl="1"/>
            <a:r>
              <a:rPr lang="fr-CA" dirty="0" smtClean="0">
                <a:solidFill>
                  <a:schemeClr val="bg2"/>
                </a:solidFill>
                <a:latin typeface="Times New Roman" pitchFamily="18" charset="0"/>
              </a:rPr>
              <a:t>Volume occupé :    V' /V  =  0,6802</a:t>
            </a:r>
          </a:p>
          <a:p>
            <a:pPr lvl="1"/>
            <a:r>
              <a:rPr lang="fr-CA" dirty="0" smtClean="0">
                <a:solidFill>
                  <a:schemeClr val="bg2"/>
                </a:solidFill>
              </a:rPr>
              <a:t> </a:t>
            </a:r>
            <a:r>
              <a:rPr lang="fr-CA" dirty="0" smtClean="0">
                <a:solidFill>
                  <a:schemeClr val="bg2"/>
                </a:solidFill>
                <a:latin typeface="Times New Roman" pitchFamily="18" charset="0"/>
              </a:rPr>
              <a:t>Volume vide : 0,3198</a:t>
            </a:r>
            <a:endParaRPr lang="fr-CA" dirty="0" smtClean="0">
              <a:solidFill>
                <a:schemeClr val="bg2"/>
              </a:solidFill>
            </a:endParaRPr>
          </a:p>
          <a:p>
            <a:r>
              <a:rPr lang="fr-CA" dirty="0" smtClean="0">
                <a:solidFill>
                  <a:schemeClr val="bg2"/>
                </a:solidFill>
              </a:rPr>
              <a:t>Empilement cubique à faces centrées (c.f.c.) :</a:t>
            </a:r>
          </a:p>
          <a:p>
            <a:pPr lvl="1"/>
            <a:r>
              <a:rPr lang="fr-CA" dirty="0" smtClean="0">
                <a:solidFill>
                  <a:schemeClr val="bg2"/>
                </a:solidFill>
                <a:latin typeface="Times New Roman" pitchFamily="18" charset="0"/>
              </a:rPr>
              <a:t>Volume occupé :    V' /V  =  0,7404</a:t>
            </a:r>
          </a:p>
          <a:p>
            <a:pPr lvl="1"/>
            <a:r>
              <a:rPr lang="fr-CA" dirty="0" smtClean="0">
                <a:solidFill>
                  <a:schemeClr val="bg2"/>
                </a:solidFill>
              </a:rPr>
              <a:t> </a:t>
            </a:r>
            <a:r>
              <a:rPr lang="fr-CA" dirty="0" smtClean="0">
                <a:solidFill>
                  <a:schemeClr val="bg2"/>
                </a:solidFill>
                <a:latin typeface="Times New Roman" pitchFamily="18" charset="0"/>
              </a:rPr>
              <a:t>Volume vide : 0,2596</a:t>
            </a:r>
            <a:endParaRPr lang="fr-CA" dirty="0" smtClean="0">
              <a:solidFill>
                <a:schemeClr val="bg2"/>
              </a:solidFill>
            </a:endParaRPr>
          </a:p>
          <a:p>
            <a:r>
              <a:rPr lang="fr-CA" dirty="0" smtClean="0">
                <a:solidFill>
                  <a:schemeClr val="bg2"/>
                </a:solidFill>
              </a:rPr>
              <a:t>Empilement hexagonal compacte identique à celui du c.f.c.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381000"/>
            <a:ext cx="4572000" cy="1058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L’anisotropie</a:t>
            </a:r>
            <a:endParaRPr 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044700"/>
            <a:ext cx="7870825" cy="3663950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 smtClean="0">
                <a:solidFill>
                  <a:schemeClr val="bg2"/>
                </a:solidFill>
              </a:rPr>
              <a:t>Seules les substances qui cristallisent dans le système cubique ont des propriétés équivalentes dans les trois directions : elles sont dites isotropes.</a:t>
            </a:r>
          </a:p>
          <a:p>
            <a:r>
              <a:rPr lang="fr-FR" sz="2400" smtClean="0">
                <a:solidFill>
                  <a:schemeClr val="bg2"/>
                </a:solidFill>
              </a:rPr>
              <a:t>Les autres présentes des propriétés anisotropiques. Les propriétés sont différentes sur chacun des axes :</a:t>
            </a:r>
            <a:endParaRPr lang="fr-FR" smtClean="0">
              <a:solidFill>
                <a:schemeClr val="bg2"/>
              </a:solidFill>
            </a:endParaRPr>
          </a:p>
          <a:p>
            <a:pPr lvl="1"/>
            <a:r>
              <a:rPr lang="fr-FR" sz="2000" smtClean="0">
                <a:solidFill>
                  <a:schemeClr val="bg2"/>
                </a:solidFill>
                <a:latin typeface="Times New Roman" pitchFamily="18" charset="0"/>
              </a:rPr>
              <a:t>L’indice de réfraction.</a:t>
            </a:r>
          </a:p>
          <a:p>
            <a:pPr lvl="1"/>
            <a:r>
              <a:rPr lang="fr-FR" sz="2000" smtClean="0">
                <a:solidFill>
                  <a:schemeClr val="bg2"/>
                </a:solidFill>
                <a:latin typeface="Times New Roman" pitchFamily="18" charset="0"/>
              </a:rPr>
              <a:t>La conductivité thermique.</a:t>
            </a:r>
          </a:p>
          <a:p>
            <a:pPr lvl="1"/>
            <a:r>
              <a:rPr lang="fr-FR" sz="2000" smtClean="0">
                <a:solidFill>
                  <a:schemeClr val="bg2"/>
                </a:solidFill>
                <a:latin typeface="Times New Roman" pitchFamily="18" charset="0"/>
              </a:rPr>
              <a:t>Le coefficient de dilatation linéaire.</a:t>
            </a:r>
          </a:p>
          <a:p>
            <a:pPr lvl="1"/>
            <a:r>
              <a:rPr lang="fr-FR" sz="2000" smtClean="0">
                <a:solidFill>
                  <a:schemeClr val="bg2"/>
                </a:solidFill>
                <a:latin typeface="Times New Roman" pitchFamily="18" charset="0"/>
              </a:rPr>
              <a:t>La résistance électrique …</a:t>
            </a:r>
            <a:endParaRPr lang="fr-FR" smtClean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96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dirty="0" smtClean="0"/>
              <a:t>Les cristaux uniaxiaux, </a:t>
            </a:r>
            <a:r>
              <a:rPr lang="fr-FR" sz="4000" dirty="0" err="1" smtClean="0"/>
              <a:t>biaxiaux</a:t>
            </a:r>
            <a:endParaRPr lang="fr-F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614488"/>
            <a:ext cx="7543800" cy="4231141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Certains systèmes ont deux axes identiques. Ils ont deux indices de réfraction différents.  Ce sont les cristaux uniaxiaux.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Ce sont les systèmes </a:t>
            </a:r>
            <a:r>
              <a:rPr lang="fr-CA" dirty="0" smtClean="0">
                <a:solidFill>
                  <a:schemeClr val="bg2"/>
                </a:solidFill>
              </a:rPr>
              <a:t>quadratiques</a:t>
            </a:r>
            <a:r>
              <a:rPr lang="fr-FR" dirty="0" smtClean="0">
                <a:solidFill>
                  <a:schemeClr val="bg2"/>
                </a:solidFill>
              </a:rPr>
              <a:t> et hexagonaux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Les systèmes qui ont trois axes différents ont trois indices de réfraction différents.  Ce sont les cristaux bi axiaux.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Ce sont les systèmes orthorhombiques, monocliniques et tricliniques.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388938"/>
            <a:ext cx="7539038" cy="912812"/>
          </a:xfrm>
        </p:spPr>
        <p:txBody>
          <a:bodyPr/>
          <a:lstStyle/>
          <a:p>
            <a:r>
              <a:rPr lang="fr-CA" sz="4000" smtClean="0"/>
              <a:t>Exemples de cristaux uniaxiaux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97283492"/>
              </p:ext>
            </p:extLst>
          </p:nvPr>
        </p:nvGraphicFramePr>
        <p:xfrm>
          <a:off x="663575" y="1435100"/>
          <a:ext cx="787876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3" imgW="7949345" imgH="5010859" progId="Word.Document.8">
                  <p:embed/>
                </p:oleObj>
              </mc:Choice>
              <mc:Fallback>
                <p:oleObj name="Document" r:id="rId3" imgW="7949345" imgH="5010859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435100"/>
                        <a:ext cx="7878763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288" y="222250"/>
            <a:ext cx="4495800" cy="914400"/>
          </a:xfrm>
        </p:spPr>
        <p:txBody>
          <a:bodyPr/>
          <a:lstStyle/>
          <a:p>
            <a:r>
              <a:rPr lang="fr-FR" sz="4000" smtClean="0"/>
              <a:t>L’état solide</a:t>
            </a:r>
            <a:endParaRPr lang="fr-F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1245508"/>
            <a:ext cx="7471001" cy="4567464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fr-FR" sz="2400" dirty="0" smtClean="0">
                <a:solidFill>
                  <a:schemeClr val="bg2"/>
                </a:solidFill>
              </a:rPr>
              <a:t>Il est caractérisé par la proximité des atomes, des molécules : ils ou elles se touchent dans un arrangement fixe.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fr-FR" sz="2400" dirty="0" smtClean="0">
                <a:solidFill>
                  <a:schemeClr val="bg2"/>
                </a:solidFill>
              </a:rPr>
              <a:t>On distingue :</a:t>
            </a:r>
          </a:p>
          <a:p>
            <a:pPr lvl="1">
              <a:buFontTx/>
              <a:buChar char="–"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L’état amorphe : absence d’organisation spatiale des éléments </a:t>
            </a: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constitutifs ;</a:t>
            </a:r>
            <a:endParaRPr lang="fr-FR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Tx/>
              <a:buChar char="–"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L’état cristallin : présence d’une organisation spatiale des éléments constitutifs de haut </a:t>
            </a: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niveau ;</a:t>
            </a:r>
            <a:endParaRPr lang="fr-FR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Tx/>
              <a:buChar char="–"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L’état vitreux : sorte d’état intermédiaire entre les deux précédents (liquide gelé</a:t>
            </a: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</a:rPr>
              <a:t>) ;</a:t>
            </a:r>
            <a:endParaRPr lang="fr-FR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fr-FR" sz="2400" dirty="0" smtClean="0">
                <a:solidFill>
                  <a:schemeClr val="bg2"/>
                </a:solidFill>
              </a:rPr>
              <a:t>Comment caractériser ces états ? </a:t>
            </a:r>
            <a:endParaRPr lang="fr-FR" sz="24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77825"/>
            <a:ext cx="6781800" cy="1417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mtClean="0"/>
              <a:t>Indice de réfraction </a:t>
            </a:r>
            <a:br>
              <a:rPr lang="fr-CA" smtClean="0"/>
            </a:br>
            <a:r>
              <a:rPr lang="fr-CA" smtClean="0"/>
              <a:t>de composés biaxiaux</a:t>
            </a: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184275" y="1962150"/>
          <a:ext cx="6735763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7510272" imgH="4956048" progId="Word.Document.8">
                  <p:embed/>
                </p:oleObj>
              </mc:Choice>
              <mc:Fallback>
                <p:oleObj name="Document" r:id="rId3" imgW="7510272" imgH="4956048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962150"/>
                        <a:ext cx="6735763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420688"/>
            <a:ext cx="6781800" cy="969962"/>
          </a:xfrm>
        </p:spPr>
        <p:txBody>
          <a:bodyPr/>
          <a:lstStyle/>
          <a:p>
            <a:r>
              <a:rPr lang="fr-CA" smtClean="0"/>
              <a:t>Structure cristalline ionique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19100" y="1819275"/>
            <a:ext cx="8397875" cy="3924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45156" name="Group 100"/>
          <p:cNvGrpSpPr>
            <a:grpSpLocks/>
          </p:cNvGrpSpPr>
          <p:nvPr/>
        </p:nvGrpSpPr>
        <p:grpSpPr bwMode="auto">
          <a:xfrm>
            <a:off x="644525" y="2030413"/>
            <a:ext cx="3954463" cy="4179888"/>
            <a:chOff x="406" y="1279"/>
            <a:chExt cx="2491" cy="2633"/>
          </a:xfrm>
        </p:grpSpPr>
        <p:sp>
          <p:nvSpPr>
            <p:cNvPr id="23597" name="Rectangle 55"/>
            <p:cNvSpPr>
              <a:spLocks noChangeArrowheads="1"/>
            </p:cNvSpPr>
            <p:nvPr/>
          </p:nvSpPr>
          <p:spPr bwMode="auto">
            <a:xfrm>
              <a:off x="406" y="1279"/>
              <a:ext cx="2491" cy="2191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8" name="Line 56"/>
            <p:cNvSpPr>
              <a:spLocks noChangeShapeType="1"/>
            </p:cNvSpPr>
            <p:nvPr/>
          </p:nvSpPr>
          <p:spPr bwMode="auto">
            <a:xfrm flipH="1">
              <a:off x="583" y="2933"/>
              <a:ext cx="614" cy="3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9" name="Rectangle 58"/>
            <p:cNvSpPr>
              <a:spLocks noChangeArrowheads="1"/>
            </p:cNvSpPr>
            <p:nvPr/>
          </p:nvSpPr>
          <p:spPr bwMode="auto">
            <a:xfrm>
              <a:off x="1269" y="1532"/>
              <a:ext cx="1409" cy="13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0" name="Oval 59"/>
            <p:cNvSpPr>
              <a:spLocks noChangeArrowheads="1"/>
            </p:cNvSpPr>
            <p:nvPr/>
          </p:nvSpPr>
          <p:spPr bwMode="auto">
            <a:xfrm>
              <a:off x="2597" y="1465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1" name="Oval 60"/>
            <p:cNvSpPr>
              <a:spLocks noChangeArrowheads="1"/>
            </p:cNvSpPr>
            <p:nvPr/>
          </p:nvSpPr>
          <p:spPr bwMode="auto">
            <a:xfrm>
              <a:off x="1192" y="2822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2" name="Oval 61"/>
            <p:cNvSpPr>
              <a:spLocks noChangeArrowheads="1"/>
            </p:cNvSpPr>
            <p:nvPr/>
          </p:nvSpPr>
          <p:spPr bwMode="auto">
            <a:xfrm>
              <a:off x="1169" y="1480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3" name="Line 62"/>
            <p:cNvSpPr>
              <a:spLocks noChangeShapeType="1"/>
            </p:cNvSpPr>
            <p:nvPr/>
          </p:nvSpPr>
          <p:spPr bwMode="auto">
            <a:xfrm flipV="1">
              <a:off x="1939" y="2960"/>
              <a:ext cx="730" cy="30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4" name="Oval 63"/>
            <p:cNvSpPr>
              <a:spLocks noChangeArrowheads="1"/>
            </p:cNvSpPr>
            <p:nvPr/>
          </p:nvSpPr>
          <p:spPr bwMode="auto">
            <a:xfrm>
              <a:off x="2620" y="2879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5" name="Line 64"/>
            <p:cNvSpPr>
              <a:spLocks noChangeShapeType="1"/>
            </p:cNvSpPr>
            <p:nvPr/>
          </p:nvSpPr>
          <p:spPr bwMode="auto">
            <a:xfrm flipV="1">
              <a:off x="591" y="1578"/>
              <a:ext cx="569" cy="2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6" name="Line 65"/>
            <p:cNvSpPr>
              <a:spLocks noChangeShapeType="1"/>
            </p:cNvSpPr>
            <p:nvPr/>
          </p:nvSpPr>
          <p:spPr bwMode="auto">
            <a:xfrm>
              <a:off x="1330" y="1532"/>
              <a:ext cx="1257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7" name="Line 66"/>
            <p:cNvSpPr>
              <a:spLocks noChangeShapeType="1"/>
            </p:cNvSpPr>
            <p:nvPr/>
          </p:nvSpPr>
          <p:spPr bwMode="auto">
            <a:xfrm flipV="1">
              <a:off x="2001" y="1578"/>
              <a:ext cx="596" cy="22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8" name="Line 67"/>
            <p:cNvSpPr>
              <a:spLocks noChangeShapeType="1"/>
            </p:cNvSpPr>
            <p:nvPr/>
          </p:nvSpPr>
          <p:spPr bwMode="auto">
            <a:xfrm>
              <a:off x="2678" y="1605"/>
              <a:ext cx="1" cy="11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09" name="Rectangle 73"/>
            <p:cNvSpPr>
              <a:spLocks noChangeArrowheads="1"/>
            </p:cNvSpPr>
            <p:nvPr/>
          </p:nvSpPr>
          <p:spPr bwMode="auto">
            <a:xfrm>
              <a:off x="534" y="1851"/>
              <a:ext cx="1372" cy="144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0" name="Oval 74"/>
            <p:cNvSpPr>
              <a:spLocks noChangeArrowheads="1"/>
            </p:cNvSpPr>
            <p:nvPr/>
          </p:nvSpPr>
          <p:spPr bwMode="auto">
            <a:xfrm>
              <a:off x="1820" y="3215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1" name="Oval 75"/>
            <p:cNvSpPr>
              <a:spLocks noChangeArrowheads="1"/>
            </p:cNvSpPr>
            <p:nvPr/>
          </p:nvSpPr>
          <p:spPr bwMode="auto">
            <a:xfrm>
              <a:off x="510" y="3221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2" name="Oval 76"/>
            <p:cNvSpPr>
              <a:spLocks noChangeArrowheads="1"/>
            </p:cNvSpPr>
            <p:nvPr/>
          </p:nvSpPr>
          <p:spPr bwMode="auto">
            <a:xfrm>
              <a:off x="475" y="1804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3" name="Oval 77"/>
            <p:cNvSpPr>
              <a:spLocks noChangeArrowheads="1"/>
            </p:cNvSpPr>
            <p:nvPr/>
          </p:nvSpPr>
          <p:spPr bwMode="auto">
            <a:xfrm>
              <a:off x="1821" y="1779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4" name="Oval 78"/>
            <p:cNvSpPr>
              <a:spLocks noChangeArrowheads="1"/>
            </p:cNvSpPr>
            <p:nvPr/>
          </p:nvSpPr>
          <p:spPr bwMode="auto">
            <a:xfrm>
              <a:off x="1449" y="2250"/>
              <a:ext cx="221" cy="213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615" name="Text Box 90"/>
            <p:cNvSpPr txBox="1">
              <a:spLocks noChangeArrowheads="1"/>
            </p:cNvSpPr>
            <p:nvPr/>
          </p:nvSpPr>
          <p:spPr bwMode="auto">
            <a:xfrm>
              <a:off x="899" y="1314"/>
              <a:ext cx="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Cl</a:t>
              </a:r>
              <a:r>
                <a:rPr lang="fr-CA" b="1" baseline="30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endParaRPr lang="fr-CA">
                <a:solidFill>
                  <a:schemeClr val="bg2"/>
                </a:solidFill>
                <a:latin typeface="Symbol" pitchFamily="18" charset="2"/>
              </a:endParaRPr>
            </a:p>
          </p:txBody>
        </p:sp>
        <p:sp>
          <p:nvSpPr>
            <p:cNvPr id="23616" name="Text Box 91"/>
            <p:cNvSpPr txBox="1">
              <a:spLocks noChangeArrowheads="1"/>
            </p:cNvSpPr>
            <p:nvPr/>
          </p:nvSpPr>
          <p:spPr bwMode="auto">
            <a:xfrm>
              <a:off x="1358" y="2442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Cs</a:t>
              </a:r>
              <a:r>
                <a:rPr lang="fr-CA" b="1" baseline="30000">
                  <a:solidFill>
                    <a:schemeClr val="bg2"/>
                  </a:solidFill>
                </a:rPr>
                <a:t>+</a:t>
              </a:r>
              <a:endParaRPr lang="fr-CA">
                <a:solidFill>
                  <a:schemeClr val="bg2"/>
                </a:solidFill>
              </a:endParaRPr>
            </a:p>
          </p:txBody>
        </p:sp>
        <p:sp>
          <p:nvSpPr>
            <p:cNvPr id="23617" name="Text Box 92"/>
            <p:cNvSpPr txBox="1">
              <a:spLocks noChangeArrowheads="1"/>
            </p:cNvSpPr>
            <p:nvPr/>
          </p:nvSpPr>
          <p:spPr bwMode="auto">
            <a:xfrm>
              <a:off x="1160" y="3618"/>
              <a:ext cx="1191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 dirty="0">
                  <a:solidFill>
                    <a:schemeClr val="bg2"/>
                  </a:solidFill>
                </a:rPr>
                <a:t>CsCl : c. c.</a:t>
              </a:r>
            </a:p>
          </p:txBody>
        </p:sp>
      </p:grpSp>
      <p:grpSp>
        <p:nvGrpSpPr>
          <p:cNvPr id="45157" name="Group 101"/>
          <p:cNvGrpSpPr>
            <a:grpSpLocks/>
          </p:cNvGrpSpPr>
          <p:nvPr/>
        </p:nvGrpSpPr>
        <p:grpSpPr bwMode="auto">
          <a:xfrm>
            <a:off x="4705350" y="2036763"/>
            <a:ext cx="3954463" cy="4173537"/>
            <a:chOff x="2964" y="1283"/>
            <a:chExt cx="2491" cy="2629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2964" y="1283"/>
              <a:ext cx="2491" cy="2191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 flipH="1">
              <a:off x="3141" y="2937"/>
              <a:ext cx="614" cy="3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1" name="Oval 7"/>
            <p:cNvSpPr>
              <a:spLocks noChangeArrowheads="1"/>
            </p:cNvSpPr>
            <p:nvPr/>
          </p:nvSpPr>
          <p:spPr bwMode="auto">
            <a:xfrm>
              <a:off x="4062" y="1618"/>
              <a:ext cx="137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3827" y="1536"/>
              <a:ext cx="1409" cy="13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>
              <a:off x="5155" y="1469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4" name="Oval 10"/>
            <p:cNvSpPr>
              <a:spLocks noChangeArrowheads="1"/>
            </p:cNvSpPr>
            <p:nvPr/>
          </p:nvSpPr>
          <p:spPr bwMode="auto">
            <a:xfrm>
              <a:off x="3750" y="2826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5" name="Oval 11"/>
            <p:cNvSpPr>
              <a:spLocks noChangeArrowheads="1"/>
            </p:cNvSpPr>
            <p:nvPr/>
          </p:nvSpPr>
          <p:spPr bwMode="auto">
            <a:xfrm>
              <a:off x="3727" y="1484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 flipV="1">
              <a:off x="4497" y="2964"/>
              <a:ext cx="730" cy="30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7" name="Oval 13"/>
            <p:cNvSpPr>
              <a:spLocks noChangeArrowheads="1"/>
            </p:cNvSpPr>
            <p:nvPr/>
          </p:nvSpPr>
          <p:spPr bwMode="auto">
            <a:xfrm>
              <a:off x="5178" y="2883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8" name="Line 14"/>
            <p:cNvSpPr>
              <a:spLocks noChangeShapeType="1"/>
            </p:cNvSpPr>
            <p:nvPr/>
          </p:nvSpPr>
          <p:spPr bwMode="auto">
            <a:xfrm flipV="1">
              <a:off x="3149" y="1582"/>
              <a:ext cx="569" cy="23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69" name="Line 15"/>
            <p:cNvSpPr>
              <a:spLocks noChangeShapeType="1"/>
            </p:cNvSpPr>
            <p:nvPr/>
          </p:nvSpPr>
          <p:spPr bwMode="auto">
            <a:xfrm>
              <a:off x="3888" y="1536"/>
              <a:ext cx="1257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 flipV="1">
              <a:off x="4559" y="1582"/>
              <a:ext cx="596" cy="22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5236" y="1609"/>
              <a:ext cx="1" cy="11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2" name="Oval 18"/>
            <p:cNvSpPr>
              <a:spLocks noChangeArrowheads="1"/>
            </p:cNvSpPr>
            <p:nvPr/>
          </p:nvSpPr>
          <p:spPr bwMode="auto">
            <a:xfrm>
              <a:off x="4108" y="3022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3" name="Oval 19"/>
            <p:cNvSpPr>
              <a:spLocks noChangeArrowheads="1"/>
            </p:cNvSpPr>
            <p:nvPr/>
          </p:nvSpPr>
          <p:spPr bwMode="auto">
            <a:xfrm>
              <a:off x="4791" y="2331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4" name="Oval 20"/>
            <p:cNvSpPr>
              <a:spLocks noChangeArrowheads="1"/>
            </p:cNvSpPr>
            <p:nvPr/>
          </p:nvSpPr>
          <p:spPr bwMode="auto">
            <a:xfrm>
              <a:off x="3400" y="2276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5" name="Oval 21"/>
            <p:cNvSpPr>
              <a:spLocks noChangeArrowheads="1"/>
            </p:cNvSpPr>
            <p:nvPr/>
          </p:nvSpPr>
          <p:spPr bwMode="auto">
            <a:xfrm>
              <a:off x="4317" y="2195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6" name="Oval 22"/>
            <p:cNvSpPr>
              <a:spLocks noChangeArrowheads="1"/>
            </p:cNvSpPr>
            <p:nvPr/>
          </p:nvSpPr>
          <p:spPr bwMode="auto">
            <a:xfrm>
              <a:off x="3801" y="2460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7" name="Rectangle 36"/>
            <p:cNvSpPr>
              <a:spLocks noChangeArrowheads="1"/>
            </p:cNvSpPr>
            <p:nvPr/>
          </p:nvSpPr>
          <p:spPr bwMode="auto">
            <a:xfrm>
              <a:off x="3092" y="1855"/>
              <a:ext cx="1372" cy="144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8" name="Oval 37"/>
            <p:cNvSpPr>
              <a:spLocks noChangeArrowheads="1"/>
            </p:cNvSpPr>
            <p:nvPr/>
          </p:nvSpPr>
          <p:spPr bwMode="auto">
            <a:xfrm>
              <a:off x="4378" y="3219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79" name="Oval 38"/>
            <p:cNvSpPr>
              <a:spLocks noChangeArrowheads="1"/>
            </p:cNvSpPr>
            <p:nvPr/>
          </p:nvSpPr>
          <p:spPr bwMode="auto">
            <a:xfrm>
              <a:off x="3068" y="3225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0" name="Oval 39"/>
            <p:cNvSpPr>
              <a:spLocks noChangeArrowheads="1"/>
            </p:cNvSpPr>
            <p:nvPr/>
          </p:nvSpPr>
          <p:spPr bwMode="auto">
            <a:xfrm>
              <a:off x="3033" y="1781"/>
              <a:ext cx="137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1" name="Oval 40"/>
            <p:cNvSpPr>
              <a:spLocks noChangeArrowheads="1"/>
            </p:cNvSpPr>
            <p:nvPr/>
          </p:nvSpPr>
          <p:spPr bwMode="auto">
            <a:xfrm>
              <a:off x="4379" y="1783"/>
              <a:ext cx="138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2" name="Oval 41"/>
            <p:cNvSpPr>
              <a:spLocks noChangeArrowheads="1"/>
            </p:cNvSpPr>
            <p:nvPr/>
          </p:nvSpPr>
          <p:spPr bwMode="auto">
            <a:xfrm>
              <a:off x="3061" y="2500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3" name="Oval 42"/>
            <p:cNvSpPr>
              <a:spLocks noChangeArrowheads="1"/>
            </p:cNvSpPr>
            <p:nvPr/>
          </p:nvSpPr>
          <p:spPr bwMode="auto">
            <a:xfrm>
              <a:off x="3830" y="3260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4" name="Oval 43"/>
            <p:cNvSpPr>
              <a:spLocks noChangeArrowheads="1"/>
            </p:cNvSpPr>
            <p:nvPr/>
          </p:nvSpPr>
          <p:spPr bwMode="auto">
            <a:xfrm>
              <a:off x="3829" y="1805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5" name="Oval 44"/>
            <p:cNvSpPr>
              <a:spLocks noChangeArrowheads="1"/>
            </p:cNvSpPr>
            <p:nvPr/>
          </p:nvSpPr>
          <p:spPr bwMode="auto">
            <a:xfrm>
              <a:off x="4420" y="2515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6" name="Oval 45"/>
            <p:cNvSpPr>
              <a:spLocks noChangeArrowheads="1"/>
            </p:cNvSpPr>
            <p:nvPr/>
          </p:nvSpPr>
          <p:spPr bwMode="auto">
            <a:xfrm>
              <a:off x="3420" y="1641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7" name="Oval 46"/>
            <p:cNvSpPr>
              <a:spLocks noChangeArrowheads="1"/>
            </p:cNvSpPr>
            <p:nvPr/>
          </p:nvSpPr>
          <p:spPr bwMode="auto">
            <a:xfrm>
              <a:off x="4384" y="1497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8" name="Oval 47"/>
            <p:cNvSpPr>
              <a:spLocks noChangeArrowheads="1"/>
            </p:cNvSpPr>
            <p:nvPr/>
          </p:nvSpPr>
          <p:spPr bwMode="auto">
            <a:xfrm>
              <a:off x="4784" y="1659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89" name="Oval 48"/>
            <p:cNvSpPr>
              <a:spLocks noChangeArrowheads="1"/>
            </p:cNvSpPr>
            <p:nvPr/>
          </p:nvSpPr>
          <p:spPr bwMode="auto">
            <a:xfrm>
              <a:off x="5193" y="2123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0" name="Oval 49"/>
            <p:cNvSpPr>
              <a:spLocks noChangeArrowheads="1"/>
            </p:cNvSpPr>
            <p:nvPr/>
          </p:nvSpPr>
          <p:spPr bwMode="auto">
            <a:xfrm>
              <a:off x="4812" y="3095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1" name="Oval 50"/>
            <p:cNvSpPr>
              <a:spLocks noChangeArrowheads="1"/>
            </p:cNvSpPr>
            <p:nvPr/>
          </p:nvSpPr>
          <p:spPr bwMode="auto">
            <a:xfrm>
              <a:off x="3448" y="3050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2" name="Oval 51"/>
            <p:cNvSpPr>
              <a:spLocks noChangeArrowheads="1"/>
            </p:cNvSpPr>
            <p:nvPr/>
          </p:nvSpPr>
          <p:spPr bwMode="auto">
            <a:xfrm>
              <a:off x="4365" y="2932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3" name="Oval 52"/>
            <p:cNvSpPr>
              <a:spLocks noChangeArrowheads="1"/>
            </p:cNvSpPr>
            <p:nvPr/>
          </p:nvSpPr>
          <p:spPr bwMode="auto">
            <a:xfrm>
              <a:off x="3756" y="2141"/>
              <a:ext cx="76" cy="77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3594" name="Text Box 53"/>
            <p:cNvSpPr txBox="1">
              <a:spLocks noChangeArrowheads="1"/>
            </p:cNvSpPr>
            <p:nvPr/>
          </p:nvSpPr>
          <p:spPr bwMode="auto">
            <a:xfrm>
              <a:off x="3457" y="1318"/>
              <a:ext cx="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Cl</a:t>
              </a:r>
              <a:r>
                <a:rPr lang="fr-CA" b="1" baseline="30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endParaRPr lang="fr-CA">
                <a:solidFill>
                  <a:schemeClr val="bg2"/>
                </a:solidFill>
                <a:latin typeface="Symbol" pitchFamily="18" charset="2"/>
              </a:endParaRPr>
            </a:p>
          </p:txBody>
        </p:sp>
        <p:sp>
          <p:nvSpPr>
            <p:cNvPr id="23595" name="Text Box 54"/>
            <p:cNvSpPr txBox="1">
              <a:spLocks noChangeArrowheads="1"/>
            </p:cNvSpPr>
            <p:nvPr/>
          </p:nvSpPr>
          <p:spPr bwMode="auto">
            <a:xfrm>
              <a:off x="4888" y="3073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Na</a:t>
              </a:r>
              <a:r>
                <a:rPr lang="fr-CA" b="1" baseline="30000">
                  <a:solidFill>
                    <a:schemeClr val="bg2"/>
                  </a:solidFill>
                </a:rPr>
                <a:t>+</a:t>
              </a:r>
              <a:endParaRPr lang="fr-CA">
                <a:solidFill>
                  <a:schemeClr val="bg2"/>
                </a:solidFill>
              </a:endParaRPr>
            </a:p>
          </p:txBody>
        </p:sp>
        <p:sp>
          <p:nvSpPr>
            <p:cNvPr id="23596" name="Text Box 93"/>
            <p:cNvSpPr txBox="1">
              <a:spLocks noChangeArrowheads="1"/>
            </p:cNvSpPr>
            <p:nvPr/>
          </p:nvSpPr>
          <p:spPr bwMode="auto">
            <a:xfrm>
              <a:off x="3545" y="3618"/>
              <a:ext cx="1409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NaCl : c. f. 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6781800" cy="955675"/>
          </a:xfrm>
        </p:spPr>
        <p:txBody>
          <a:bodyPr/>
          <a:lstStyle/>
          <a:p>
            <a:r>
              <a:rPr lang="fr-CA" smtClean="0"/>
              <a:t>Structure covalente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02033" y="1800451"/>
            <a:ext cx="7475538" cy="402771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CA"/>
          </a:p>
        </p:txBody>
      </p:sp>
      <p:grpSp>
        <p:nvGrpSpPr>
          <p:cNvPr id="46249" name="Group 169"/>
          <p:cNvGrpSpPr>
            <a:grpSpLocks/>
          </p:cNvGrpSpPr>
          <p:nvPr/>
        </p:nvGrpSpPr>
        <p:grpSpPr bwMode="auto">
          <a:xfrm>
            <a:off x="1392571" y="2285320"/>
            <a:ext cx="2063750" cy="2401888"/>
            <a:chOff x="863" y="1478"/>
            <a:chExt cx="1300" cy="1513"/>
          </a:xfrm>
        </p:grpSpPr>
        <p:sp>
          <p:nvSpPr>
            <p:cNvPr id="24649" name="Freeform 5"/>
            <p:cNvSpPr>
              <a:spLocks/>
            </p:cNvSpPr>
            <p:nvPr/>
          </p:nvSpPr>
          <p:spPr bwMode="auto">
            <a:xfrm>
              <a:off x="1164" y="2046"/>
              <a:ext cx="781" cy="300"/>
            </a:xfrm>
            <a:custGeom>
              <a:avLst/>
              <a:gdLst>
                <a:gd name="T0" fmla="*/ 0 w 781"/>
                <a:gd name="T1" fmla="*/ 0 h 300"/>
                <a:gd name="T2" fmla="*/ 781 w 781"/>
                <a:gd name="T3" fmla="*/ 36 h 300"/>
                <a:gd name="T4" fmla="*/ 299 w 781"/>
                <a:gd name="T5" fmla="*/ 300 h 300"/>
                <a:gd name="T6" fmla="*/ 0 w 781"/>
                <a:gd name="T7" fmla="*/ 0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1" h="300">
                  <a:moveTo>
                    <a:pt x="0" y="0"/>
                  </a:moveTo>
                  <a:lnTo>
                    <a:pt x="781" y="36"/>
                  </a:lnTo>
                  <a:lnTo>
                    <a:pt x="29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0" name="Freeform 6"/>
            <p:cNvSpPr>
              <a:spLocks/>
            </p:cNvSpPr>
            <p:nvPr/>
          </p:nvSpPr>
          <p:spPr bwMode="auto">
            <a:xfrm>
              <a:off x="1164" y="1509"/>
              <a:ext cx="418" cy="828"/>
            </a:xfrm>
            <a:custGeom>
              <a:avLst/>
              <a:gdLst>
                <a:gd name="T0" fmla="*/ 0 w 418"/>
                <a:gd name="T1" fmla="*/ 537 h 828"/>
                <a:gd name="T2" fmla="*/ 418 w 418"/>
                <a:gd name="T3" fmla="*/ 0 h 828"/>
                <a:gd name="T4" fmla="*/ 299 w 418"/>
                <a:gd name="T5" fmla="*/ 828 h 828"/>
                <a:gd name="T6" fmla="*/ 0 w 418"/>
                <a:gd name="T7" fmla="*/ 537 h 8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828">
                  <a:moveTo>
                    <a:pt x="0" y="537"/>
                  </a:moveTo>
                  <a:lnTo>
                    <a:pt x="418" y="0"/>
                  </a:lnTo>
                  <a:lnTo>
                    <a:pt x="299" y="828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1" name="Freeform 7"/>
            <p:cNvSpPr>
              <a:spLocks/>
            </p:cNvSpPr>
            <p:nvPr/>
          </p:nvSpPr>
          <p:spPr bwMode="auto">
            <a:xfrm>
              <a:off x="1463" y="1509"/>
              <a:ext cx="491" cy="828"/>
            </a:xfrm>
            <a:custGeom>
              <a:avLst/>
              <a:gdLst>
                <a:gd name="T0" fmla="*/ 119 w 491"/>
                <a:gd name="T1" fmla="*/ 0 h 828"/>
                <a:gd name="T2" fmla="*/ 0 w 491"/>
                <a:gd name="T3" fmla="*/ 828 h 828"/>
                <a:gd name="T4" fmla="*/ 491 w 491"/>
                <a:gd name="T5" fmla="*/ 564 h 828"/>
                <a:gd name="T6" fmla="*/ 119 w 491"/>
                <a:gd name="T7" fmla="*/ 0 h 8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1" h="828">
                  <a:moveTo>
                    <a:pt x="119" y="0"/>
                  </a:moveTo>
                  <a:lnTo>
                    <a:pt x="0" y="828"/>
                  </a:lnTo>
                  <a:lnTo>
                    <a:pt x="491" y="56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CCFF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2" name="Oval 8"/>
            <p:cNvSpPr>
              <a:spLocks noChangeArrowheads="1"/>
            </p:cNvSpPr>
            <p:nvPr/>
          </p:nvSpPr>
          <p:spPr bwMode="auto">
            <a:xfrm>
              <a:off x="1418" y="2301"/>
              <a:ext cx="73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3" name="Oval 9"/>
            <p:cNvSpPr>
              <a:spLocks noChangeArrowheads="1"/>
            </p:cNvSpPr>
            <p:nvPr/>
          </p:nvSpPr>
          <p:spPr bwMode="auto">
            <a:xfrm>
              <a:off x="1133" y="1997"/>
              <a:ext cx="73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4" name="Oval 10"/>
            <p:cNvSpPr>
              <a:spLocks noChangeArrowheads="1"/>
            </p:cNvSpPr>
            <p:nvPr/>
          </p:nvSpPr>
          <p:spPr bwMode="auto">
            <a:xfrm>
              <a:off x="1914" y="2042"/>
              <a:ext cx="73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5" name="Oval 11"/>
            <p:cNvSpPr>
              <a:spLocks noChangeArrowheads="1"/>
            </p:cNvSpPr>
            <p:nvPr/>
          </p:nvSpPr>
          <p:spPr bwMode="auto">
            <a:xfrm>
              <a:off x="1533" y="1478"/>
              <a:ext cx="73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656" name="Text Box 12"/>
            <p:cNvSpPr txBox="1">
              <a:spLocks noChangeArrowheads="1"/>
            </p:cNvSpPr>
            <p:nvPr/>
          </p:nvSpPr>
          <p:spPr bwMode="auto">
            <a:xfrm>
              <a:off x="863" y="2473"/>
              <a:ext cx="13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Le carbone (tétraédrique)</a:t>
              </a:r>
            </a:p>
          </p:txBody>
        </p:sp>
      </p:grpSp>
      <p:grpSp>
        <p:nvGrpSpPr>
          <p:cNvPr id="46247" name="Group 167"/>
          <p:cNvGrpSpPr>
            <a:grpSpLocks/>
          </p:cNvGrpSpPr>
          <p:nvPr/>
        </p:nvGrpSpPr>
        <p:grpSpPr bwMode="auto">
          <a:xfrm>
            <a:off x="4048458" y="1917020"/>
            <a:ext cx="4084638" cy="3795713"/>
            <a:chOff x="2382" y="1246"/>
            <a:chExt cx="2573" cy="2391"/>
          </a:xfrm>
        </p:grpSpPr>
        <p:sp>
          <p:nvSpPr>
            <p:cNvPr id="24584" name="Rectangle 14"/>
            <p:cNvSpPr>
              <a:spLocks noChangeArrowheads="1"/>
            </p:cNvSpPr>
            <p:nvPr/>
          </p:nvSpPr>
          <p:spPr bwMode="auto">
            <a:xfrm>
              <a:off x="2382" y="1246"/>
              <a:ext cx="2573" cy="2391"/>
            </a:xfrm>
            <a:prstGeom prst="rect">
              <a:avLst/>
            </a:prstGeom>
            <a:solidFill>
              <a:srgbClr val="FFFD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85" name="Line 15"/>
            <p:cNvSpPr>
              <a:spLocks noChangeShapeType="1"/>
            </p:cNvSpPr>
            <p:nvPr/>
          </p:nvSpPr>
          <p:spPr bwMode="auto">
            <a:xfrm flipH="1">
              <a:off x="2696" y="2909"/>
              <a:ext cx="559" cy="40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86" name="Rectangle 17"/>
            <p:cNvSpPr>
              <a:spLocks noChangeArrowheads="1"/>
            </p:cNvSpPr>
            <p:nvPr/>
          </p:nvSpPr>
          <p:spPr bwMode="auto">
            <a:xfrm>
              <a:off x="3245" y="1563"/>
              <a:ext cx="1409" cy="13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87" name="Line 21"/>
            <p:cNvSpPr>
              <a:spLocks noChangeShapeType="1"/>
            </p:cNvSpPr>
            <p:nvPr/>
          </p:nvSpPr>
          <p:spPr bwMode="auto">
            <a:xfrm flipV="1">
              <a:off x="4078" y="2927"/>
              <a:ext cx="576" cy="40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88" name="Line 23"/>
            <p:cNvSpPr>
              <a:spLocks noChangeShapeType="1"/>
            </p:cNvSpPr>
            <p:nvPr/>
          </p:nvSpPr>
          <p:spPr bwMode="auto">
            <a:xfrm flipV="1">
              <a:off x="2704" y="1573"/>
              <a:ext cx="550" cy="3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89" name="Line 24"/>
            <p:cNvSpPr>
              <a:spLocks noChangeShapeType="1"/>
            </p:cNvSpPr>
            <p:nvPr/>
          </p:nvSpPr>
          <p:spPr bwMode="auto">
            <a:xfrm>
              <a:off x="3306" y="1563"/>
              <a:ext cx="1257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90" name="Line 25"/>
            <p:cNvSpPr>
              <a:spLocks noChangeShapeType="1"/>
            </p:cNvSpPr>
            <p:nvPr/>
          </p:nvSpPr>
          <p:spPr bwMode="auto">
            <a:xfrm flipV="1">
              <a:off x="4095" y="1609"/>
              <a:ext cx="478" cy="25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91" name="Line 26"/>
            <p:cNvSpPr>
              <a:spLocks noChangeShapeType="1"/>
            </p:cNvSpPr>
            <p:nvPr/>
          </p:nvSpPr>
          <p:spPr bwMode="auto">
            <a:xfrm>
              <a:off x="4654" y="1636"/>
              <a:ext cx="1" cy="118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4592" name="Rectangle 32"/>
            <p:cNvSpPr>
              <a:spLocks noChangeArrowheads="1"/>
            </p:cNvSpPr>
            <p:nvPr/>
          </p:nvSpPr>
          <p:spPr bwMode="auto">
            <a:xfrm>
              <a:off x="2701" y="1882"/>
              <a:ext cx="1372" cy="144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24593" name="Group 107"/>
            <p:cNvGrpSpPr>
              <a:grpSpLocks/>
            </p:cNvGrpSpPr>
            <p:nvPr/>
          </p:nvGrpSpPr>
          <p:grpSpPr bwMode="auto">
            <a:xfrm rot="5400000">
              <a:off x="3628" y="2032"/>
              <a:ext cx="520" cy="448"/>
              <a:chOff x="4291" y="1294"/>
              <a:chExt cx="620" cy="529"/>
            </a:xfrm>
          </p:grpSpPr>
          <p:sp>
            <p:nvSpPr>
              <p:cNvPr id="24646" name="Oval 108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7" name="Oval 109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8" name="Line 110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4" name="Group 111"/>
            <p:cNvGrpSpPr>
              <a:grpSpLocks/>
            </p:cNvGrpSpPr>
            <p:nvPr/>
          </p:nvGrpSpPr>
          <p:grpSpPr bwMode="auto">
            <a:xfrm rot="5400000">
              <a:off x="2725" y="2200"/>
              <a:ext cx="520" cy="448"/>
              <a:chOff x="4291" y="1294"/>
              <a:chExt cx="620" cy="529"/>
            </a:xfrm>
          </p:grpSpPr>
          <p:sp>
            <p:nvSpPr>
              <p:cNvPr id="24643" name="Oval 112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4" name="Oval 113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5" name="Line 114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5" name="Group 115"/>
            <p:cNvGrpSpPr>
              <a:grpSpLocks/>
            </p:cNvGrpSpPr>
            <p:nvPr/>
          </p:nvGrpSpPr>
          <p:grpSpPr bwMode="auto">
            <a:xfrm rot="5400000">
              <a:off x="4142" y="2146"/>
              <a:ext cx="520" cy="448"/>
              <a:chOff x="4291" y="1294"/>
              <a:chExt cx="620" cy="529"/>
            </a:xfrm>
          </p:grpSpPr>
          <p:sp>
            <p:nvSpPr>
              <p:cNvPr id="24640" name="Oval 116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1" name="Oval 117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42" name="Line 118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6" name="Group 119"/>
            <p:cNvGrpSpPr>
              <a:grpSpLocks/>
            </p:cNvGrpSpPr>
            <p:nvPr/>
          </p:nvGrpSpPr>
          <p:grpSpPr bwMode="auto">
            <a:xfrm rot="5400000">
              <a:off x="3251" y="2301"/>
              <a:ext cx="520" cy="448"/>
              <a:chOff x="4291" y="1294"/>
              <a:chExt cx="620" cy="529"/>
            </a:xfrm>
          </p:grpSpPr>
          <p:sp>
            <p:nvSpPr>
              <p:cNvPr id="24637" name="Oval 120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8" name="Oval 121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9" name="Line 122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7" name="Group 127"/>
            <p:cNvGrpSpPr>
              <a:grpSpLocks/>
            </p:cNvGrpSpPr>
            <p:nvPr/>
          </p:nvGrpSpPr>
          <p:grpSpPr bwMode="auto">
            <a:xfrm rot="10800000">
              <a:off x="4393" y="1315"/>
              <a:ext cx="520" cy="448"/>
              <a:chOff x="4291" y="1294"/>
              <a:chExt cx="620" cy="529"/>
            </a:xfrm>
          </p:grpSpPr>
          <p:sp>
            <p:nvSpPr>
              <p:cNvPr id="24634" name="Oval 128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5" name="Oval 129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6" name="Line 130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8" name="Group 131"/>
            <p:cNvGrpSpPr>
              <a:grpSpLocks/>
            </p:cNvGrpSpPr>
            <p:nvPr/>
          </p:nvGrpSpPr>
          <p:grpSpPr bwMode="auto">
            <a:xfrm rot="10800000">
              <a:off x="4393" y="2678"/>
              <a:ext cx="520" cy="448"/>
              <a:chOff x="4291" y="1294"/>
              <a:chExt cx="620" cy="529"/>
            </a:xfrm>
          </p:grpSpPr>
          <p:sp>
            <p:nvSpPr>
              <p:cNvPr id="24631" name="Oval 132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2" name="Oval 133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3" name="Line 134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599" name="Group 135"/>
            <p:cNvGrpSpPr>
              <a:grpSpLocks/>
            </p:cNvGrpSpPr>
            <p:nvPr/>
          </p:nvGrpSpPr>
          <p:grpSpPr bwMode="auto">
            <a:xfrm rot="10800000">
              <a:off x="3839" y="3097"/>
              <a:ext cx="520" cy="448"/>
              <a:chOff x="4291" y="1294"/>
              <a:chExt cx="620" cy="529"/>
            </a:xfrm>
          </p:grpSpPr>
          <p:sp>
            <p:nvSpPr>
              <p:cNvPr id="24628" name="Oval 136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9" name="Oval 137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30" name="Line 138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0" name="Group 139"/>
            <p:cNvGrpSpPr>
              <a:grpSpLocks/>
            </p:cNvGrpSpPr>
            <p:nvPr/>
          </p:nvGrpSpPr>
          <p:grpSpPr bwMode="auto">
            <a:xfrm rot="10800000">
              <a:off x="2430" y="3087"/>
              <a:ext cx="520" cy="448"/>
              <a:chOff x="4291" y="1294"/>
              <a:chExt cx="620" cy="529"/>
            </a:xfrm>
          </p:grpSpPr>
          <p:sp>
            <p:nvSpPr>
              <p:cNvPr id="24625" name="Oval 140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6" name="Oval 141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7" name="Line 142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1" name="Group 143"/>
            <p:cNvGrpSpPr>
              <a:grpSpLocks/>
            </p:cNvGrpSpPr>
            <p:nvPr/>
          </p:nvGrpSpPr>
          <p:grpSpPr bwMode="auto">
            <a:xfrm rot="10800000">
              <a:off x="3002" y="2678"/>
              <a:ext cx="520" cy="448"/>
              <a:chOff x="4291" y="1294"/>
              <a:chExt cx="620" cy="529"/>
            </a:xfrm>
          </p:grpSpPr>
          <p:sp>
            <p:nvSpPr>
              <p:cNvPr id="24622" name="Oval 144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3" name="Oval 145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4" name="Line 146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2" name="Group 147"/>
            <p:cNvGrpSpPr>
              <a:grpSpLocks/>
            </p:cNvGrpSpPr>
            <p:nvPr/>
          </p:nvGrpSpPr>
          <p:grpSpPr bwMode="auto">
            <a:xfrm rot="10800000">
              <a:off x="3430" y="2887"/>
              <a:ext cx="520" cy="448"/>
              <a:chOff x="4291" y="1294"/>
              <a:chExt cx="620" cy="529"/>
            </a:xfrm>
          </p:grpSpPr>
          <p:sp>
            <p:nvSpPr>
              <p:cNvPr id="24619" name="Oval 148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0" name="Oval 149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21" name="Line 150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3" name="Group 151"/>
            <p:cNvGrpSpPr>
              <a:grpSpLocks/>
            </p:cNvGrpSpPr>
            <p:nvPr/>
          </p:nvGrpSpPr>
          <p:grpSpPr bwMode="auto">
            <a:xfrm rot="10800000">
              <a:off x="3793" y="1633"/>
              <a:ext cx="520" cy="448"/>
              <a:chOff x="4291" y="1294"/>
              <a:chExt cx="620" cy="529"/>
            </a:xfrm>
          </p:grpSpPr>
          <p:sp>
            <p:nvSpPr>
              <p:cNvPr id="24616" name="Oval 152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7" name="Oval 153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8" name="Line 154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4" name="Group 155"/>
            <p:cNvGrpSpPr>
              <a:grpSpLocks/>
            </p:cNvGrpSpPr>
            <p:nvPr/>
          </p:nvGrpSpPr>
          <p:grpSpPr bwMode="auto">
            <a:xfrm rot="10800000">
              <a:off x="2983" y="1333"/>
              <a:ext cx="520" cy="448"/>
              <a:chOff x="4291" y="1294"/>
              <a:chExt cx="620" cy="529"/>
            </a:xfrm>
          </p:grpSpPr>
          <p:sp>
            <p:nvSpPr>
              <p:cNvPr id="24613" name="Oval 156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4" name="Oval 157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5" name="Line 158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5" name="Group 159"/>
            <p:cNvGrpSpPr>
              <a:grpSpLocks/>
            </p:cNvGrpSpPr>
            <p:nvPr/>
          </p:nvGrpSpPr>
          <p:grpSpPr bwMode="auto">
            <a:xfrm rot="10800000">
              <a:off x="2456" y="1660"/>
              <a:ext cx="520" cy="448"/>
              <a:chOff x="4291" y="1294"/>
              <a:chExt cx="620" cy="529"/>
            </a:xfrm>
          </p:grpSpPr>
          <p:sp>
            <p:nvSpPr>
              <p:cNvPr id="24610" name="Oval 160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1" name="Oval 161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12" name="Line 162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24606" name="Group 163"/>
            <p:cNvGrpSpPr>
              <a:grpSpLocks/>
            </p:cNvGrpSpPr>
            <p:nvPr/>
          </p:nvGrpSpPr>
          <p:grpSpPr bwMode="auto">
            <a:xfrm rot="10800000">
              <a:off x="3429" y="1506"/>
              <a:ext cx="520" cy="448"/>
              <a:chOff x="4291" y="1294"/>
              <a:chExt cx="620" cy="529"/>
            </a:xfrm>
          </p:grpSpPr>
          <p:sp>
            <p:nvSpPr>
              <p:cNvPr id="24607" name="Oval 164"/>
              <p:cNvSpPr>
                <a:spLocks noChangeArrowheads="1"/>
              </p:cNvSpPr>
              <p:nvPr/>
            </p:nvSpPr>
            <p:spPr bwMode="auto">
              <a:xfrm>
                <a:off x="4773" y="1687"/>
                <a:ext cx="138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08" name="Oval 165"/>
              <p:cNvSpPr>
                <a:spLocks noChangeArrowheads="1"/>
              </p:cNvSpPr>
              <p:nvPr/>
            </p:nvSpPr>
            <p:spPr bwMode="auto">
              <a:xfrm>
                <a:off x="4291" y="1294"/>
                <a:ext cx="137" cy="13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609" name="Line 166"/>
              <p:cNvSpPr>
                <a:spLocks noChangeShapeType="1"/>
              </p:cNvSpPr>
              <p:nvPr/>
            </p:nvSpPr>
            <p:spPr bwMode="auto">
              <a:xfrm>
                <a:off x="4418" y="1409"/>
                <a:ext cx="381" cy="3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24583" name="Text Box 168"/>
          <p:cNvSpPr txBox="1">
            <a:spLocks noChangeArrowheads="1"/>
          </p:cNvSpPr>
          <p:nvPr/>
        </p:nvSpPr>
        <p:spPr bwMode="auto">
          <a:xfrm>
            <a:off x="7253621" y="5076145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I</a:t>
            </a:r>
            <a:r>
              <a:rPr lang="fr-CA" b="1" baseline="-25000">
                <a:solidFill>
                  <a:schemeClr val="bg2"/>
                </a:solidFill>
              </a:rPr>
              <a:t>2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381000"/>
            <a:ext cx="8553450" cy="1143000"/>
          </a:xfrm>
        </p:spPr>
        <p:txBody>
          <a:bodyPr/>
          <a:lstStyle/>
          <a:p>
            <a:r>
              <a:rPr lang="fr-CA" smtClean="0"/>
              <a:t>Carbone graphite et carbone diamant</a:t>
            </a:r>
            <a:endParaRPr lang="fr-FR" smtClean="0"/>
          </a:p>
        </p:txBody>
      </p:sp>
      <p:sp>
        <p:nvSpPr>
          <p:cNvPr id="61443" name="Rectangle 1027"/>
          <p:cNvSpPr>
            <a:spLocks noChangeArrowheads="1"/>
          </p:cNvSpPr>
          <p:nvPr/>
        </p:nvSpPr>
        <p:spPr bwMode="auto">
          <a:xfrm>
            <a:off x="228600" y="1600200"/>
            <a:ext cx="8572500" cy="4223657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61550" name="Group 1134"/>
          <p:cNvGrpSpPr>
            <a:grpSpLocks/>
          </p:cNvGrpSpPr>
          <p:nvPr/>
        </p:nvGrpSpPr>
        <p:grpSpPr bwMode="auto">
          <a:xfrm>
            <a:off x="4438650" y="1885950"/>
            <a:ext cx="3962400" cy="3600450"/>
            <a:chOff x="2796" y="1188"/>
            <a:chExt cx="2496" cy="2268"/>
          </a:xfrm>
        </p:grpSpPr>
        <p:sp>
          <p:nvSpPr>
            <p:cNvPr id="25642" name="Rectangle 1062"/>
            <p:cNvSpPr>
              <a:spLocks noChangeArrowheads="1"/>
            </p:cNvSpPr>
            <p:nvPr/>
          </p:nvSpPr>
          <p:spPr bwMode="auto">
            <a:xfrm>
              <a:off x="3300" y="1248"/>
              <a:ext cx="1908" cy="1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3" name="Oval 1069"/>
            <p:cNvSpPr>
              <a:spLocks noChangeArrowheads="1"/>
            </p:cNvSpPr>
            <p:nvPr/>
          </p:nvSpPr>
          <p:spPr bwMode="auto">
            <a:xfrm>
              <a:off x="3216" y="120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4" name="Oval 1070"/>
            <p:cNvSpPr>
              <a:spLocks noChangeArrowheads="1"/>
            </p:cNvSpPr>
            <p:nvPr/>
          </p:nvSpPr>
          <p:spPr bwMode="auto">
            <a:xfrm>
              <a:off x="5148" y="118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5" name="Oval 1071"/>
            <p:cNvSpPr>
              <a:spLocks noChangeArrowheads="1"/>
            </p:cNvSpPr>
            <p:nvPr/>
          </p:nvSpPr>
          <p:spPr bwMode="auto">
            <a:xfrm>
              <a:off x="5148" y="295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6" name="Oval 1072"/>
            <p:cNvSpPr>
              <a:spLocks noChangeArrowheads="1"/>
            </p:cNvSpPr>
            <p:nvPr/>
          </p:nvSpPr>
          <p:spPr bwMode="auto">
            <a:xfrm>
              <a:off x="3204" y="291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7" name="Oval 1074"/>
            <p:cNvSpPr>
              <a:spLocks noChangeArrowheads="1"/>
            </p:cNvSpPr>
            <p:nvPr/>
          </p:nvSpPr>
          <p:spPr bwMode="auto">
            <a:xfrm>
              <a:off x="2796" y="15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8" name="Oval 1075"/>
            <p:cNvSpPr>
              <a:spLocks noChangeArrowheads="1"/>
            </p:cNvSpPr>
            <p:nvPr/>
          </p:nvSpPr>
          <p:spPr bwMode="auto">
            <a:xfrm>
              <a:off x="2808" y="330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9" name="Oval 1076"/>
            <p:cNvSpPr>
              <a:spLocks noChangeArrowheads="1"/>
            </p:cNvSpPr>
            <p:nvPr/>
          </p:nvSpPr>
          <p:spPr bwMode="auto">
            <a:xfrm>
              <a:off x="4716" y="331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0" name="Oval 1077"/>
            <p:cNvSpPr>
              <a:spLocks noChangeArrowheads="1"/>
            </p:cNvSpPr>
            <p:nvPr/>
          </p:nvSpPr>
          <p:spPr bwMode="auto">
            <a:xfrm>
              <a:off x="4692" y="15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1" name="Line 1078"/>
            <p:cNvSpPr>
              <a:spLocks noChangeShapeType="1"/>
            </p:cNvSpPr>
            <p:nvPr/>
          </p:nvSpPr>
          <p:spPr bwMode="auto">
            <a:xfrm flipV="1">
              <a:off x="2880" y="1260"/>
              <a:ext cx="432" cy="3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52" name="Line 1079"/>
            <p:cNvSpPr>
              <a:spLocks noChangeShapeType="1"/>
            </p:cNvSpPr>
            <p:nvPr/>
          </p:nvSpPr>
          <p:spPr bwMode="auto">
            <a:xfrm flipV="1">
              <a:off x="2880" y="2988"/>
              <a:ext cx="396" cy="3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53" name="Line 1080"/>
            <p:cNvSpPr>
              <a:spLocks noChangeShapeType="1"/>
            </p:cNvSpPr>
            <p:nvPr/>
          </p:nvSpPr>
          <p:spPr bwMode="auto">
            <a:xfrm flipV="1">
              <a:off x="4788" y="1224"/>
              <a:ext cx="432" cy="3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54" name="Line 1081"/>
            <p:cNvSpPr>
              <a:spLocks noChangeShapeType="1"/>
            </p:cNvSpPr>
            <p:nvPr/>
          </p:nvSpPr>
          <p:spPr bwMode="auto">
            <a:xfrm flipV="1">
              <a:off x="4788" y="3012"/>
              <a:ext cx="432" cy="3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55" name="Oval 1082"/>
            <p:cNvSpPr>
              <a:spLocks noChangeArrowheads="1"/>
            </p:cNvSpPr>
            <p:nvPr/>
          </p:nvSpPr>
          <p:spPr bwMode="auto">
            <a:xfrm>
              <a:off x="4056" y="135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6" name="Oval 1083"/>
            <p:cNvSpPr>
              <a:spLocks noChangeArrowheads="1"/>
            </p:cNvSpPr>
            <p:nvPr/>
          </p:nvSpPr>
          <p:spPr bwMode="auto">
            <a:xfrm>
              <a:off x="4956" y="218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7" name="Oval 1084"/>
            <p:cNvSpPr>
              <a:spLocks noChangeArrowheads="1"/>
            </p:cNvSpPr>
            <p:nvPr/>
          </p:nvSpPr>
          <p:spPr bwMode="auto">
            <a:xfrm>
              <a:off x="3012" y="218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8" name="Oval 1085"/>
            <p:cNvSpPr>
              <a:spLocks noChangeArrowheads="1"/>
            </p:cNvSpPr>
            <p:nvPr/>
          </p:nvSpPr>
          <p:spPr bwMode="auto">
            <a:xfrm>
              <a:off x="4044" y="309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9" name="Line 1086"/>
            <p:cNvSpPr>
              <a:spLocks noChangeShapeType="1"/>
            </p:cNvSpPr>
            <p:nvPr/>
          </p:nvSpPr>
          <p:spPr bwMode="auto">
            <a:xfrm>
              <a:off x="2880" y="2496"/>
              <a:ext cx="19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0" name="Line 1087"/>
            <p:cNvSpPr>
              <a:spLocks noChangeShapeType="1"/>
            </p:cNvSpPr>
            <p:nvPr/>
          </p:nvSpPr>
          <p:spPr bwMode="auto">
            <a:xfrm>
              <a:off x="3876" y="1620"/>
              <a:ext cx="0" cy="17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1" name="Line 1088"/>
            <p:cNvSpPr>
              <a:spLocks noChangeShapeType="1"/>
            </p:cNvSpPr>
            <p:nvPr/>
          </p:nvSpPr>
          <p:spPr bwMode="auto">
            <a:xfrm>
              <a:off x="3096" y="1440"/>
              <a:ext cx="0" cy="17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2" name="Line 1089"/>
            <p:cNvSpPr>
              <a:spLocks noChangeShapeType="1"/>
            </p:cNvSpPr>
            <p:nvPr/>
          </p:nvSpPr>
          <p:spPr bwMode="auto">
            <a:xfrm>
              <a:off x="3132" y="1416"/>
              <a:ext cx="18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3" name="Line 1090"/>
            <p:cNvSpPr>
              <a:spLocks noChangeShapeType="1"/>
            </p:cNvSpPr>
            <p:nvPr/>
          </p:nvSpPr>
          <p:spPr bwMode="auto">
            <a:xfrm>
              <a:off x="5004" y="1404"/>
              <a:ext cx="0" cy="17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4" name="Line 1091"/>
            <p:cNvSpPr>
              <a:spLocks noChangeShapeType="1"/>
            </p:cNvSpPr>
            <p:nvPr/>
          </p:nvSpPr>
          <p:spPr bwMode="auto">
            <a:xfrm>
              <a:off x="3096" y="3168"/>
              <a:ext cx="19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5" name="Line 1092"/>
            <p:cNvSpPr>
              <a:spLocks noChangeShapeType="1"/>
            </p:cNvSpPr>
            <p:nvPr/>
          </p:nvSpPr>
          <p:spPr bwMode="auto">
            <a:xfrm flipV="1">
              <a:off x="3888" y="1224"/>
              <a:ext cx="468" cy="3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6" name="Line 1093"/>
            <p:cNvSpPr>
              <a:spLocks noChangeShapeType="1"/>
            </p:cNvSpPr>
            <p:nvPr/>
          </p:nvSpPr>
          <p:spPr bwMode="auto">
            <a:xfrm>
              <a:off x="4320" y="1260"/>
              <a:ext cx="0" cy="17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7" name="Line 1094"/>
            <p:cNvSpPr>
              <a:spLocks noChangeShapeType="1"/>
            </p:cNvSpPr>
            <p:nvPr/>
          </p:nvSpPr>
          <p:spPr bwMode="auto">
            <a:xfrm flipV="1">
              <a:off x="4788" y="2088"/>
              <a:ext cx="432" cy="3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8" name="Line 1095"/>
            <p:cNvSpPr>
              <a:spLocks noChangeShapeType="1"/>
            </p:cNvSpPr>
            <p:nvPr/>
          </p:nvSpPr>
          <p:spPr bwMode="auto">
            <a:xfrm flipV="1">
              <a:off x="3912" y="2052"/>
              <a:ext cx="432" cy="3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69" name="Line 1096"/>
            <p:cNvSpPr>
              <a:spLocks noChangeShapeType="1"/>
            </p:cNvSpPr>
            <p:nvPr/>
          </p:nvSpPr>
          <p:spPr bwMode="auto">
            <a:xfrm>
              <a:off x="3312" y="2052"/>
              <a:ext cx="18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0" name="Line 1097"/>
            <p:cNvSpPr>
              <a:spLocks noChangeShapeType="1"/>
            </p:cNvSpPr>
            <p:nvPr/>
          </p:nvSpPr>
          <p:spPr bwMode="auto">
            <a:xfrm flipV="1">
              <a:off x="3912" y="2976"/>
              <a:ext cx="432" cy="3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1" name="Oval 1098"/>
            <p:cNvSpPr>
              <a:spLocks noChangeArrowheads="1"/>
            </p:cNvSpPr>
            <p:nvPr/>
          </p:nvSpPr>
          <p:spPr bwMode="auto">
            <a:xfrm>
              <a:off x="3816" y="243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72" name="Oval 1099"/>
            <p:cNvSpPr>
              <a:spLocks noChangeArrowheads="1"/>
            </p:cNvSpPr>
            <p:nvPr/>
          </p:nvSpPr>
          <p:spPr bwMode="auto">
            <a:xfrm>
              <a:off x="3408" y="276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73" name="Freeform 1100"/>
            <p:cNvSpPr>
              <a:spLocks/>
            </p:cNvSpPr>
            <p:nvPr/>
          </p:nvSpPr>
          <p:spPr bwMode="auto">
            <a:xfrm>
              <a:off x="3096" y="2268"/>
              <a:ext cx="396" cy="540"/>
            </a:xfrm>
            <a:custGeom>
              <a:avLst/>
              <a:gdLst>
                <a:gd name="T0" fmla="*/ 0 w 396"/>
                <a:gd name="T1" fmla="*/ 0 h 576"/>
                <a:gd name="T2" fmla="*/ 396 w 396"/>
                <a:gd name="T3" fmla="*/ 473 h 576"/>
                <a:gd name="T4" fmla="*/ 288 w 396"/>
                <a:gd name="T5" fmla="*/ 540 h 576"/>
                <a:gd name="T6" fmla="*/ 0 w 396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6" h="576">
                  <a:moveTo>
                    <a:pt x="0" y="0"/>
                  </a:moveTo>
                  <a:lnTo>
                    <a:pt x="396" y="504"/>
                  </a:lnTo>
                  <a:lnTo>
                    <a:pt x="288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4" name="Freeform 1102"/>
            <p:cNvSpPr>
              <a:spLocks/>
            </p:cNvSpPr>
            <p:nvPr/>
          </p:nvSpPr>
          <p:spPr bwMode="auto">
            <a:xfrm>
              <a:off x="2916" y="2880"/>
              <a:ext cx="504" cy="468"/>
            </a:xfrm>
            <a:custGeom>
              <a:avLst/>
              <a:gdLst>
                <a:gd name="T0" fmla="*/ 504 w 504"/>
                <a:gd name="T1" fmla="*/ 0 h 468"/>
                <a:gd name="T2" fmla="*/ 0 w 504"/>
                <a:gd name="T3" fmla="*/ 396 h 468"/>
                <a:gd name="T4" fmla="*/ 72 w 504"/>
                <a:gd name="T5" fmla="*/ 468 h 468"/>
                <a:gd name="T6" fmla="*/ 504 w 504"/>
                <a:gd name="T7" fmla="*/ 0 h 4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" h="468">
                  <a:moveTo>
                    <a:pt x="504" y="0"/>
                  </a:moveTo>
                  <a:lnTo>
                    <a:pt x="0" y="396"/>
                  </a:lnTo>
                  <a:lnTo>
                    <a:pt x="72" y="468"/>
                  </a:lnTo>
                  <a:lnTo>
                    <a:pt x="504" y="0"/>
                  </a:lnTo>
                  <a:close/>
                </a:path>
              </a:pathLst>
            </a:custGeom>
            <a:gradFill rotWithShape="0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5" name="Freeform 1103"/>
            <p:cNvSpPr>
              <a:spLocks/>
            </p:cNvSpPr>
            <p:nvPr/>
          </p:nvSpPr>
          <p:spPr bwMode="auto">
            <a:xfrm>
              <a:off x="3564" y="2520"/>
              <a:ext cx="324" cy="252"/>
            </a:xfrm>
            <a:custGeom>
              <a:avLst/>
              <a:gdLst>
                <a:gd name="T0" fmla="*/ 0 w 324"/>
                <a:gd name="T1" fmla="*/ 252 h 252"/>
                <a:gd name="T2" fmla="*/ 252 w 324"/>
                <a:gd name="T3" fmla="*/ 0 h 252"/>
                <a:gd name="T4" fmla="*/ 324 w 324"/>
                <a:gd name="T5" fmla="*/ 72 h 252"/>
                <a:gd name="T6" fmla="*/ 0 w 324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" h="252">
                  <a:moveTo>
                    <a:pt x="0" y="252"/>
                  </a:moveTo>
                  <a:lnTo>
                    <a:pt x="252" y="0"/>
                  </a:lnTo>
                  <a:lnTo>
                    <a:pt x="324" y="72"/>
                  </a:lnTo>
                  <a:lnTo>
                    <a:pt x="0" y="252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6" name="Freeform 1104"/>
            <p:cNvSpPr>
              <a:spLocks/>
            </p:cNvSpPr>
            <p:nvPr/>
          </p:nvSpPr>
          <p:spPr bwMode="auto">
            <a:xfrm>
              <a:off x="3492" y="2808"/>
              <a:ext cx="540" cy="324"/>
            </a:xfrm>
            <a:custGeom>
              <a:avLst/>
              <a:gdLst>
                <a:gd name="T0" fmla="*/ 540 w 540"/>
                <a:gd name="T1" fmla="*/ 324 h 324"/>
                <a:gd name="T2" fmla="*/ 72 w 540"/>
                <a:gd name="T3" fmla="*/ 0 h 324"/>
                <a:gd name="T4" fmla="*/ 0 w 540"/>
                <a:gd name="T5" fmla="*/ 108 h 324"/>
                <a:gd name="T6" fmla="*/ 540 w 540"/>
                <a:gd name="T7" fmla="*/ 324 h 3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324">
                  <a:moveTo>
                    <a:pt x="540" y="324"/>
                  </a:moveTo>
                  <a:lnTo>
                    <a:pt x="72" y="0"/>
                  </a:lnTo>
                  <a:lnTo>
                    <a:pt x="0" y="108"/>
                  </a:lnTo>
                  <a:lnTo>
                    <a:pt x="540" y="324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77" name="Oval 1105"/>
            <p:cNvSpPr>
              <a:spLocks noChangeArrowheads="1"/>
            </p:cNvSpPr>
            <p:nvPr/>
          </p:nvSpPr>
          <p:spPr bwMode="auto">
            <a:xfrm>
              <a:off x="4632" y="247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78" name="Oval 1106"/>
            <p:cNvSpPr>
              <a:spLocks noChangeArrowheads="1"/>
            </p:cNvSpPr>
            <p:nvPr/>
          </p:nvSpPr>
          <p:spPr bwMode="auto">
            <a:xfrm>
              <a:off x="4272" y="1968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79" name="Freeform 1107"/>
            <p:cNvSpPr>
              <a:spLocks/>
            </p:cNvSpPr>
            <p:nvPr/>
          </p:nvSpPr>
          <p:spPr bwMode="auto">
            <a:xfrm>
              <a:off x="4140" y="2592"/>
              <a:ext cx="540" cy="540"/>
            </a:xfrm>
            <a:custGeom>
              <a:avLst/>
              <a:gdLst>
                <a:gd name="T0" fmla="*/ 540 w 540"/>
                <a:gd name="T1" fmla="*/ 0 h 540"/>
                <a:gd name="T2" fmla="*/ 0 w 540"/>
                <a:gd name="T3" fmla="*/ 468 h 540"/>
                <a:gd name="T4" fmla="*/ 72 w 540"/>
                <a:gd name="T5" fmla="*/ 540 h 540"/>
                <a:gd name="T6" fmla="*/ 540 w 540"/>
                <a:gd name="T7" fmla="*/ 0 h 5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540">
                  <a:moveTo>
                    <a:pt x="540" y="0"/>
                  </a:moveTo>
                  <a:lnTo>
                    <a:pt x="0" y="468"/>
                  </a:lnTo>
                  <a:lnTo>
                    <a:pt x="72" y="540"/>
                  </a:lnTo>
                  <a:lnTo>
                    <a:pt x="540" y="0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0" name="Freeform 1109"/>
            <p:cNvSpPr>
              <a:spLocks/>
            </p:cNvSpPr>
            <p:nvPr/>
          </p:nvSpPr>
          <p:spPr bwMode="auto">
            <a:xfrm>
              <a:off x="4752" y="2556"/>
              <a:ext cx="432" cy="432"/>
            </a:xfrm>
            <a:custGeom>
              <a:avLst/>
              <a:gdLst>
                <a:gd name="T0" fmla="*/ 432 w 432"/>
                <a:gd name="T1" fmla="*/ 432 h 432"/>
                <a:gd name="T2" fmla="*/ 36 w 432"/>
                <a:gd name="T3" fmla="*/ 0 h 432"/>
                <a:gd name="T4" fmla="*/ 0 w 432"/>
                <a:gd name="T5" fmla="*/ 72 h 432"/>
                <a:gd name="T6" fmla="*/ 432 w 432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432">
                  <a:moveTo>
                    <a:pt x="432" y="432"/>
                  </a:moveTo>
                  <a:lnTo>
                    <a:pt x="36" y="0"/>
                  </a:lnTo>
                  <a:lnTo>
                    <a:pt x="0" y="72"/>
                  </a:lnTo>
                  <a:lnTo>
                    <a:pt x="432" y="432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1" name="Freeform 1111"/>
            <p:cNvSpPr>
              <a:spLocks/>
            </p:cNvSpPr>
            <p:nvPr/>
          </p:nvSpPr>
          <p:spPr bwMode="auto">
            <a:xfrm>
              <a:off x="4392" y="2088"/>
              <a:ext cx="324" cy="432"/>
            </a:xfrm>
            <a:custGeom>
              <a:avLst/>
              <a:gdLst>
                <a:gd name="T0" fmla="*/ 0 w 396"/>
                <a:gd name="T1" fmla="*/ 0 h 396"/>
                <a:gd name="T2" fmla="*/ 324 w 396"/>
                <a:gd name="T3" fmla="*/ 353 h 396"/>
                <a:gd name="T4" fmla="*/ 236 w 396"/>
                <a:gd name="T5" fmla="*/ 432 h 396"/>
                <a:gd name="T6" fmla="*/ 0 w 396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6" h="396">
                  <a:moveTo>
                    <a:pt x="0" y="0"/>
                  </a:moveTo>
                  <a:lnTo>
                    <a:pt x="396" y="324"/>
                  </a:lnTo>
                  <a:lnTo>
                    <a:pt x="288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2" name="Freeform 1112"/>
            <p:cNvSpPr>
              <a:spLocks/>
            </p:cNvSpPr>
            <p:nvPr/>
          </p:nvSpPr>
          <p:spPr bwMode="auto">
            <a:xfrm>
              <a:off x="4752" y="2268"/>
              <a:ext cx="252" cy="216"/>
            </a:xfrm>
            <a:custGeom>
              <a:avLst/>
              <a:gdLst>
                <a:gd name="T0" fmla="*/ 0 w 252"/>
                <a:gd name="T1" fmla="*/ 216 h 216"/>
                <a:gd name="T2" fmla="*/ 216 w 252"/>
                <a:gd name="T3" fmla="*/ 0 h 216"/>
                <a:gd name="T4" fmla="*/ 252 w 252"/>
                <a:gd name="T5" fmla="*/ 72 h 216"/>
                <a:gd name="T6" fmla="*/ 0 w 252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2" h="216">
                  <a:moveTo>
                    <a:pt x="0" y="216"/>
                  </a:moveTo>
                  <a:lnTo>
                    <a:pt x="216" y="0"/>
                  </a:lnTo>
                  <a:lnTo>
                    <a:pt x="252" y="7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3" name="Oval 1113"/>
            <p:cNvSpPr>
              <a:spLocks noChangeArrowheads="1"/>
            </p:cNvSpPr>
            <p:nvPr/>
          </p:nvSpPr>
          <p:spPr bwMode="auto">
            <a:xfrm>
              <a:off x="4128" y="2112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84" name="Oval 1114"/>
            <p:cNvSpPr>
              <a:spLocks noChangeArrowheads="1"/>
            </p:cNvSpPr>
            <p:nvPr/>
          </p:nvSpPr>
          <p:spPr bwMode="auto">
            <a:xfrm>
              <a:off x="3624" y="1644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85" name="Freeform 1116"/>
            <p:cNvSpPr>
              <a:spLocks/>
            </p:cNvSpPr>
            <p:nvPr/>
          </p:nvSpPr>
          <p:spPr bwMode="auto">
            <a:xfrm>
              <a:off x="3348" y="1332"/>
              <a:ext cx="324" cy="360"/>
            </a:xfrm>
            <a:custGeom>
              <a:avLst/>
              <a:gdLst>
                <a:gd name="T0" fmla="*/ 0 w 324"/>
                <a:gd name="T1" fmla="*/ 0 h 360"/>
                <a:gd name="T2" fmla="*/ 324 w 324"/>
                <a:gd name="T3" fmla="*/ 288 h 360"/>
                <a:gd name="T4" fmla="*/ 252 w 324"/>
                <a:gd name="T5" fmla="*/ 360 h 360"/>
                <a:gd name="T6" fmla="*/ 0 w 324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" h="360">
                  <a:moveTo>
                    <a:pt x="0" y="0"/>
                  </a:moveTo>
                  <a:lnTo>
                    <a:pt x="324" y="288"/>
                  </a:lnTo>
                  <a:lnTo>
                    <a:pt x="252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6" name="Freeform 1118"/>
            <p:cNvSpPr>
              <a:spLocks/>
            </p:cNvSpPr>
            <p:nvPr/>
          </p:nvSpPr>
          <p:spPr bwMode="auto">
            <a:xfrm>
              <a:off x="3096" y="1800"/>
              <a:ext cx="540" cy="468"/>
            </a:xfrm>
            <a:custGeom>
              <a:avLst/>
              <a:gdLst>
                <a:gd name="T0" fmla="*/ 540 w 540"/>
                <a:gd name="T1" fmla="*/ 0 h 468"/>
                <a:gd name="T2" fmla="*/ 0 w 540"/>
                <a:gd name="T3" fmla="*/ 360 h 468"/>
                <a:gd name="T4" fmla="*/ 72 w 540"/>
                <a:gd name="T5" fmla="*/ 468 h 468"/>
                <a:gd name="T6" fmla="*/ 540 w 540"/>
                <a:gd name="T7" fmla="*/ 0 h 4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468">
                  <a:moveTo>
                    <a:pt x="540" y="0"/>
                  </a:moveTo>
                  <a:lnTo>
                    <a:pt x="0" y="360"/>
                  </a:lnTo>
                  <a:lnTo>
                    <a:pt x="72" y="468"/>
                  </a:lnTo>
                  <a:lnTo>
                    <a:pt x="540" y="0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7" name="Freeform 1119"/>
            <p:cNvSpPr>
              <a:spLocks/>
            </p:cNvSpPr>
            <p:nvPr/>
          </p:nvSpPr>
          <p:spPr bwMode="auto">
            <a:xfrm>
              <a:off x="3744" y="1440"/>
              <a:ext cx="360" cy="252"/>
            </a:xfrm>
            <a:custGeom>
              <a:avLst/>
              <a:gdLst>
                <a:gd name="T0" fmla="*/ 0 w 360"/>
                <a:gd name="T1" fmla="*/ 252 h 252"/>
                <a:gd name="T2" fmla="*/ 288 w 360"/>
                <a:gd name="T3" fmla="*/ 0 h 252"/>
                <a:gd name="T4" fmla="*/ 360 w 360"/>
                <a:gd name="T5" fmla="*/ 72 h 252"/>
                <a:gd name="T6" fmla="*/ 0 w 360"/>
                <a:gd name="T7" fmla="*/ 252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0" h="252">
                  <a:moveTo>
                    <a:pt x="0" y="252"/>
                  </a:moveTo>
                  <a:lnTo>
                    <a:pt x="288" y="0"/>
                  </a:lnTo>
                  <a:lnTo>
                    <a:pt x="360" y="7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8" name="Freeform 1120"/>
            <p:cNvSpPr>
              <a:spLocks/>
            </p:cNvSpPr>
            <p:nvPr/>
          </p:nvSpPr>
          <p:spPr bwMode="auto">
            <a:xfrm>
              <a:off x="3708" y="1728"/>
              <a:ext cx="612" cy="288"/>
            </a:xfrm>
            <a:custGeom>
              <a:avLst/>
              <a:gdLst>
                <a:gd name="T0" fmla="*/ 612 w 540"/>
                <a:gd name="T1" fmla="*/ 288 h 288"/>
                <a:gd name="T2" fmla="*/ 82 w 540"/>
                <a:gd name="T3" fmla="*/ 0 h 288"/>
                <a:gd name="T4" fmla="*/ 0 w 540"/>
                <a:gd name="T5" fmla="*/ 72 h 288"/>
                <a:gd name="T6" fmla="*/ 612 w 54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288">
                  <a:moveTo>
                    <a:pt x="540" y="288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540" y="28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89" name="Rectangle 1121"/>
            <p:cNvSpPr>
              <a:spLocks noChangeArrowheads="1"/>
            </p:cNvSpPr>
            <p:nvPr/>
          </p:nvSpPr>
          <p:spPr bwMode="auto">
            <a:xfrm>
              <a:off x="2880" y="1620"/>
              <a:ext cx="1908" cy="176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90" name="Freeform 1123"/>
            <p:cNvSpPr>
              <a:spLocks/>
            </p:cNvSpPr>
            <p:nvPr/>
          </p:nvSpPr>
          <p:spPr bwMode="auto">
            <a:xfrm>
              <a:off x="3888" y="2196"/>
              <a:ext cx="288" cy="288"/>
            </a:xfrm>
            <a:custGeom>
              <a:avLst/>
              <a:gdLst>
                <a:gd name="T0" fmla="*/ 288 w 288"/>
                <a:gd name="T1" fmla="*/ 0 h 288"/>
                <a:gd name="T2" fmla="*/ 0 w 288"/>
                <a:gd name="T3" fmla="*/ 180 h 288"/>
                <a:gd name="T4" fmla="*/ 108 w 288"/>
                <a:gd name="T5" fmla="*/ 288 h 288"/>
                <a:gd name="T6" fmla="*/ 288 w 288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288">
                  <a:moveTo>
                    <a:pt x="288" y="0"/>
                  </a:moveTo>
                  <a:lnTo>
                    <a:pt x="0" y="180"/>
                  </a:lnTo>
                  <a:lnTo>
                    <a:pt x="108" y="288"/>
                  </a:lnTo>
                  <a:lnTo>
                    <a:pt x="288" y="0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91" name="Freeform 1125"/>
            <p:cNvSpPr>
              <a:spLocks/>
            </p:cNvSpPr>
            <p:nvPr/>
          </p:nvSpPr>
          <p:spPr bwMode="auto">
            <a:xfrm>
              <a:off x="4140" y="1476"/>
              <a:ext cx="108" cy="648"/>
            </a:xfrm>
            <a:custGeom>
              <a:avLst/>
              <a:gdLst>
                <a:gd name="T0" fmla="*/ 36 w 108"/>
                <a:gd name="T1" fmla="*/ 0 h 648"/>
                <a:gd name="T2" fmla="*/ 108 w 108"/>
                <a:gd name="T3" fmla="*/ 648 h 648"/>
                <a:gd name="T4" fmla="*/ 0 w 108"/>
                <a:gd name="T5" fmla="*/ 648 h 648"/>
                <a:gd name="T6" fmla="*/ 36 w 108"/>
                <a:gd name="T7" fmla="*/ 0 h 6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648">
                  <a:moveTo>
                    <a:pt x="36" y="0"/>
                  </a:moveTo>
                  <a:lnTo>
                    <a:pt x="108" y="648"/>
                  </a:lnTo>
                  <a:lnTo>
                    <a:pt x="0" y="648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92" name="Freeform 1127"/>
            <p:cNvSpPr>
              <a:spLocks/>
            </p:cNvSpPr>
            <p:nvPr/>
          </p:nvSpPr>
          <p:spPr bwMode="auto">
            <a:xfrm>
              <a:off x="4248" y="1620"/>
              <a:ext cx="540" cy="504"/>
            </a:xfrm>
            <a:custGeom>
              <a:avLst/>
              <a:gdLst>
                <a:gd name="T0" fmla="*/ 0 w 540"/>
                <a:gd name="T1" fmla="*/ 504 h 504"/>
                <a:gd name="T2" fmla="*/ 468 w 540"/>
                <a:gd name="T3" fmla="*/ 0 h 504"/>
                <a:gd name="T4" fmla="*/ 540 w 540"/>
                <a:gd name="T5" fmla="*/ 108 h 504"/>
                <a:gd name="T6" fmla="*/ 0 w 540"/>
                <a:gd name="T7" fmla="*/ 504 h 5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0" h="504">
                  <a:moveTo>
                    <a:pt x="0" y="504"/>
                  </a:moveTo>
                  <a:lnTo>
                    <a:pt x="468" y="0"/>
                  </a:lnTo>
                  <a:lnTo>
                    <a:pt x="540" y="108"/>
                  </a:lnTo>
                  <a:lnTo>
                    <a:pt x="0" y="504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93" name="Freeform 1128"/>
            <p:cNvSpPr>
              <a:spLocks/>
            </p:cNvSpPr>
            <p:nvPr/>
          </p:nvSpPr>
          <p:spPr bwMode="auto">
            <a:xfrm>
              <a:off x="4284" y="2160"/>
              <a:ext cx="720" cy="108"/>
            </a:xfrm>
            <a:custGeom>
              <a:avLst/>
              <a:gdLst>
                <a:gd name="T0" fmla="*/ 720 w 684"/>
                <a:gd name="T1" fmla="*/ 108 h 72"/>
                <a:gd name="T2" fmla="*/ 38 w 684"/>
                <a:gd name="T3" fmla="*/ 0 h 72"/>
                <a:gd name="T4" fmla="*/ 0 w 684"/>
                <a:gd name="T5" fmla="*/ 108 h 72"/>
                <a:gd name="T6" fmla="*/ 720 w 684"/>
                <a:gd name="T7" fmla="*/ 108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4" h="72">
                  <a:moveTo>
                    <a:pt x="684" y="72"/>
                  </a:moveTo>
                  <a:lnTo>
                    <a:pt x="36" y="0"/>
                  </a:lnTo>
                  <a:lnTo>
                    <a:pt x="0" y="72"/>
                  </a:lnTo>
                  <a:lnTo>
                    <a:pt x="684" y="72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100000">
                  <a:srgbClr val="96969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1549" name="Group 1133"/>
          <p:cNvGrpSpPr>
            <a:grpSpLocks/>
          </p:cNvGrpSpPr>
          <p:nvPr/>
        </p:nvGrpSpPr>
        <p:grpSpPr bwMode="auto">
          <a:xfrm>
            <a:off x="666750" y="2438400"/>
            <a:ext cx="3371850" cy="2987675"/>
            <a:chOff x="420" y="1536"/>
            <a:chExt cx="2124" cy="1882"/>
          </a:xfrm>
        </p:grpSpPr>
        <p:sp>
          <p:nvSpPr>
            <p:cNvPr id="25607" name="AutoShape 1028"/>
            <p:cNvSpPr>
              <a:spLocks noChangeArrowheads="1"/>
            </p:cNvSpPr>
            <p:nvPr/>
          </p:nvSpPr>
          <p:spPr bwMode="auto">
            <a:xfrm>
              <a:off x="432" y="2988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08" name="AutoShape 1029"/>
            <p:cNvSpPr>
              <a:spLocks noChangeArrowheads="1"/>
            </p:cNvSpPr>
            <p:nvPr/>
          </p:nvSpPr>
          <p:spPr bwMode="auto">
            <a:xfrm>
              <a:off x="1068" y="2868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09" name="AutoShape 1030"/>
            <p:cNvSpPr>
              <a:spLocks noChangeArrowheads="1"/>
            </p:cNvSpPr>
            <p:nvPr/>
          </p:nvSpPr>
          <p:spPr bwMode="auto">
            <a:xfrm>
              <a:off x="1704" y="2988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0" name="AutoShape 1031"/>
            <p:cNvSpPr>
              <a:spLocks noChangeArrowheads="1"/>
            </p:cNvSpPr>
            <p:nvPr/>
          </p:nvSpPr>
          <p:spPr bwMode="auto">
            <a:xfrm>
              <a:off x="456" y="2736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1" name="AutoShape 1032"/>
            <p:cNvSpPr>
              <a:spLocks noChangeArrowheads="1"/>
            </p:cNvSpPr>
            <p:nvPr/>
          </p:nvSpPr>
          <p:spPr bwMode="auto">
            <a:xfrm>
              <a:off x="1704" y="2736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2" name="AutoShape 1033"/>
            <p:cNvSpPr>
              <a:spLocks noChangeArrowheads="1"/>
            </p:cNvSpPr>
            <p:nvPr/>
          </p:nvSpPr>
          <p:spPr bwMode="auto">
            <a:xfrm>
              <a:off x="1068" y="1680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3" name="AutoShape 1034"/>
            <p:cNvSpPr>
              <a:spLocks noChangeArrowheads="1"/>
            </p:cNvSpPr>
            <p:nvPr/>
          </p:nvSpPr>
          <p:spPr bwMode="auto">
            <a:xfrm>
              <a:off x="1056" y="1920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4" name="AutoShape 1035"/>
            <p:cNvSpPr>
              <a:spLocks noChangeArrowheads="1"/>
            </p:cNvSpPr>
            <p:nvPr/>
          </p:nvSpPr>
          <p:spPr bwMode="auto">
            <a:xfrm>
              <a:off x="1692" y="1560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5" name="AutoShape 1036"/>
            <p:cNvSpPr>
              <a:spLocks noChangeArrowheads="1"/>
            </p:cNvSpPr>
            <p:nvPr/>
          </p:nvSpPr>
          <p:spPr bwMode="auto">
            <a:xfrm>
              <a:off x="444" y="1788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6" name="AutoShape 1037"/>
            <p:cNvSpPr>
              <a:spLocks noChangeArrowheads="1"/>
            </p:cNvSpPr>
            <p:nvPr/>
          </p:nvSpPr>
          <p:spPr bwMode="auto">
            <a:xfrm>
              <a:off x="1692" y="1800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7" name="AutoShape 1038"/>
            <p:cNvSpPr>
              <a:spLocks noChangeArrowheads="1"/>
            </p:cNvSpPr>
            <p:nvPr/>
          </p:nvSpPr>
          <p:spPr bwMode="auto">
            <a:xfrm>
              <a:off x="492" y="1536"/>
              <a:ext cx="828" cy="252"/>
            </a:xfrm>
            <a:prstGeom prst="hexagon">
              <a:avLst>
                <a:gd name="adj" fmla="val 82143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18" name="Line 1039"/>
            <p:cNvSpPr>
              <a:spLocks noChangeShapeType="1"/>
            </p:cNvSpPr>
            <p:nvPr/>
          </p:nvSpPr>
          <p:spPr bwMode="auto">
            <a:xfrm>
              <a:off x="432" y="1908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19" name="Line 1040"/>
            <p:cNvSpPr>
              <a:spLocks noChangeShapeType="1"/>
            </p:cNvSpPr>
            <p:nvPr/>
          </p:nvSpPr>
          <p:spPr bwMode="auto">
            <a:xfrm>
              <a:off x="648" y="2052"/>
              <a:ext cx="43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0" name="Line 1041"/>
            <p:cNvSpPr>
              <a:spLocks noChangeShapeType="1"/>
            </p:cNvSpPr>
            <p:nvPr/>
          </p:nvSpPr>
          <p:spPr bwMode="auto">
            <a:xfrm>
              <a:off x="1248" y="2184"/>
              <a:ext cx="43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1" name="Line 1042"/>
            <p:cNvSpPr>
              <a:spLocks noChangeShapeType="1"/>
            </p:cNvSpPr>
            <p:nvPr/>
          </p:nvSpPr>
          <p:spPr bwMode="auto">
            <a:xfrm>
              <a:off x="1896" y="2064"/>
              <a:ext cx="43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2" name="Line 1043"/>
            <p:cNvSpPr>
              <a:spLocks noChangeShapeType="1"/>
            </p:cNvSpPr>
            <p:nvPr/>
          </p:nvSpPr>
          <p:spPr bwMode="auto">
            <a:xfrm>
              <a:off x="1044" y="2040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3" name="Line 1044"/>
            <p:cNvSpPr>
              <a:spLocks noChangeShapeType="1"/>
            </p:cNvSpPr>
            <p:nvPr/>
          </p:nvSpPr>
          <p:spPr bwMode="auto">
            <a:xfrm flipV="1">
              <a:off x="1680" y="2040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4" name="Line 1045"/>
            <p:cNvSpPr>
              <a:spLocks noChangeShapeType="1"/>
            </p:cNvSpPr>
            <p:nvPr/>
          </p:nvSpPr>
          <p:spPr bwMode="auto">
            <a:xfrm flipV="1">
              <a:off x="2316" y="1920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5" name="Line 1046"/>
            <p:cNvSpPr>
              <a:spLocks noChangeShapeType="1"/>
            </p:cNvSpPr>
            <p:nvPr/>
          </p:nvSpPr>
          <p:spPr bwMode="auto">
            <a:xfrm flipV="1">
              <a:off x="2328" y="3096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6" name="Line 1047"/>
            <p:cNvSpPr>
              <a:spLocks noChangeShapeType="1"/>
            </p:cNvSpPr>
            <p:nvPr/>
          </p:nvSpPr>
          <p:spPr bwMode="auto">
            <a:xfrm flipV="1">
              <a:off x="2328" y="2844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7" name="Line 1048"/>
            <p:cNvSpPr>
              <a:spLocks noChangeShapeType="1"/>
            </p:cNvSpPr>
            <p:nvPr/>
          </p:nvSpPr>
          <p:spPr bwMode="auto">
            <a:xfrm flipV="1">
              <a:off x="1056" y="3096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8" name="Line 1049"/>
            <p:cNvSpPr>
              <a:spLocks noChangeShapeType="1"/>
            </p:cNvSpPr>
            <p:nvPr/>
          </p:nvSpPr>
          <p:spPr bwMode="auto">
            <a:xfrm>
              <a:off x="1260" y="3132"/>
              <a:ext cx="46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29" name="Line 1050"/>
            <p:cNvSpPr>
              <a:spLocks noChangeShapeType="1"/>
            </p:cNvSpPr>
            <p:nvPr/>
          </p:nvSpPr>
          <p:spPr bwMode="auto">
            <a:xfrm>
              <a:off x="1728" y="3132"/>
              <a:ext cx="180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0" name="Line 1051"/>
            <p:cNvSpPr>
              <a:spLocks noChangeShapeType="1"/>
            </p:cNvSpPr>
            <p:nvPr/>
          </p:nvSpPr>
          <p:spPr bwMode="auto">
            <a:xfrm>
              <a:off x="420" y="3108"/>
              <a:ext cx="216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1" name="Line 1052"/>
            <p:cNvSpPr>
              <a:spLocks noChangeShapeType="1"/>
            </p:cNvSpPr>
            <p:nvPr/>
          </p:nvSpPr>
          <p:spPr bwMode="auto">
            <a:xfrm>
              <a:off x="648" y="3252"/>
              <a:ext cx="39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2" name="Line 1053"/>
            <p:cNvSpPr>
              <a:spLocks noChangeShapeType="1"/>
            </p:cNvSpPr>
            <p:nvPr/>
          </p:nvSpPr>
          <p:spPr bwMode="auto">
            <a:xfrm>
              <a:off x="1908" y="3252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3" name="Line 1054"/>
            <p:cNvSpPr>
              <a:spLocks noChangeShapeType="1"/>
            </p:cNvSpPr>
            <p:nvPr/>
          </p:nvSpPr>
          <p:spPr bwMode="auto">
            <a:xfrm flipV="1">
              <a:off x="648" y="2052"/>
              <a:ext cx="0" cy="9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4" name="Line 1055"/>
            <p:cNvSpPr>
              <a:spLocks noChangeShapeType="1"/>
            </p:cNvSpPr>
            <p:nvPr/>
          </p:nvSpPr>
          <p:spPr bwMode="auto">
            <a:xfrm flipV="1">
              <a:off x="1260" y="2232"/>
              <a:ext cx="0" cy="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5" name="Line 1056"/>
            <p:cNvSpPr>
              <a:spLocks noChangeShapeType="1"/>
            </p:cNvSpPr>
            <p:nvPr/>
          </p:nvSpPr>
          <p:spPr bwMode="auto">
            <a:xfrm>
              <a:off x="1692" y="2196"/>
              <a:ext cx="0" cy="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6" name="Line 1057"/>
            <p:cNvSpPr>
              <a:spLocks noChangeShapeType="1"/>
            </p:cNvSpPr>
            <p:nvPr/>
          </p:nvSpPr>
          <p:spPr bwMode="auto">
            <a:xfrm flipH="1">
              <a:off x="2340" y="2052"/>
              <a:ext cx="0" cy="9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37" name="Text Box 1058"/>
            <p:cNvSpPr txBox="1">
              <a:spLocks noChangeArrowheads="1"/>
            </p:cNvSpPr>
            <p:nvPr/>
          </p:nvSpPr>
          <p:spPr bwMode="auto">
            <a:xfrm>
              <a:off x="648" y="2268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0,35 nm</a:t>
              </a:r>
              <a:endParaRPr lang="fr-FR" sz="2000">
                <a:solidFill>
                  <a:schemeClr val="bg2"/>
                </a:solidFill>
              </a:endParaRPr>
            </a:p>
          </p:txBody>
        </p:sp>
        <p:sp>
          <p:nvSpPr>
            <p:cNvPr id="25638" name="Text Box 1059"/>
            <p:cNvSpPr txBox="1">
              <a:spLocks noChangeArrowheads="1"/>
            </p:cNvSpPr>
            <p:nvPr/>
          </p:nvSpPr>
          <p:spPr bwMode="auto">
            <a:xfrm>
              <a:off x="1188" y="3168"/>
              <a:ext cx="6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0,14 nm</a:t>
              </a:r>
              <a:endParaRPr lang="fr-FR" sz="2000">
                <a:solidFill>
                  <a:schemeClr val="bg2"/>
                </a:solidFill>
              </a:endParaRPr>
            </a:p>
          </p:txBody>
        </p:sp>
        <p:sp>
          <p:nvSpPr>
            <p:cNvPr id="25639" name="Line 1129"/>
            <p:cNvSpPr>
              <a:spLocks noChangeShapeType="1"/>
            </p:cNvSpPr>
            <p:nvPr/>
          </p:nvSpPr>
          <p:spPr bwMode="auto">
            <a:xfrm>
              <a:off x="492" y="1656"/>
              <a:ext cx="180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40" name="Line 1131"/>
            <p:cNvSpPr>
              <a:spLocks noChangeShapeType="1"/>
            </p:cNvSpPr>
            <p:nvPr/>
          </p:nvSpPr>
          <p:spPr bwMode="auto">
            <a:xfrm>
              <a:off x="456" y="2880"/>
              <a:ext cx="180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641" name="Line 1132"/>
            <p:cNvSpPr>
              <a:spLocks noChangeShapeType="1"/>
            </p:cNvSpPr>
            <p:nvPr/>
          </p:nvSpPr>
          <p:spPr bwMode="auto">
            <a:xfrm flipV="1">
              <a:off x="2340" y="1692"/>
              <a:ext cx="180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61938"/>
            <a:ext cx="7478712" cy="750887"/>
          </a:xfrm>
        </p:spPr>
        <p:txBody>
          <a:bodyPr/>
          <a:lstStyle/>
          <a:p>
            <a:r>
              <a:rPr lang="fr-CA" smtClean="0"/>
              <a:t>Le diamant : coupe « royale »</a:t>
            </a:r>
            <a:endParaRPr lang="fr-FR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6175" y="1578428"/>
            <a:ext cx="6835775" cy="425631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62547" name="Group 83"/>
          <p:cNvGrpSpPr>
            <a:grpSpLocks/>
          </p:cNvGrpSpPr>
          <p:nvPr/>
        </p:nvGrpSpPr>
        <p:grpSpPr bwMode="auto">
          <a:xfrm>
            <a:off x="2844800" y="2903538"/>
            <a:ext cx="3527425" cy="2503487"/>
            <a:chOff x="1792" y="1829"/>
            <a:chExt cx="2222" cy="1577"/>
          </a:xfrm>
        </p:grpSpPr>
        <p:sp>
          <p:nvSpPr>
            <p:cNvPr id="26659" name="Line 12"/>
            <p:cNvSpPr>
              <a:spLocks noChangeShapeType="1"/>
            </p:cNvSpPr>
            <p:nvPr/>
          </p:nvSpPr>
          <p:spPr bwMode="auto">
            <a:xfrm>
              <a:off x="2258" y="1829"/>
              <a:ext cx="12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0" name="Line 13"/>
            <p:cNvSpPr>
              <a:spLocks noChangeShapeType="1"/>
            </p:cNvSpPr>
            <p:nvPr/>
          </p:nvSpPr>
          <p:spPr bwMode="auto">
            <a:xfrm>
              <a:off x="1792" y="2158"/>
              <a:ext cx="1070" cy="1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1" name="Line 14"/>
            <p:cNvSpPr>
              <a:spLocks noChangeShapeType="1"/>
            </p:cNvSpPr>
            <p:nvPr/>
          </p:nvSpPr>
          <p:spPr bwMode="auto">
            <a:xfrm flipH="1">
              <a:off x="2917" y="2158"/>
              <a:ext cx="1097" cy="12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2" name="Line 15"/>
            <p:cNvSpPr>
              <a:spLocks noChangeShapeType="1"/>
            </p:cNvSpPr>
            <p:nvPr/>
          </p:nvSpPr>
          <p:spPr bwMode="auto">
            <a:xfrm flipH="1">
              <a:off x="1792" y="1829"/>
              <a:ext cx="466" cy="3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3" name="Line 16"/>
            <p:cNvSpPr>
              <a:spLocks noChangeShapeType="1"/>
            </p:cNvSpPr>
            <p:nvPr/>
          </p:nvSpPr>
          <p:spPr bwMode="auto">
            <a:xfrm>
              <a:off x="3520" y="1829"/>
              <a:ext cx="494" cy="3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4" name="Line 17"/>
            <p:cNvSpPr>
              <a:spLocks noChangeShapeType="1"/>
            </p:cNvSpPr>
            <p:nvPr/>
          </p:nvSpPr>
          <p:spPr bwMode="auto">
            <a:xfrm>
              <a:off x="2862" y="3392"/>
              <a:ext cx="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5" name="Line 30"/>
            <p:cNvSpPr>
              <a:spLocks noChangeShapeType="1"/>
            </p:cNvSpPr>
            <p:nvPr/>
          </p:nvSpPr>
          <p:spPr bwMode="auto">
            <a:xfrm>
              <a:off x="2423" y="2158"/>
              <a:ext cx="466" cy="1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6" name="Line 31"/>
            <p:cNvSpPr>
              <a:spLocks noChangeShapeType="1"/>
            </p:cNvSpPr>
            <p:nvPr/>
          </p:nvSpPr>
          <p:spPr bwMode="auto">
            <a:xfrm flipH="1">
              <a:off x="2876" y="2172"/>
              <a:ext cx="466" cy="1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7" name="Line 32"/>
            <p:cNvSpPr>
              <a:spLocks noChangeShapeType="1"/>
            </p:cNvSpPr>
            <p:nvPr/>
          </p:nvSpPr>
          <p:spPr bwMode="auto">
            <a:xfrm flipH="1">
              <a:off x="2752" y="2158"/>
              <a:ext cx="137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8" name="Line 33"/>
            <p:cNvSpPr>
              <a:spLocks noChangeShapeType="1"/>
            </p:cNvSpPr>
            <p:nvPr/>
          </p:nvSpPr>
          <p:spPr bwMode="auto">
            <a:xfrm>
              <a:off x="2889" y="2158"/>
              <a:ext cx="137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69" name="Line 34"/>
            <p:cNvSpPr>
              <a:spLocks noChangeShapeType="1"/>
            </p:cNvSpPr>
            <p:nvPr/>
          </p:nvSpPr>
          <p:spPr bwMode="auto">
            <a:xfrm flipV="1">
              <a:off x="3026" y="2158"/>
              <a:ext cx="604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0" name="Line 35"/>
            <p:cNvSpPr>
              <a:spLocks noChangeShapeType="1"/>
            </p:cNvSpPr>
            <p:nvPr/>
          </p:nvSpPr>
          <p:spPr bwMode="auto">
            <a:xfrm flipH="1" flipV="1">
              <a:off x="2121" y="2158"/>
              <a:ext cx="631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1" name="Line 36"/>
            <p:cNvSpPr>
              <a:spLocks noChangeShapeType="1"/>
            </p:cNvSpPr>
            <p:nvPr/>
          </p:nvSpPr>
          <p:spPr bwMode="auto">
            <a:xfrm flipH="1">
              <a:off x="3273" y="2158"/>
              <a:ext cx="357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2" name="Line 37"/>
            <p:cNvSpPr>
              <a:spLocks noChangeShapeType="1"/>
            </p:cNvSpPr>
            <p:nvPr/>
          </p:nvSpPr>
          <p:spPr bwMode="auto">
            <a:xfrm>
              <a:off x="2094" y="2158"/>
              <a:ext cx="439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3" name="Line 38"/>
            <p:cNvSpPr>
              <a:spLocks noChangeShapeType="1"/>
            </p:cNvSpPr>
            <p:nvPr/>
          </p:nvSpPr>
          <p:spPr bwMode="auto">
            <a:xfrm flipV="1">
              <a:off x="3273" y="2158"/>
              <a:ext cx="686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4" name="Line 40"/>
            <p:cNvSpPr>
              <a:spLocks noChangeShapeType="1"/>
            </p:cNvSpPr>
            <p:nvPr/>
          </p:nvSpPr>
          <p:spPr bwMode="auto">
            <a:xfrm flipH="1" flipV="1">
              <a:off x="1847" y="2158"/>
              <a:ext cx="686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5" name="Line 41"/>
            <p:cNvSpPr>
              <a:spLocks noChangeShapeType="1"/>
            </p:cNvSpPr>
            <p:nvPr/>
          </p:nvSpPr>
          <p:spPr bwMode="auto">
            <a:xfrm flipH="1" flipV="1">
              <a:off x="2377" y="1829"/>
              <a:ext cx="522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6" name="Line 42"/>
            <p:cNvSpPr>
              <a:spLocks noChangeShapeType="1"/>
            </p:cNvSpPr>
            <p:nvPr/>
          </p:nvSpPr>
          <p:spPr bwMode="auto">
            <a:xfrm flipV="1">
              <a:off x="2889" y="1829"/>
              <a:ext cx="466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7" name="Line 43"/>
            <p:cNvSpPr>
              <a:spLocks noChangeShapeType="1"/>
            </p:cNvSpPr>
            <p:nvPr/>
          </p:nvSpPr>
          <p:spPr bwMode="auto">
            <a:xfrm flipH="1" flipV="1">
              <a:off x="3191" y="1938"/>
              <a:ext cx="439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8" name="Line 44"/>
            <p:cNvSpPr>
              <a:spLocks noChangeShapeType="1"/>
            </p:cNvSpPr>
            <p:nvPr/>
          </p:nvSpPr>
          <p:spPr bwMode="auto">
            <a:xfrm flipH="1" flipV="1">
              <a:off x="2889" y="1829"/>
              <a:ext cx="302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79" name="Line 45"/>
            <p:cNvSpPr>
              <a:spLocks noChangeShapeType="1"/>
            </p:cNvSpPr>
            <p:nvPr/>
          </p:nvSpPr>
          <p:spPr bwMode="auto">
            <a:xfrm flipV="1">
              <a:off x="2094" y="1938"/>
              <a:ext cx="466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0" name="Line 46"/>
            <p:cNvSpPr>
              <a:spLocks noChangeShapeType="1"/>
            </p:cNvSpPr>
            <p:nvPr/>
          </p:nvSpPr>
          <p:spPr bwMode="auto">
            <a:xfrm flipV="1">
              <a:off x="2560" y="1829"/>
              <a:ext cx="329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1" name="Line 47"/>
            <p:cNvSpPr>
              <a:spLocks noChangeShapeType="1"/>
            </p:cNvSpPr>
            <p:nvPr/>
          </p:nvSpPr>
          <p:spPr bwMode="auto">
            <a:xfrm flipH="1">
              <a:off x="2423" y="1938"/>
              <a:ext cx="137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2" name="Line 48"/>
            <p:cNvSpPr>
              <a:spLocks noChangeShapeType="1"/>
            </p:cNvSpPr>
            <p:nvPr/>
          </p:nvSpPr>
          <p:spPr bwMode="auto">
            <a:xfrm>
              <a:off x="3191" y="1938"/>
              <a:ext cx="164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3" name="Line 49"/>
            <p:cNvSpPr>
              <a:spLocks noChangeShapeType="1"/>
            </p:cNvSpPr>
            <p:nvPr/>
          </p:nvSpPr>
          <p:spPr bwMode="auto">
            <a:xfrm flipV="1">
              <a:off x="3630" y="1938"/>
              <a:ext cx="55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4" name="Line 50"/>
            <p:cNvSpPr>
              <a:spLocks noChangeShapeType="1"/>
            </p:cNvSpPr>
            <p:nvPr/>
          </p:nvSpPr>
          <p:spPr bwMode="auto">
            <a:xfrm flipH="1" flipV="1">
              <a:off x="2066" y="1966"/>
              <a:ext cx="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5" name="Line 51"/>
            <p:cNvSpPr>
              <a:spLocks noChangeShapeType="1"/>
            </p:cNvSpPr>
            <p:nvPr/>
          </p:nvSpPr>
          <p:spPr bwMode="auto">
            <a:xfrm>
              <a:off x="3355" y="1829"/>
              <a:ext cx="3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6" name="Line 52"/>
            <p:cNvSpPr>
              <a:spLocks noChangeShapeType="1"/>
            </p:cNvSpPr>
            <p:nvPr/>
          </p:nvSpPr>
          <p:spPr bwMode="auto">
            <a:xfrm flipH="1">
              <a:off x="2066" y="1829"/>
              <a:ext cx="32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7" name="Line 53"/>
            <p:cNvSpPr>
              <a:spLocks noChangeShapeType="1"/>
            </p:cNvSpPr>
            <p:nvPr/>
          </p:nvSpPr>
          <p:spPr bwMode="auto">
            <a:xfrm flipH="1">
              <a:off x="1847" y="1966"/>
              <a:ext cx="21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8" name="Line 54"/>
            <p:cNvSpPr>
              <a:spLocks noChangeShapeType="1"/>
            </p:cNvSpPr>
            <p:nvPr/>
          </p:nvSpPr>
          <p:spPr bwMode="auto">
            <a:xfrm>
              <a:off x="3685" y="1966"/>
              <a:ext cx="27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89" name="Line 55"/>
            <p:cNvSpPr>
              <a:spLocks noChangeShapeType="1"/>
            </p:cNvSpPr>
            <p:nvPr/>
          </p:nvSpPr>
          <p:spPr bwMode="auto">
            <a:xfrm>
              <a:off x="1819" y="2148"/>
              <a:ext cx="2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90" name="Line 56"/>
            <p:cNvSpPr>
              <a:spLocks noChangeShapeType="1"/>
            </p:cNvSpPr>
            <p:nvPr/>
          </p:nvSpPr>
          <p:spPr bwMode="auto">
            <a:xfrm>
              <a:off x="1819" y="2167"/>
              <a:ext cx="2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2554" name="Group 90"/>
          <p:cNvGrpSpPr>
            <a:grpSpLocks/>
          </p:cNvGrpSpPr>
          <p:nvPr/>
        </p:nvGrpSpPr>
        <p:grpSpPr bwMode="auto">
          <a:xfrm>
            <a:off x="5500688" y="2117725"/>
            <a:ext cx="523875" cy="2265363"/>
            <a:chOff x="3465" y="1334"/>
            <a:chExt cx="330" cy="1427"/>
          </a:xfrm>
        </p:grpSpPr>
        <p:sp>
          <p:nvSpPr>
            <p:cNvPr id="26655" name="Line 22"/>
            <p:cNvSpPr>
              <a:spLocks noChangeShapeType="1"/>
            </p:cNvSpPr>
            <p:nvPr/>
          </p:nvSpPr>
          <p:spPr bwMode="auto">
            <a:xfrm flipV="1">
              <a:off x="3740" y="1334"/>
              <a:ext cx="55" cy="63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6" name="Line 27"/>
            <p:cNvSpPr>
              <a:spLocks noChangeShapeType="1"/>
            </p:cNvSpPr>
            <p:nvPr/>
          </p:nvSpPr>
          <p:spPr bwMode="auto">
            <a:xfrm flipV="1">
              <a:off x="3465" y="1883"/>
              <a:ext cx="137" cy="87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7" name="Line 28"/>
            <p:cNvSpPr>
              <a:spLocks noChangeShapeType="1"/>
            </p:cNvSpPr>
            <p:nvPr/>
          </p:nvSpPr>
          <p:spPr bwMode="auto">
            <a:xfrm flipV="1">
              <a:off x="3602" y="1335"/>
              <a:ext cx="28" cy="5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8" name="Line 59"/>
            <p:cNvSpPr>
              <a:spLocks noChangeShapeType="1"/>
            </p:cNvSpPr>
            <p:nvPr/>
          </p:nvSpPr>
          <p:spPr bwMode="auto">
            <a:xfrm flipV="1">
              <a:off x="3629" y="1967"/>
              <a:ext cx="110" cy="6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2552" name="Group 88"/>
          <p:cNvGrpSpPr>
            <a:grpSpLocks/>
          </p:cNvGrpSpPr>
          <p:nvPr/>
        </p:nvGrpSpPr>
        <p:grpSpPr bwMode="auto">
          <a:xfrm>
            <a:off x="3322638" y="2074863"/>
            <a:ext cx="350837" cy="2306637"/>
            <a:chOff x="2093" y="1307"/>
            <a:chExt cx="221" cy="1453"/>
          </a:xfrm>
        </p:grpSpPr>
        <p:sp>
          <p:nvSpPr>
            <p:cNvPr id="26651" name="Line 18"/>
            <p:cNvSpPr>
              <a:spLocks noChangeShapeType="1"/>
            </p:cNvSpPr>
            <p:nvPr/>
          </p:nvSpPr>
          <p:spPr bwMode="auto">
            <a:xfrm flipH="1">
              <a:off x="2094" y="1307"/>
              <a:ext cx="0" cy="63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2" name="Line 29"/>
            <p:cNvSpPr>
              <a:spLocks noChangeShapeType="1"/>
            </p:cNvSpPr>
            <p:nvPr/>
          </p:nvSpPr>
          <p:spPr bwMode="auto">
            <a:xfrm>
              <a:off x="2094" y="1499"/>
              <a:ext cx="0" cy="2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3" name="Line 57"/>
            <p:cNvSpPr>
              <a:spLocks noChangeShapeType="1"/>
            </p:cNvSpPr>
            <p:nvPr/>
          </p:nvSpPr>
          <p:spPr bwMode="auto">
            <a:xfrm>
              <a:off x="2093" y="1910"/>
              <a:ext cx="83" cy="6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4" name="Line 60"/>
            <p:cNvSpPr>
              <a:spLocks noChangeShapeType="1"/>
            </p:cNvSpPr>
            <p:nvPr/>
          </p:nvSpPr>
          <p:spPr bwMode="auto">
            <a:xfrm>
              <a:off x="2121" y="1939"/>
              <a:ext cx="193" cy="8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2553" name="Group 89"/>
          <p:cNvGrpSpPr>
            <a:grpSpLocks/>
          </p:cNvGrpSpPr>
          <p:nvPr/>
        </p:nvGrpSpPr>
        <p:grpSpPr bwMode="auto">
          <a:xfrm>
            <a:off x="3455988" y="4124325"/>
            <a:ext cx="2262187" cy="257175"/>
            <a:chOff x="2177" y="2598"/>
            <a:chExt cx="1425" cy="162"/>
          </a:xfrm>
        </p:grpSpPr>
        <p:sp>
          <p:nvSpPr>
            <p:cNvPr id="26649" name="Line 58"/>
            <p:cNvSpPr>
              <a:spLocks noChangeShapeType="1"/>
            </p:cNvSpPr>
            <p:nvPr/>
          </p:nvSpPr>
          <p:spPr bwMode="auto">
            <a:xfrm flipV="1">
              <a:off x="2177" y="2598"/>
              <a:ext cx="1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50" name="Line 61"/>
            <p:cNvSpPr>
              <a:spLocks noChangeShapeType="1"/>
            </p:cNvSpPr>
            <p:nvPr/>
          </p:nvSpPr>
          <p:spPr bwMode="auto">
            <a:xfrm>
              <a:off x="2313" y="2760"/>
              <a:ext cx="11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2551" name="Group 87"/>
          <p:cNvGrpSpPr>
            <a:grpSpLocks/>
          </p:cNvGrpSpPr>
          <p:nvPr/>
        </p:nvGrpSpPr>
        <p:grpSpPr bwMode="auto">
          <a:xfrm>
            <a:off x="2844800" y="1944688"/>
            <a:ext cx="4506913" cy="3440112"/>
            <a:chOff x="1792" y="1225"/>
            <a:chExt cx="2839" cy="2167"/>
          </a:xfrm>
        </p:grpSpPr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2258" y="1445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3520" y="1418"/>
              <a:ext cx="0" cy="41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36" name="Line 62"/>
            <p:cNvSpPr>
              <a:spLocks noChangeShapeType="1"/>
            </p:cNvSpPr>
            <p:nvPr/>
          </p:nvSpPr>
          <p:spPr bwMode="auto">
            <a:xfrm>
              <a:off x="3520" y="1829"/>
              <a:ext cx="9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37" name="Line 63"/>
            <p:cNvSpPr>
              <a:spLocks noChangeShapeType="1"/>
            </p:cNvSpPr>
            <p:nvPr/>
          </p:nvSpPr>
          <p:spPr bwMode="auto">
            <a:xfrm>
              <a:off x="4041" y="2158"/>
              <a:ext cx="46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38" name="Line 64"/>
            <p:cNvSpPr>
              <a:spLocks noChangeShapeType="1"/>
            </p:cNvSpPr>
            <p:nvPr/>
          </p:nvSpPr>
          <p:spPr bwMode="auto">
            <a:xfrm>
              <a:off x="2944" y="3392"/>
              <a:ext cx="137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39" name="Line 65"/>
            <p:cNvSpPr>
              <a:spLocks noChangeShapeType="1"/>
            </p:cNvSpPr>
            <p:nvPr/>
          </p:nvSpPr>
          <p:spPr bwMode="auto">
            <a:xfrm flipH="1" flipV="1">
              <a:off x="1792" y="1362"/>
              <a:ext cx="0" cy="8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0" name="Line 66"/>
            <p:cNvSpPr>
              <a:spLocks noChangeShapeType="1"/>
            </p:cNvSpPr>
            <p:nvPr/>
          </p:nvSpPr>
          <p:spPr bwMode="auto">
            <a:xfrm flipV="1">
              <a:off x="4014" y="1417"/>
              <a:ext cx="0" cy="74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1" name="Line 67"/>
            <p:cNvSpPr>
              <a:spLocks noChangeShapeType="1"/>
            </p:cNvSpPr>
            <p:nvPr/>
          </p:nvSpPr>
          <p:spPr bwMode="auto">
            <a:xfrm>
              <a:off x="4014" y="1829"/>
              <a:ext cx="0" cy="3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2" name="Line 68"/>
            <p:cNvSpPr>
              <a:spLocks noChangeShapeType="1"/>
            </p:cNvSpPr>
            <p:nvPr/>
          </p:nvSpPr>
          <p:spPr bwMode="auto">
            <a:xfrm>
              <a:off x="4014" y="2158"/>
              <a:ext cx="0" cy="123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3" name="Line 69"/>
            <p:cNvSpPr>
              <a:spLocks noChangeShapeType="1"/>
            </p:cNvSpPr>
            <p:nvPr/>
          </p:nvSpPr>
          <p:spPr bwMode="auto">
            <a:xfrm>
              <a:off x="2258" y="1664"/>
              <a:ext cx="126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4" name="Line 70"/>
            <p:cNvSpPr>
              <a:spLocks noChangeShapeType="1"/>
            </p:cNvSpPr>
            <p:nvPr/>
          </p:nvSpPr>
          <p:spPr bwMode="auto">
            <a:xfrm>
              <a:off x="1792" y="1445"/>
              <a:ext cx="222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645" name="Text Box 71"/>
            <p:cNvSpPr txBox="1">
              <a:spLocks noChangeArrowheads="1"/>
            </p:cNvSpPr>
            <p:nvPr/>
          </p:nvSpPr>
          <p:spPr bwMode="auto">
            <a:xfrm>
              <a:off x="2724" y="1225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100</a:t>
              </a:r>
              <a:endParaRPr lang="fr-FR" sz="2000">
                <a:solidFill>
                  <a:schemeClr val="bg2"/>
                </a:solidFill>
              </a:endParaRPr>
            </a:p>
          </p:txBody>
        </p:sp>
        <p:sp>
          <p:nvSpPr>
            <p:cNvPr id="26646" name="Text Box 72"/>
            <p:cNvSpPr txBox="1">
              <a:spLocks noChangeArrowheads="1"/>
            </p:cNvSpPr>
            <p:nvPr/>
          </p:nvSpPr>
          <p:spPr bwMode="auto">
            <a:xfrm>
              <a:off x="2683" y="1458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55-57</a:t>
              </a:r>
              <a:endParaRPr lang="fr-FR" sz="2000">
                <a:solidFill>
                  <a:schemeClr val="bg2"/>
                </a:solidFill>
              </a:endParaRPr>
            </a:p>
          </p:txBody>
        </p:sp>
        <p:sp>
          <p:nvSpPr>
            <p:cNvPr id="26647" name="Text Box 73"/>
            <p:cNvSpPr txBox="1">
              <a:spLocks noChangeArrowheads="1"/>
            </p:cNvSpPr>
            <p:nvPr/>
          </p:nvSpPr>
          <p:spPr bwMode="auto">
            <a:xfrm>
              <a:off x="4054" y="1870"/>
              <a:ext cx="5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14-16</a:t>
              </a:r>
              <a:endParaRPr lang="fr-FR" sz="2000">
                <a:solidFill>
                  <a:schemeClr val="bg2"/>
                </a:solidFill>
              </a:endParaRPr>
            </a:p>
          </p:txBody>
        </p:sp>
        <p:sp>
          <p:nvSpPr>
            <p:cNvPr id="26648" name="Text Box 74"/>
            <p:cNvSpPr txBox="1">
              <a:spLocks noChangeArrowheads="1"/>
            </p:cNvSpPr>
            <p:nvPr/>
          </p:nvSpPr>
          <p:spPr bwMode="auto">
            <a:xfrm>
              <a:off x="4068" y="2541"/>
              <a:ext cx="5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41-43</a:t>
              </a:r>
              <a:endParaRPr lang="fr-FR" sz="200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495300"/>
            <a:ext cx="6781800" cy="1143000"/>
          </a:xfrm>
        </p:spPr>
        <p:txBody>
          <a:bodyPr/>
          <a:lstStyle/>
          <a:p>
            <a:r>
              <a:rPr lang="fr-CA" smtClean="0"/>
              <a:t>Le polymorphisme</a:t>
            </a:r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928688" y="2063750"/>
          <a:ext cx="762317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7642860" imgH="3602736" progId="Word.Document.8">
                  <p:embed/>
                </p:oleObj>
              </mc:Choice>
              <mc:Fallback>
                <p:oleObj name="Document" r:id="rId3" imgW="7642860" imgH="3602736" progId="Word.Document.8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63750"/>
                        <a:ext cx="7623175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078038" y="5513388"/>
            <a:ext cx="4862512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Température de transition sous 1 atm.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53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Indice de réfraction des solides : </a:t>
            </a:r>
            <a:br>
              <a:rPr lang="fr-FR" sz="4000" smtClean="0"/>
            </a:br>
            <a:r>
              <a:rPr lang="fr-FR" sz="4000" smtClean="0"/>
              <a:t>une mesure rapide par immersion</a:t>
            </a:r>
            <a:endParaRPr lang="fr-F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543800" cy="3526971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 smtClean="0">
                <a:solidFill>
                  <a:schemeClr val="bg2"/>
                </a:solidFill>
              </a:rPr>
              <a:t>On immerge le solide dans un liquide transparent et dans lequel le solide est insoluble.</a:t>
            </a:r>
          </a:p>
          <a:p>
            <a:r>
              <a:rPr lang="fr-FR" sz="2400" smtClean="0">
                <a:solidFill>
                  <a:schemeClr val="bg2"/>
                </a:solidFill>
              </a:rPr>
              <a:t>Lorsque le liquide et le solide ont le même indice de réfraction les rayons lumineux traversent les milieux sans être déviés.</a:t>
            </a:r>
          </a:p>
          <a:p>
            <a:r>
              <a:rPr lang="fr-FR" sz="2400" smtClean="0">
                <a:solidFill>
                  <a:schemeClr val="bg2"/>
                </a:solidFill>
              </a:rPr>
              <a:t>On dispose d’une liste quasi illimitée de liquides dont l’indice de réfraction couvre une gamme relativement suffisante.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sz="4000" smtClean="0"/>
              <a:t>Liquides pour la méthode d’immersion</a:t>
            </a:r>
          </a:p>
        </p:txBody>
      </p:sp>
      <p:graphicFrame>
        <p:nvGraphicFramePr>
          <p:cNvPr id="4915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20713" y="1958975"/>
          <a:ext cx="7866062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3" imgW="8015752" imgH="4110615" progId="Word.Document.8">
                  <p:embed/>
                </p:oleObj>
              </mc:Choice>
              <mc:Fallback>
                <p:oleObj name="Document" r:id="rId3" imgW="8015752" imgH="4110615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958975"/>
                        <a:ext cx="7866062" cy="403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Défauts dans les cristaux</a:t>
            </a:r>
            <a:endParaRPr lang="fr-FR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56338" y="4659313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63518" name="Group 30"/>
          <p:cNvGrpSpPr>
            <a:grpSpLocks/>
          </p:cNvGrpSpPr>
          <p:nvPr/>
        </p:nvGrpSpPr>
        <p:grpSpPr bwMode="auto">
          <a:xfrm>
            <a:off x="725488" y="2146300"/>
            <a:ext cx="3832225" cy="3614738"/>
            <a:chOff x="466" y="1353"/>
            <a:chExt cx="2414" cy="2277"/>
          </a:xfrm>
        </p:grpSpPr>
        <p:sp>
          <p:nvSpPr>
            <p:cNvPr id="30737" name="Rectangle 3"/>
            <p:cNvSpPr>
              <a:spLocks noChangeArrowheads="1"/>
            </p:cNvSpPr>
            <p:nvPr/>
          </p:nvSpPr>
          <p:spPr bwMode="auto">
            <a:xfrm>
              <a:off x="466" y="1353"/>
              <a:ext cx="2414" cy="22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38" name="Oval 6"/>
            <p:cNvSpPr>
              <a:spLocks noChangeArrowheads="1"/>
            </p:cNvSpPr>
            <p:nvPr/>
          </p:nvSpPr>
          <p:spPr bwMode="auto">
            <a:xfrm>
              <a:off x="715" y="1537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39" name="Oval 7"/>
            <p:cNvSpPr>
              <a:spLocks noChangeArrowheads="1"/>
            </p:cNvSpPr>
            <p:nvPr/>
          </p:nvSpPr>
          <p:spPr bwMode="auto">
            <a:xfrm>
              <a:off x="1359" y="1532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0" name="Oval 9"/>
            <p:cNvSpPr>
              <a:spLocks noChangeArrowheads="1"/>
            </p:cNvSpPr>
            <p:nvPr/>
          </p:nvSpPr>
          <p:spPr bwMode="auto">
            <a:xfrm>
              <a:off x="729" y="2154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1" name="Oval 11"/>
            <p:cNvSpPr>
              <a:spLocks noChangeArrowheads="1"/>
            </p:cNvSpPr>
            <p:nvPr/>
          </p:nvSpPr>
          <p:spPr bwMode="auto">
            <a:xfrm>
              <a:off x="2005" y="2149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2" name="Oval 12"/>
            <p:cNvSpPr>
              <a:spLocks noChangeArrowheads="1"/>
            </p:cNvSpPr>
            <p:nvPr/>
          </p:nvSpPr>
          <p:spPr bwMode="auto">
            <a:xfrm>
              <a:off x="757" y="2785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3" name="Oval 13"/>
            <p:cNvSpPr>
              <a:spLocks noChangeArrowheads="1"/>
            </p:cNvSpPr>
            <p:nvPr/>
          </p:nvSpPr>
          <p:spPr bwMode="auto">
            <a:xfrm>
              <a:off x="1401" y="2780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4" name="Oval 14"/>
            <p:cNvSpPr>
              <a:spLocks noChangeArrowheads="1"/>
            </p:cNvSpPr>
            <p:nvPr/>
          </p:nvSpPr>
          <p:spPr bwMode="auto">
            <a:xfrm>
              <a:off x="2033" y="2780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5" name="Oval 15"/>
            <p:cNvSpPr>
              <a:spLocks noChangeArrowheads="1"/>
            </p:cNvSpPr>
            <p:nvPr/>
          </p:nvSpPr>
          <p:spPr bwMode="auto">
            <a:xfrm>
              <a:off x="1032" y="1853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6" name="Oval 16"/>
            <p:cNvSpPr>
              <a:spLocks noChangeArrowheads="1"/>
            </p:cNvSpPr>
            <p:nvPr/>
          </p:nvSpPr>
          <p:spPr bwMode="auto">
            <a:xfrm>
              <a:off x="1675" y="1875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7" name="Oval 17"/>
            <p:cNvSpPr>
              <a:spLocks noChangeArrowheads="1"/>
            </p:cNvSpPr>
            <p:nvPr/>
          </p:nvSpPr>
          <p:spPr bwMode="auto">
            <a:xfrm>
              <a:off x="2362" y="1875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8" name="Oval 18"/>
            <p:cNvSpPr>
              <a:spLocks noChangeArrowheads="1"/>
            </p:cNvSpPr>
            <p:nvPr/>
          </p:nvSpPr>
          <p:spPr bwMode="auto">
            <a:xfrm>
              <a:off x="1058" y="2456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49" name="Oval 19"/>
            <p:cNvSpPr>
              <a:spLocks noChangeArrowheads="1"/>
            </p:cNvSpPr>
            <p:nvPr/>
          </p:nvSpPr>
          <p:spPr bwMode="auto">
            <a:xfrm>
              <a:off x="1702" y="2451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50" name="Oval 20"/>
            <p:cNvSpPr>
              <a:spLocks noChangeArrowheads="1"/>
            </p:cNvSpPr>
            <p:nvPr/>
          </p:nvSpPr>
          <p:spPr bwMode="auto">
            <a:xfrm>
              <a:off x="2334" y="2451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51" name="Oval 26"/>
            <p:cNvSpPr>
              <a:spLocks noChangeArrowheads="1"/>
            </p:cNvSpPr>
            <p:nvPr/>
          </p:nvSpPr>
          <p:spPr bwMode="auto">
            <a:xfrm>
              <a:off x="2348" y="3124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52" name="Oval 27"/>
            <p:cNvSpPr>
              <a:spLocks noChangeArrowheads="1"/>
            </p:cNvSpPr>
            <p:nvPr/>
          </p:nvSpPr>
          <p:spPr bwMode="auto">
            <a:xfrm>
              <a:off x="1716" y="3123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53" name="Oval 28"/>
            <p:cNvSpPr>
              <a:spLocks noChangeArrowheads="1"/>
            </p:cNvSpPr>
            <p:nvPr/>
          </p:nvSpPr>
          <p:spPr bwMode="auto">
            <a:xfrm>
              <a:off x="1085" y="3095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905375" y="2159000"/>
            <a:ext cx="4049713" cy="264795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CA">
                <a:solidFill>
                  <a:schemeClr val="bg2"/>
                </a:solidFill>
              </a:rPr>
              <a:t>Défauts de points 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CA">
                <a:solidFill>
                  <a:schemeClr val="bg2"/>
                </a:solidFill>
              </a:rPr>
              <a:t>A: lacune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CA">
                <a:solidFill>
                  <a:schemeClr val="bg2"/>
                </a:solidFill>
              </a:rPr>
              <a:t>B: atome interstitiel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CA">
                <a:solidFill>
                  <a:schemeClr val="bg2"/>
                </a:solidFill>
              </a:rPr>
              <a:t>C: impureté de substitution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CA">
                <a:solidFill>
                  <a:schemeClr val="bg2"/>
                </a:solidFill>
              </a:rPr>
              <a:t>D: impureté interstitielle</a:t>
            </a:r>
            <a:endParaRPr lang="fr-FR">
              <a:solidFill>
                <a:schemeClr val="bg2"/>
              </a:solidFill>
            </a:endParaRPr>
          </a:p>
        </p:txBody>
      </p:sp>
      <p:grpSp>
        <p:nvGrpSpPr>
          <p:cNvPr id="63527" name="Group 39"/>
          <p:cNvGrpSpPr>
            <a:grpSpLocks/>
          </p:cNvGrpSpPr>
          <p:nvPr/>
        </p:nvGrpSpPr>
        <p:grpSpPr bwMode="auto">
          <a:xfrm>
            <a:off x="3160713" y="2432050"/>
            <a:ext cx="527050" cy="477838"/>
            <a:chOff x="1991" y="1532"/>
            <a:chExt cx="332" cy="301"/>
          </a:xfrm>
        </p:grpSpPr>
        <p:sp>
          <p:nvSpPr>
            <p:cNvPr id="30735" name="Oval 8"/>
            <p:cNvSpPr>
              <a:spLocks noChangeArrowheads="1"/>
            </p:cNvSpPr>
            <p:nvPr/>
          </p:nvSpPr>
          <p:spPr bwMode="auto">
            <a:xfrm>
              <a:off x="1991" y="1532"/>
              <a:ext cx="310" cy="30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36" name="Text Box 31"/>
            <p:cNvSpPr txBox="1">
              <a:spLocks noChangeArrowheads="1"/>
            </p:cNvSpPr>
            <p:nvPr/>
          </p:nvSpPr>
          <p:spPr bwMode="auto">
            <a:xfrm>
              <a:off x="2021" y="1537"/>
              <a:ext cx="3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</a:t>
              </a:r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63526" name="Group 38"/>
          <p:cNvGrpSpPr>
            <a:grpSpLocks/>
          </p:cNvGrpSpPr>
          <p:nvPr/>
        </p:nvGrpSpPr>
        <p:grpSpPr bwMode="auto">
          <a:xfrm>
            <a:off x="2716213" y="4411663"/>
            <a:ext cx="492125" cy="487362"/>
            <a:chOff x="1711" y="2779"/>
            <a:chExt cx="310" cy="307"/>
          </a:xfrm>
        </p:grpSpPr>
        <p:sp>
          <p:nvSpPr>
            <p:cNvPr id="30733" name="Oval 10"/>
            <p:cNvSpPr>
              <a:spLocks noChangeArrowheads="1"/>
            </p:cNvSpPr>
            <p:nvPr/>
          </p:nvSpPr>
          <p:spPr bwMode="auto">
            <a:xfrm>
              <a:off x="1711" y="2779"/>
              <a:ext cx="310" cy="30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34" name="Text Box 32"/>
            <p:cNvSpPr txBox="1">
              <a:spLocks noChangeArrowheads="1"/>
            </p:cNvSpPr>
            <p:nvPr/>
          </p:nvSpPr>
          <p:spPr bwMode="auto">
            <a:xfrm>
              <a:off x="1746" y="2798"/>
              <a:ext cx="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B</a:t>
              </a:r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1639888" y="4398963"/>
            <a:ext cx="522287" cy="457200"/>
            <a:chOff x="1033" y="2771"/>
            <a:chExt cx="329" cy="288"/>
          </a:xfrm>
        </p:grpSpPr>
        <p:sp>
          <p:nvSpPr>
            <p:cNvPr id="30731" name="Oval 35"/>
            <p:cNvSpPr>
              <a:spLocks noChangeArrowheads="1"/>
            </p:cNvSpPr>
            <p:nvPr/>
          </p:nvSpPr>
          <p:spPr bwMode="auto">
            <a:xfrm>
              <a:off x="1197" y="2853"/>
              <a:ext cx="165" cy="16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0732" name="Text Box 36"/>
            <p:cNvSpPr txBox="1">
              <a:spLocks noChangeArrowheads="1"/>
            </p:cNvSpPr>
            <p:nvPr/>
          </p:nvSpPr>
          <p:spPr bwMode="auto">
            <a:xfrm>
              <a:off x="1033" y="2771"/>
              <a:ext cx="2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D</a:t>
              </a:r>
              <a:endParaRPr lang="fr-FR">
                <a:solidFill>
                  <a:schemeClr val="bg2"/>
                </a:solidFill>
              </a:endParaRPr>
            </a:p>
          </p:txBody>
        </p:sp>
      </p:grp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2206625" y="3411538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A</a:t>
            </a:r>
            <a:endParaRPr 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3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3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3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3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3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build="p" animBg="1"/>
      <p:bldP spid="635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Défauts dans les cristaux</a:t>
            </a:r>
            <a:endParaRPr lang="fr-FR" smtClean="0"/>
          </a:p>
        </p:txBody>
      </p:sp>
      <p:sp>
        <p:nvSpPr>
          <p:cNvPr id="64540" name="Text Box 1052"/>
          <p:cNvSpPr txBox="1">
            <a:spLocks noChangeArrowheads="1"/>
          </p:cNvSpPr>
          <p:nvPr/>
        </p:nvSpPr>
        <p:spPr bwMode="auto">
          <a:xfrm>
            <a:off x="1597479" y="5816600"/>
            <a:ext cx="7373937" cy="457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CA">
                <a:solidFill>
                  <a:schemeClr val="bg2"/>
                </a:solidFill>
              </a:rPr>
              <a:t>Défauts de ligne :  A: dislocation coin et B: dislocation vis.</a:t>
            </a:r>
          </a:p>
        </p:txBody>
      </p:sp>
      <p:grpSp>
        <p:nvGrpSpPr>
          <p:cNvPr id="65247" name="Group 1759"/>
          <p:cNvGrpSpPr>
            <a:grpSpLocks/>
          </p:cNvGrpSpPr>
          <p:nvPr/>
        </p:nvGrpSpPr>
        <p:grpSpPr bwMode="auto">
          <a:xfrm>
            <a:off x="568325" y="2033588"/>
            <a:ext cx="3660775" cy="3614737"/>
            <a:chOff x="358" y="1281"/>
            <a:chExt cx="2306" cy="2277"/>
          </a:xfrm>
        </p:grpSpPr>
        <p:sp>
          <p:nvSpPr>
            <p:cNvPr id="31955" name="Rectangle 1027"/>
            <p:cNvSpPr>
              <a:spLocks noChangeArrowheads="1"/>
            </p:cNvSpPr>
            <p:nvPr/>
          </p:nvSpPr>
          <p:spPr bwMode="auto">
            <a:xfrm>
              <a:off x="358" y="1281"/>
              <a:ext cx="2306" cy="22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1956" name="Group 1444"/>
            <p:cNvGrpSpPr>
              <a:grpSpLocks/>
            </p:cNvGrpSpPr>
            <p:nvPr/>
          </p:nvGrpSpPr>
          <p:grpSpPr bwMode="auto">
            <a:xfrm>
              <a:off x="408" y="1404"/>
              <a:ext cx="2124" cy="2100"/>
              <a:chOff x="300" y="1404"/>
              <a:chExt cx="2124" cy="2100"/>
            </a:xfrm>
          </p:grpSpPr>
          <p:sp>
            <p:nvSpPr>
              <p:cNvPr id="31958" name="Line 1055"/>
              <p:cNvSpPr>
                <a:spLocks noChangeShapeType="1"/>
              </p:cNvSpPr>
              <p:nvPr/>
            </p:nvSpPr>
            <p:spPr bwMode="auto">
              <a:xfrm>
                <a:off x="876" y="1548"/>
                <a:ext cx="13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59" name="Line 1056"/>
              <p:cNvSpPr>
                <a:spLocks noChangeShapeType="1"/>
              </p:cNvSpPr>
              <p:nvPr/>
            </p:nvSpPr>
            <p:spPr bwMode="auto">
              <a:xfrm>
                <a:off x="756" y="1644"/>
                <a:ext cx="13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0" name="Line 1057"/>
              <p:cNvSpPr>
                <a:spLocks noChangeShapeType="1"/>
              </p:cNvSpPr>
              <p:nvPr/>
            </p:nvSpPr>
            <p:spPr bwMode="auto">
              <a:xfrm>
                <a:off x="648" y="1752"/>
                <a:ext cx="13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1" name="Line 1058"/>
              <p:cNvSpPr>
                <a:spLocks noChangeShapeType="1"/>
              </p:cNvSpPr>
              <p:nvPr/>
            </p:nvSpPr>
            <p:spPr bwMode="auto">
              <a:xfrm>
                <a:off x="540" y="1860"/>
                <a:ext cx="13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2" name="Line 1059"/>
              <p:cNvSpPr>
                <a:spLocks noChangeShapeType="1"/>
              </p:cNvSpPr>
              <p:nvPr/>
            </p:nvSpPr>
            <p:spPr bwMode="auto">
              <a:xfrm>
                <a:off x="468" y="1968"/>
                <a:ext cx="13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3" name="Line 1060"/>
              <p:cNvSpPr>
                <a:spLocks noChangeShapeType="1"/>
              </p:cNvSpPr>
              <p:nvPr/>
            </p:nvSpPr>
            <p:spPr bwMode="auto">
              <a:xfrm>
                <a:off x="360" y="2076"/>
                <a:ext cx="13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4" name="Line 1061"/>
              <p:cNvSpPr>
                <a:spLocks noChangeShapeType="1"/>
              </p:cNvSpPr>
              <p:nvPr/>
            </p:nvSpPr>
            <p:spPr bwMode="auto">
              <a:xfrm>
                <a:off x="984" y="1440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65" name="Oval 1069"/>
              <p:cNvSpPr>
                <a:spLocks noChangeArrowheads="1"/>
              </p:cNvSpPr>
              <p:nvPr/>
            </p:nvSpPr>
            <p:spPr bwMode="auto">
              <a:xfrm>
                <a:off x="2172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66" name="Oval 1078"/>
              <p:cNvSpPr>
                <a:spLocks noChangeArrowheads="1"/>
              </p:cNvSpPr>
              <p:nvPr/>
            </p:nvSpPr>
            <p:spPr bwMode="auto">
              <a:xfrm>
                <a:off x="2052" y="151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67" name="Oval 1081"/>
              <p:cNvSpPr>
                <a:spLocks noChangeArrowheads="1"/>
              </p:cNvSpPr>
              <p:nvPr/>
            </p:nvSpPr>
            <p:spPr bwMode="auto">
              <a:xfrm>
                <a:off x="930" y="160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68" name="Oval 1090"/>
              <p:cNvSpPr>
                <a:spLocks noChangeArrowheads="1"/>
              </p:cNvSpPr>
              <p:nvPr/>
            </p:nvSpPr>
            <p:spPr bwMode="auto">
              <a:xfrm>
                <a:off x="792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69" name="Oval 1099"/>
              <p:cNvSpPr>
                <a:spLocks noChangeArrowheads="1"/>
              </p:cNvSpPr>
              <p:nvPr/>
            </p:nvSpPr>
            <p:spPr bwMode="auto">
              <a:xfrm>
                <a:off x="684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70" name="Oval 1108"/>
              <p:cNvSpPr>
                <a:spLocks noChangeArrowheads="1"/>
              </p:cNvSpPr>
              <p:nvPr/>
            </p:nvSpPr>
            <p:spPr bwMode="auto">
              <a:xfrm>
                <a:off x="576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71" name="Oval 1182"/>
              <p:cNvSpPr>
                <a:spLocks noChangeArrowheads="1"/>
              </p:cNvSpPr>
              <p:nvPr/>
            </p:nvSpPr>
            <p:spPr bwMode="auto">
              <a:xfrm>
                <a:off x="900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72" name="Line 1196"/>
              <p:cNvSpPr>
                <a:spLocks noChangeShapeType="1"/>
              </p:cNvSpPr>
              <p:nvPr/>
            </p:nvSpPr>
            <p:spPr bwMode="auto">
              <a:xfrm flipH="1">
                <a:off x="1704" y="2088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3" name="Line 1197"/>
              <p:cNvSpPr>
                <a:spLocks noChangeShapeType="1"/>
              </p:cNvSpPr>
              <p:nvPr/>
            </p:nvSpPr>
            <p:spPr bwMode="auto">
              <a:xfrm flipH="1">
                <a:off x="1524" y="211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4" name="Line 1198"/>
              <p:cNvSpPr>
                <a:spLocks noChangeShapeType="1"/>
              </p:cNvSpPr>
              <p:nvPr/>
            </p:nvSpPr>
            <p:spPr bwMode="auto">
              <a:xfrm flipH="1">
                <a:off x="1344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5" name="Line 1199"/>
              <p:cNvSpPr>
                <a:spLocks noChangeShapeType="1"/>
              </p:cNvSpPr>
              <p:nvPr/>
            </p:nvSpPr>
            <p:spPr bwMode="auto">
              <a:xfrm flipH="1">
                <a:off x="1176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6" name="Line 1200"/>
              <p:cNvSpPr>
                <a:spLocks noChangeShapeType="1"/>
              </p:cNvSpPr>
              <p:nvPr/>
            </p:nvSpPr>
            <p:spPr bwMode="auto">
              <a:xfrm flipH="1">
                <a:off x="996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7" name="Line 1201"/>
              <p:cNvSpPr>
                <a:spLocks noChangeShapeType="1"/>
              </p:cNvSpPr>
              <p:nvPr/>
            </p:nvSpPr>
            <p:spPr bwMode="auto">
              <a:xfrm flipH="1">
                <a:off x="816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8" name="Line 1202"/>
              <p:cNvSpPr>
                <a:spLocks noChangeShapeType="1"/>
              </p:cNvSpPr>
              <p:nvPr/>
            </p:nvSpPr>
            <p:spPr bwMode="auto">
              <a:xfrm flipH="1">
                <a:off x="684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79" name="Line 1203"/>
              <p:cNvSpPr>
                <a:spLocks noChangeShapeType="1"/>
              </p:cNvSpPr>
              <p:nvPr/>
            </p:nvSpPr>
            <p:spPr bwMode="auto">
              <a:xfrm flipH="1">
                <a:off x="504" y="207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0" name="Line 1204"/>
              <p:cNvSpPr>
                <a:spLocks noChangeShapeType="1"/>
              </p:cNvSpPr>
              <p:nvPr/>
            </p:nvSpPr>
            <p:spPr bwMode="auto">
              <a:xfrm flipH="1">
                <a:off x="336" y="2076"/>
                <a:ext cx="0" cy="7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1" name="Line 1205"/>
              <p:cNvSpPr>
                <a:spLocks noChangeShapeType="1"/>
              </p:cNvSpPr>
              <p:nvPr/>
            </p:nvSpPr>
            <p:spPr bwMode="auto">
              <a:xfrm>
                <a:off x="336" y="2808"/>
                <a:ext cx="108" cy="4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2" name="Line 1206"/>
              <p:cNvSpPr>
                <a:spLocks noChangeShapeType="1"/>
              </p:cNvSpPr>
              <p:nvPr/>
            </p:nvSpPr>
            <p:spPr bwMode="auto">
              <a:xfrm>
                <a:off x="516" y="2808"/>
                <a:ext cx="108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3" name="Line 1207"/>
              <p:cNvSpPr>
                <a:spLocks noChangeShapeType="1"/>
              </p:cNvSpPr>
              <p:nvPr/>
            </p:nvSpPr>
            <p:spPr bwMode="auto">
              <a:xfrm>
                <a:off x="696" y="2808"/>
                <a:ext cx="72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4" name="Line 1208"/>
              <p:cNvSpPr>
                <a:spLocks noChangeShapeType="1"/>
              </p:cNvSpPr>
              <p:nvPr/>
            </p:nvSpPr>
            <p:spPr bwMode="auto">
              <a:xfrm>
                <a:off x="840" y="2808"/>
                <a:ext cx="72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5" name="Line 1209"/>
              <p:cNvSpPr>
                <a:spLocks noChangeShapeType="1"/>
              </p:cNvSpPr>
              <p:nvPr/>
            </p:nvSpPr>
            <p:spPr bwMode="auto">
              <a:xfrm flipH="1">
                <a:off x="1092" y="2808"/>
                <a:ext cx="72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6" name="Line 1210"/>
              <p:cNvSpPr>
                <a:spLocks noChangeShapeType="1"/>
              </p:cNvSpPr>
              <p:nvPr/>
            </p:nvSpPr>
            <p:spPr bwMode="auto">
              <a:xfrm flipH="1">
                <a:off x="1272" y="2808"/>
                <a:ext cx="72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7" name="Line 1211"/>
              <p:cNvSpPr>
                <a:spLocks noChangeShapeType="1"/>
              </p:cNvSpPr>
              <p:nvPr/>
            </p:nvSpPr>
            <p:spPr bwMode="auto">
              <a:xfrm flipH="1">
                <a:off x="1452" y="2808"/>
                <a:ext cx="72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8" name="Line 1212"/>
              <p:cNvSpPr>
                <a:spLocks noChangeShapeType="1"/>
              </p:cNvSpPr>
              <p:nvPr/>
            </p:nvSpPr>
            <p:spPr bwMode="auto">
              <a:xfrm flipH="1">
                <a:off x="1620" y="2808"/>
                <a:ext cx="84" cy="48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89" name="Line 1213"/>
              <p:cNvSpPr>
                <a:spLocks noChangeShapeType="1"/>
              </p:cNvSpPr>
              <p:nvPr/>
            </p:nvSpPr>
            <p:spPr bwMode="auto">
              <a:xfrm>
                <a:off x="444" y="3276"/>
                <a:ext cx="0" cy="18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0" name="Line 1214"/>
              <p:cNvSpPr>
                <a:spLocks noChangeShapeType="1"/>
              </p:cNvSpPr>
              <p:nvPr/>
            </p:nvSpPr>
            <p:spPr bwMode="auto">
              <a:xfrm>
                <a:off x="612" y="3276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1" name="Line 1215"/>
              <p:cNvSpPr>
                <a:spLocks noChangeShapeType="1"/>
              </p:cNvSpPr>
              <p:nvPr/>
            </p:nvSpPr>
            <p:spPr bwMode="auto">
              <a:xfrm>
                <a:off x="768" y="3240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2" name="Line 1216"/>
              <p:cNvSpPr>
                <a:spLocks noChangeShapeType="1"/>
              </p:cNvSpPr>
              <p:nvPr/>
            </p:nvSpPr>
            <p:spPr bwMode="auto">
              <a:xfrm>
                <a:off x="912" y="3276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3" name="Line 1217"/>
              <p:cNvSpPr>
                <a:spLocks noChangeShapeType="1"/>
              </p:cNvSpPr>
              <p:nvPr/>
            </p:nvSpPr>
            <p:spPr bwMode="auto">
              <a:xfrm flipH="1">
                <a:off x="1092" y="3276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4" name="Line 1218"/>
              <p:cNvSpPr>
                <a:spLocks noChangeShapeType="1"/>
              </p:cNvSpPr>
              <p:nvPr/>
            </p:nvSpPr>
            <p:spPr bwMode="auto">
              <a:xfrm>
                <a:off x="1272" y="3276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5" name="Line 1219"/>
              <p:cNvSpPr>
                <a:spLocks noChangeShapeType="1"/>
              </p:cNvSpPr>
              <p:nvPr/>
            </p:nvSpPr>
            <p:spPr bwMode="auto">
              <a:xfrm>
                <a:off x="1452" y="3276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6" name="Line 1220"/>
              <p:cNvSpPr>
                <a:spLocks noChangeShapeType="1"/>
              </p:cNvSpPr>
              <p:nvPr/>
            </p:nvSpPr>
            <p:spPr bwMode="auto">
              <a:xfrm flipH="1">
                <a:off x="1632" y="3276"/>
                <a:ext cx="0" cy="2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7" name="Line 1221"/>
              <p:cNvSpPr>
                <a:spLocks noChangeShapeType="1"/>
              </p:cNvSpPr>
              <p:nvPr/>
            </p:nvSpPr>
            <p:spPr bwMode="auto">
              <a:xfrm flipV="1">
                <a:off x="1680" y="1440"/>
                <a:ext cx="684" cy="6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8" name="Line 1222"/>
              <p:cNvSpPr>
                <a:spLocks noChangeShapeType="1"/>
              </p:cNvSpPr>
              <p:nvPr/>
            </p:nvSpPr>
            <p:spPr bwMode="auto">
              <a:xfrm flipV="1">
                <a:off x="1704" y="1644"/>
                <a:ext cx="684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99" name="Line 1223"/>
              <p:cNvSpPr>
                <a:spLocks noChangeShapeType="1"/>
              </p:cNvSpPr>
              <p:nvPr/>
            </p:nvSpPr>
            <p:spPr bwMode="auto">
              <a:xfrm flipV="1">
                <a:off x="1668" y="1908"/>
                <a:ext cx="684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0" name="Line 1224"/>
              <p:cNvSpPr>
                <a:spLocks noChangeShapeType="1"/>
              </p:cNvSpPr>
              <p:nvPr/>
            </p:nvSpPr>
            <p:spPr bwMode="auto">
              <a:xfrm flipV="1">
                <a:off x="1692" y="2148"/>
                <a:ext cx="684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1" name="Line 1225"/>
              <p:cNvSpPr>
                <a:spLocks noChangeShapeType="1"/>
              </p:cNvSpPr>
              <p:nvPr/>
            </p:nvSpPr>
            <p:spPr bwMode="auto">
              <a:xfrm flipV="1">
                <a:off x="1644" y="2424"/>
                <a:ext cx="684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2" name="Line 1226"/>
              <p:cNvSpPr>
                <a:spLocks noChangeShapeType="1"/>
              </p:cNvSpPr>
              <p:nvPr/>
            </p:nvSpPr>
            <p:spPr bwMode="auto">
              <a:xfrm flipV="1">
                <a:off x="1644" y="2616"/>
                <a:ext cx="684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3" name="Line 1227"/>
              <p:cNvSpPr>
                <a:spLocks noChangeShapeType="1"/>
              </p:cNvSpPr>
              <p:nvPr/>
            </p:nvSpPr>
            <p:spPr bwMode="auto">
              <a:xfrm flipV="1">
                <a:off x="1632" y="2820"/>
                <a:ext cx="684" cy="6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4" name="Oval 1263"/>
              <p:cNvSpPr>
                <a:spLocks noChangeArrowheads="1"/>
              </p:cNvSpPr>
              <p:nvPr/>
            </p:nvSpPr>
            <p:spPr bwMode="auto">
              <a:xfrm>
                <a:off x="1980" y="268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05" name="Line 1264"/>
              <p:cNvSpPr>
                <a:spLocks noChangeShapeType="1"/>
              </p:cNvSpPr>
              <p:nvPr/>
            </p:nvSpPr>
            <p:spPr bwMode="auto">
              <a:xfrm>
                <a:off x="2380" y="1440"/>
                <a:ext cx="0" cy="68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6" name="Line 1265"/>
              <p:cNvSpPr>
                <a:spLocks noChangeShapeType="1"/>
              </p:cNvSpPr>
              <p:nvPr/>
            </p:nvSpPr>
            <p:spPr bwMode="auto">
              <a:xfrm flipH="1">
                <a:off x="2244" y="1548"/>
                <a:ext cx="0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7" name="Line 1266"/>
              <p:cNvSpPr>
                <a:spLocks noChangeShapeType="1"/>
              </p:cNvSpPr>
              <p:nvPr/>
            </p:nvSpPr>
            <p:spPr bwMode="auto">
              <a:xfrm>
                <a:off x="2148" y="1620"/>
                <a:ext cx="0" cy="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8" name="Line 1267"/>
              <p:cNvSpPr>
                <a:spLocks noChangeShapeType="1"/>
              </p:cNvSpPr>
              <p:nvPr/>
            </p:nvSpPr>
            <p:spPr bwMode="auto">
              <a:xfrm>
                <a:off x="2028" y="176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09" name="Line 126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0" name="Line 1269"/>
              <p:cNvSpPr>
                <a:spLocks noChangeShapeType="1"/>
              </p:cNvSpPr>
              <p:nvPr/>
            </p:nvSpPr>
            <p:spPr bwMode="auto">
              <a:xfrm>
                <a:off x="1812" y="1980"/>
                <a:ext cx="0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1" name="Line 1270"/>
              <p:cNvSpPr>
                <a:spLocks noChangeShapeType="1"/>
              </p:cNvSpPr>
              <p:nvPr/>
            </p:nvSpPr>
            <p:spPr bwMode="auto">
              <a:xfrm flipH="1">
                <a:off x="1752" y="2672"/>
                <a:ext cx="72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2" name="Line 1271"/>
              <p:cNvSpPr>
                <a:spLocks noChangeShapeType="1"/>
              </p:cNvSpPr>
              <p:nvPr/>
            </p:nvSpPr>
            <p:spPr bwMode="auto">
              <a:xfrm flipH="1">
                <a:off x="1872" y="2576"/>
                <a:ext cx="4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3" name="Line 1272"/>
              <p:cNvSpPr>
                <a:spLocks noChangeShapeType="1"/>
              </p:cNvSpPr>
              <p:nvPr/>
            </p:nvSpPr>
            <p:spPr bwMode="auto">
              <a:xfrm>
                <a:off x="1752" y="3152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4" name="Line 1273"/>
              <p:cNvSpPr>
                <a:spLocks noChangeShapeType="1"/>
              </p:cNvSpPr>
              <p:nvPr/>
            </p:nvSpPr>
            <p:spPr bwMode="auto">
              <a:xfrm>
                <a:off x="1872" y="30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5" name="Line 1274"/>
              <p:cNvSpPr>
                <a:spLocks noChangeShapeType="1"/>
              </p:cNvSpPr>
              <p:nvPr/>
            </p:nvSpPr>
            <p:spPr bwMode="auto">
              <a:xfrm>
                <a:off x="2000" y="2928"/>
                <a:ext cx="0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6" name="Line 1275"/>
              <p:cNvSpPr>
                <a:spLocks noChangeShapeType="1"/>
              </p:cNvSpPr>
              <p:nvPr/>
            </p:nvSpPr>
            <p:spPr bwMode="auto">
              <a:xfrm>
                <a:off x="2088" y="28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7" name="Line 1276"/>
              <p:cNvSpPr>
                <a:spLocks noChangeShapeType="1"/>
              </p:cNvSpPr>
              <p:nvPr/>
            </p:nvSpPr>
            <p:spPr bwMode="auto">
              <a:xfrm>
                <a:off x="2184" y="27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8" name="Line 1277"/>
              <p:cNvSpPr>
                <a:spLocks noChangeShapeType="1"/>
              </p:cNvSpPr>
              <p:nvPr/>
            </p:nvSpPr>
            <p:spPr bwMode="auto">
              <a:xfrm>
                <a:off x="2304" y="2624"/>
                <a:ext cx="0" cy="21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19" name="Line 1278"/>
              <p:cNvSpPr>
                <a:spLocks noChangeShapeType="1"/>
              </p:cNvSpPr>
              <p:nvPr/>
            </p:nvSpPr>
            <p:spPr bwMode="auto">
              <a:xfrm flipH="1">
                <a:off x="1992" y="2480"/>
                <a:ext cx="48" cy="4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0" name="Line 1279"/>
              <p:cNvSpPr>
                <a:spLocks noChangeShapeType="1"/>
              </p:cNvSpPr>
              <p:nvPr/>
            </p:nvSpPr>
            <p:spPr bwMode="auto">
              <a:xfrm flipH="1">
                <a:off x="2088" y="2360"/>
                <a:ext cx="7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1" name="Line 1280"/>
              <p:cNvSpPr>
                <a:spLocks noChangeShapeType="1"/>
              </p:cNvSpPr>
              <p:nvPr/>
            </p:nvSpPr>
            <p:spPr bwMode="auto">
              <a:xfrm flipH="1">
                <a:off x="2184" y="2264"/>
                <a:ext cx="7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2" name="Line 1281"/>
              <p:cNvSpPr>
                <a:spLocks noChangeShapeType="1"/>
              </p:cNvSpPr>
              <p:nvPr/>
            </p:nvSpPr>
            <p:spPr bwMode="auto">
              <a:xfrm flipH="1">
                <a:off x="2304" y="2120"/>
                <a:ext cx="72" cy="50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3" name="Line 1282"/>
              <p:cNvSpPr>
                <a:spLocks noChangeShapeType="1"/>
              </p:cNvSpPr>
              <p:nvPr/>
            </p:nvSpPr>
            <p:spPr bwMode="auto">
              <a:xfrm>
                <a:off x="360" y="228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4" name="Line 1283"/>
              <p:cNvSpPr>
                <a:spLocks noChangeShapeType="1"/>
              </p:cNvSpPr>
              <p:nvPr/>
            </p:nvSpPr>
            <p:spPr bwMode="auto">
              <a:xfrm>
                <a:off x="360" y="2528"/>
                <a:ext cx="1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5" name="Line 1284"/>
              <p:cNvSpPr>
                <a:spLocks noChangeShapeType="1"/>
              </p:cNvSpPr>
              <p:nvPr/>
            </p:nvSpPr>
            <p:spPr bwMode="auto">
              <a:xfrm>
                <a:off x="384" y="280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6" name="Line 1285"/>
              <p:cNvSpPr>
                <a:spLocks noChangeShapeType="1"/>
              </p:cNvSpPr>
              <p:nvPr/>
            </p:nvSpPr>
            <p:spPr bwMode="auto">
              <a:xfrm>
                <a:off x="432" y="3048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7" name="Line 1286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1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8" name="Line 1287"/>
              <p:cNvSpPr>
                <a:spLocks noChangeShapeType="1"/>
              </p:cNvSpPr>
              <p:nvPr/>
            </p:nvSpPr>
            <p:spPr bwMode="auto">
              <a:xfrm>
                <a:off x="456" y="3464"/>
                <a:ext cx="110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29" name="Line 1288"/>
              <p:cNvSpPr>
                <a:spLocks noChangeShapeType="1"/>
              </p:cNvSpPr>
              <p:nvPr/>
            </p:nvSpPr>
            <p:spPr bwMode="auto">
              <a:xfrm flipV="1">
                <a:off x="504" y="1448"/>
                <a:ext cx="67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0" name="Line 1290"/>
              <p:cNvSpPr>
                <a:spLocks noChangeShapeType="1"/>
              </p:cNvSpPr>
              <p:nvPr/>
            </p:nvSpPr>
            <p:spPr bwMode="auto">
              <a:xfrm flipV="1">
                <a:off x="672" y="1448"/>
                <a:ext cx="6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1" name="Line 1291"/>
              <p:cNvSpPr>
                <a:spLocks noChangeShapeType="1"/>
              </p:cNvSpPr>
              <p:nvPr/>
            </p:nvSpPr>
            <p:spPr bwMode="auto">
              <a:xfrm flipV="1">
                <a:off x="816" y="1448"/>
                <a:ext cx="6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2" name="Line 1292"/>
              <p:cNvSpPr>
                <a:spLocks noChangeShapeType="1"/>
              </p:cNvSpPr>
              <p:nvPr/>
            </p:nvSpPr>
            <p:spPr bwMode="auto">
              <a:xfrm flipV="1">
                <a:off x="1008" y="1448"/>
                <a:ext cx="67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3" name="Line 1293"/>
              <p:cNvSpPr>
                <a:spLocks noChangeShapeType="1"/>
              </p:cNvSpPr>
              <p:nvPr/>
            </p:nvSpPr>
            <p:spPr bwMode="auto">
              <a:xfrm flipV="1">
                <a:off x="1176" y="1448"/>
                <a:ext cx="67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4" name="Line 1294"/>
              <p:cNvSpPr>
                <a:spLocks noChangeShapeType="1"/>
              </p:cNvSpPr>
              <p:nvPr/>
            </p:nvSpPr>
            <p:spPr bwMode="auto">
              <a:xfrm flipV="1">
                <a:off x="1344" y="1448"/>
                <a:ext cx="6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5" name="Line 1295"/>
              <p:cNvSpPr>
                <a:spLocks noChangeShapeType="1"/>
              </p:cNvSpPr>
              <p:nvPr/>
            </p:nvSpPr>
            <p:spPr bwMode="auto">
              <a:xfrm flipV="1">
                <a:off x="1494" y="1448"/>
                <a:ext cx="69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036" name="Oval 1296"/>
              <p:cNvSpPr>
                <a:spLocks noChangeArrowheads="1"/>
              </p:cNvSpPr>
              <p:nvPr/>
            </p:nvSpPr>
            <p:spPr bwMode="auto">
              <a:xfrm>
                <a:off x="468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37" name="Oval 1297"/>
              <p:cNvSpPr>
                <a:spLocks noChangeArrowheads="1"/>
              </p:cNvSpPr>
              <p:nvPr/>
            </p:nvSpPr>
            <p:spPr bwMode="auto">
              <a:xfrm>
                <a:off x="648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38" name="Oval 1298"/>
              <p:cNvSpPr>
                <a:spLocks noChangeArrowheads="1"/>
              </p:cNvSpPr>
              <p:nvPr/>
            </p:nvSpPr>
            <p:spPr bwMode="auto">
              <a:xfrm>
                <a:off x="792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39" name="Oval 1299"/>
              <p:cNvSpPr>
                <a:spLocks noChangeArrowheads="1"/>
              </p:cNvSpPr>
              <p:nvPr/>
            </p:nvSpPr>
            <p:spPr bwMode="auto">
              <a:xfrm>
                <a:off x="960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0" name="Oval 1300"/>
              <p:cNvSpPr>
                <a:spLocks noChangeArrowheads="1"/>
              </p:cNvSpPr>
              <p:nvPr/>
            </p:nvSpPr>
            <p:spPr bwMode="auto">
              <a:xfrm>
                <a:off x="1140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1" name="Oval 1301"/>
              <p:cNvSpPr>
                <a:spLocks noChangeArrowheads="1"/>
              </p:cNvSpPr>
              <p:nvPr/>
            </p:nvSpPr>
            <p:spPr bwMode="auto">
              <a:xfrm>
                <a:off x="1320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2" name="Oval 1302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3" name="Oval 1303"/>
              <p:cNvSpPr>
                <a:spLocks noChangeArrowheads="1"/>
              </p:cNvSpPr>
              <p:nvPr/>
            </p:nvSpPr>
            <p:spPr bwMode="auto">
              <a:xfrm>
                <a:off x="648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4" name="Oval 1304"/>
              <p:cNvSpPr>
                <a:spLocks noChangeArrowheads="1"/>
              </p:cNvSpPr>
              <p:nvPr/>
            </p:nvSpPr>
            <p:spPr bwMode="auto">
              <a:xfrm>
                <a:off x="792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5" name="Oval 1305"/>
              <p:cNvSpPr>
                <a:spLocks noChangeArrowheads="1"/>
              </p:cNvSpPr>
              <p:nvPr/>
            </p:nvSpPr>
            <p:spPr bwMode="auto">
              <a:xfrm>
                <a:off x="960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6" name="Oval 1306"/>
              <p:cNvSpPr>
                <a:spLocks noChangeArrowheads="1"/>
              </p:cNvSpPr>
              <p:nvPr/>
            </p:nvSpPr>
            <p:spPr bwMode="auto">
              <a:xfrm>
                <a:off x="1140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7" name="Oval 1307"/>
              <p:cNvSpPr>
                <a:spLocks noChangeArrowheads="1"/>
              </p:cNvSpPr>
              <p:nvPr/>
            </p:nvSpPr>
            <p:spPr bwMode="auto">
              <a:xfrm>
                <a:off x="1320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8" name="Oval 1308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49" name="Oval 1309"/>
              <p:cNvSpPr>
                <a:spLocks noChangeArrowheads="1"/>
              </p:cNvSpPr>
              <p:nvPr/>
            </p:nvSpPr>
            <p:spPr bwMode="auto">
              <a:xfrm>
                <a:off x="804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0" name="Oval 1310"/>
              <p:cNvSpPr>
                <a:spLocks noChangeArrowheads="1"/>
              </p:cNvSpPr>
              <p:nvPr/>
            </p:nvSpPr>
            <p:spPr bwMode="auto">
              <a:xfrm>
                <a:off x="972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1" name="Oval 1311"/>
              <p:cNvSpPr>
                <a:spLocks noChangeArrowheads="1"/>
              </p:cNvSpPr>
              <p:nvPr/>
            </p:nvSpPr>
            <p:spPr bwMode="auto">
              <a:xfrm>
                <a:off x="1152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2" name="Oval 1312"/>
              <p:cNvSpPr>
                <a:spLocks noChangeArrowheads="1"/>
              </p:cNvSpPr>
              <p:nvPr/>
            </p:nvSpPr>
            <p:spPr bwMode="auto">
              <a:xfrm>
                <a:off x="1324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3" name="Oval 1313"/>
              <p:cNvSpPr>
                <a:spLocks noChangeArrowheads="1"/>
              </p:cNvSpPr>
              <p:nvPr/>
            </p:nvSpPr>
            <p:spPr bwMode="auto">
              <a:xfrm>
                <a:off x="1500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4" name="Oval 1314"/>
              <p:cNvSpPr>
                <a:spLocks noChangeArrowheads="1"/>
              </p:cNvSpPr>
              <p:nvPr/>
            </p:nvSpPr>
            <p:spPr bwMode="auto">
              <a:xfrm>
                <a:off x="1656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5" name="Oval 1315"/>
              <p:cNvSpPr>
                <a:spLocks noChangeArrowheads="1"/>
              </p:cNvSpPr>
              <p:nvPr/>
            </p:nvSpPr>
            <p:spPr bwMode="auto">
              <a:xfrm>
                <a:off x="540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6" name="Oval 1316"/>
              <p:cNvSpPr>
                <a:spLocks noChangeArrowheads="1"/>
              </p:cNvSpPr>
              <p:nvPr/>
            </p:nvSpPr>
            <p:spPr bwMode="auto">
              <a:xfrm>
                <a:off x="720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7" name="Oval 1317"/>
              <p:cNvSpPr>
                <a:spLocks noChangeArrowheads="1"/>
              </p:cNvSpPr>
              <p:nvPr/>
            </p:nvSpPr>
            <p:spPr bwMode="auto">
              <a:xfrm>
                <a:off x="864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8" name="Oval 1318"/>
              <p:cNvSpPr>
                <a:spLocks noChangeArrowheads="1"/>
              </p:cNvSpPr>
              <p:nvPr/>
            </p:nvSpPr>
            <p:spPr bwMode="auto">
              <a:xfrm>
                <a:off x="1080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59" name="Oval 1319"/>
              <p:cNvSpPr>
                <a:spLocks noChangeArrowheads="1"/>
              </p:cNvSpPr>
              <p:nvPr/>
            </p:nvSpPr>
            <p:spPr bwMode="auto">
              <a:xfrm>
                <a:off x="1284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0" name="Oval 1320"/>
              <p:cNvSpPr>
                <a:spLocks noChangeArrowheads="1"/>
              </p:cNvSpPr>
              <p:nvPr/>
            </p:nvSpPr>
            <p:spPr bwMode="auto">
              <a:xfrm>
                <a:off x="1452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1" name="Oval 1321"/>
              <p:cNvSpPr>
                <a:spLocks noChangeArrowheads="1"/>
              </p:cNvSpPr>
              <p:nvPr/>
            </p:nvSpPr>
            <p:spPr bwMode="auto">
              <a:xfrm>
                <a:off x="1632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2" name="Oval 1322"/>
              <p:cNvSpPr>
                <a:spLocks noChangeArrowheads="1"/>
              </p:cNvSpPr>
              <p:nvPr/>
            </p:nvSpPr>
            <p:spPr bwMode="auto">
              <a:xfrm>
                <a:off x="2352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3" name="Oval 1323"/>
              <p:cNvSpPr>
                <a:spLocks noChangeArrowheads="1"/>
              </p:cNvSpPr>
              <p:nvPr/>
            </p:nvSpPr>
            <p:spPr bwMode="auto">
              <a:xfrm>
                <a:off x="2196" y="15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4" name="Oval 1324"/>
              <p:cNvSpPr>
                <a:spLocks noChangeArrowheads="1"/>
              </p:cNvSpPr>
              <p:nvPr/>
            </p:nvSpPr>
            <p:spPr bwMode="auto">
              <a:xfrm>
                <a:off x="2076" y="16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5" name="Oval 1325"/>
              <p:cNvSpPr>
                <a:spLocks noChangeArrowheads="1"/>
              </p:cNvSpPr>
              <p:nvPr/>
            </p:nvSpPr>
            <p:spPr bwMode="auto">
              <a:xfrm>
                <a:off x="1992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6" name="Oval 1326"/>
              <p:cNvSpPr>
                <a:spLocks noChangeArrowheads="1"/>
              </p:cNvSpPr>
              <p:nvPr/>
            </p:nvSpPr>
            <p:spPr bwMode="auto">
              <a:xfrm>
                <a:off x="1884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7" name="Oval 1327"/>
              <p:cNvSpPr>
                <a:spLocks noChangeArrowheads="1"/>
              </p:cNvSpPr>
              <p:nvPr/>
            </p:nvSpPr>
            <p:spPr bwMode="auto">
              <a:xfrm>
                <a:off x="1776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8" name="Oval 1328"/>
              <p:cNvSpPr>
                <a:spLocks noChangeArrowheads="1"/>
              </p:cNvSpPr>
              <p:nvPr/>
            </p:nvSpPr>
            <p:spPr bwMode="auto">
              <a:xfrm>
                <a:off x="1668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69" name="Oval 1329"/>
              <p:cNvSpPr>
                <a:spLocks noChangeArrowheads="1"/>
              </p:cNvSpPr>
              <p:nvPr/>
            </p:nvSpPr>
            <p:spPr bwMode="auto">
              <a:xfrm>
                <a:off x="1668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0" name="Oval 1330"/>
              <p:cNvSpPr>
                <a:spLocks noChangeArrowheads="1"/>
              </p:cNvSpPr>
              <p:nvPr/>
            </p:nvSpPr>
            <p:spPr bwMode="auto">
              <a:xfrm>
                <a:off x="1668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1" name="Oval 1331"/>
              <p:cNvSpPr>
                <a:spLocks noChangeArrowheads="1"/>
              </p:cNvSpPr>
              <p:nvPr/>
            </p:nvSpPr>
            <p:spPr bwMode="auto">
              <a:xfrm>
                <a:off x="1596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2" name="Oval 1332"/>
              <p:cNvSpPr>
                <a:spLocks noChangeArrowheads="1"/>
              </p:cNvSpPr>
              <p:nvPr/>
            </p:nvSpPr>
            <p:spPr bwMode="auto">
              <a:xfrm>
                <a:off x="1584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3" name="Oval 1333"/>
              <p:cNvSpPr>
                <a:spLocks noChangeArrowheads="1"/>
              </p:cNvSpPr>
              <p:nvPr/>
            </p:nvSpPr>
            <p:spPr bwMode="auto">
              <a:xfrm>
                <a:off x="1800" y="21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4" name="Oval 1334"/>
              <p:cNvSpPr>
                <a:spLocks noChangeArrowheads="1"/>
              </p:cNvSpPr>
              <p:nvPr/>
            </p:nvSpPr>
            <p:spPr bwMode="auto">
              <a:xfrm>
                <a:off x="1884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5" name="Oval 1335"/>
              <p:cNvSpPr>
                <a:spLocks noChangeArrowheads="1"/>
              </p:cNvSpPr>
              <p:nvPr/>
            </p:nvSpPr>
            <p:spPr bwMode="auto">
              <a:xfrm>
                <a:off x="1992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6" name="Oval 1336"/>
              <p:cNvSpPr>
                <a:spLocks noChangeArrowheads="1"/>
              </p:cNvSpPr>
              <p:nvPr/>
            </p:nvSpPr>
            <p:spPr bwMode="auto">
              <a:xfrm>
                <a:off x="2124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7" name="Oval 1337"/>
              <p:cNvSpPr>
                <a:spLocks noChangeArrowheads="1"/>
              </p:cNvSpPr>
              <p:nvPr/>
            </p:nvSpPr>
            <p:spPr bwMode="auto">
              <a:xfrm>
                <a:off x="2232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8" name="Oval 1338"/>
              <p:cNvSpPr>
                <a:spLocks noChangeArrowheads="1"/>
              </p:cNvSpPr>
              <p:nvPr/>
            </p:nvSpPr>
            <p:spPr bwMode="auto">
              <a:xfrm>
                <a:off x="2340" y="16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79" name="Oval 1339"/>
              <p:cNvSpPr>
                <a:spLocks noChangeArrowheads="1"/>
              </p:cNvSpPr>
              <p:nvPr/>
            </p:nvSpPr>
            <p:spPr bwMode="auto">
              <a:xfrm>
                <a:off x="1788" y="26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0" name="Oval 1340"/>
              <p:cNvSpPr>
                <a:spLocks noChangeArrowheads="1"/>
              </p:cNvSpPr>
              <p:nvPr/>
            </p:nvSpPr>
            <p:spPr bwMode="auto">
              <a:xfrm>
                <a:off x="1896" y="254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1" name="Oval 1341"/>
              <p:cNvSpPr>
                <a:spLocks noChangeArrowheads="1"/>
              </p:cNvSpPr>
              <p:nvPr/>
            </p:nvSpPr>
            <p:spPr bwMode="auto">
              <a:xfrm>
                <a:off x="2004" y="243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2" name="Oval 1342"/>
              <p:cNvSpPr>
                <a:spLocks noChangeArrowheads="1"/>
              </p:cNvSpPr>
              <p:nvPr/>
            </p:nvSpPr>
            <p:spPr bwMode="auto">
              <a:xfrm>
                <a:off x="2112" y="23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3" name="Oval 1343"/>
              <p:cNvSpPr>
                <a:spLocks noChangeArrowheads="1"/>
              </p:cNvSpPr>
              <p:nvPr/>
            </p:nvSpPr>
            <p:spPr bwMode="auto">
              <a:xfrm>
                <a:off x="2220" y="22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4" name="Oval 1344"/>
              <p:cNvSpPr>
                <a:spLocks noChangeArrowheads="1"/>
              </p:cNvSpPr>
              <p:nvPr/>
            </p:nvSpPr>
            <p:spPr bwMode="auto">
              <a:xfrm>
                <a:off x="2352" y="21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5" name="Oval 1345"/>
              <p:cNvSpPr>
                <a:spLocks noChangeArrowheads="1"/>
              </p:cNvSpPr>
              <p:nvPr/>
            </p:nvSpPr>
            <p:spPr bwMode="auto">
              <a:xfrm>
                <a:off x="1788" y="23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6" name="Oval 1346"/>
              <p:cNvSpPr>
                <a:spLocks noChangeArrowheads="1"/>
              </p:cNvSpPr>
              <p:nvPr/>
            </p:nvSpPr>
            <p:spPr bwMode="auto">
              <a:xfrm>
                <a:off x="1896" y="226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7" name="Oval 1347"/>
              <p:cNvSpPr>
                <a:spLocks noChangeArrowheads="1"/>
              </p:cNvSpPr>
              <p:nvPr/>
            </p:nvSpPr>
            <p:spPr bwMode="auto">
              <a:xfrm>
                <a:off x="2008" y="216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8" name="Oval 1348"/>
              <p:cNvSpPr>
                <a:spLocks noChangeArrowheads="1"/>
              </p:cNvSpPr>
              <p:nvPr/>
            </p:nvSpPr>
            <p:spPr bwMode="auto">
              <a:xfrm>
                <a:off x="2124" y="205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89" name="Oval 1349"/>
              <p:cNvSpPr>
                <a:spLocks noChangeArrowheads="1"/>
              </p:cNvSpPr>
              <p:nvPr/>
            </p:nvSpPr>
            <p:spPr bwMode="auto">
              <a:xfrm>
                <a:off x="2232" y="19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0" name="Oval 1350"/>
              <p:cNvSpPr>
                <a:spLocks noChangeArrowheads="1"/>
              </p:cNvSpPr>
              <p:nvPr/>
            </p:nvSpPr>
            <p:spPr bwMode="auto">
              <a:xfrm>
                <a:off x="2340" y="18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1" name="Oval 1351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2" name="Oval 1352"/>
              <p:cNvSpPr>
                <a:spLocks noChangeArrowheads="1"/>
              </p:cNvSpPr>
              <p:nvPr/>
            </p:nvSpPr>
            <p:spPr bwMode="auto">
              <a:xfrm>
                <a:off x="1836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3" name="Oval 1353"/>
              <p:cNvSpPr>
                <a:spLocks noChangeArrowheads="1"/>
              </p:cNvSpPr>
              <p:nvPr/>
            </p:nvSpPr>
            <p:spPr bwMode="auto">
              <a:xfrm>
                <a:off x="2052" y="27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4" name="Oval 1354"/>
              <p:cNvSpPr>
                <a:spLocks noChangeArrowheads="1"/>
              </p:cNvSpPr>
              <p:nvPr/>
            </p:nvSpPr>
            <p:spPr bwMode="auto">
              <a:xfrm>
                <a:off x="2160" y="27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5" name="Oval 1355"/>
              <p:cNvSpPr>
                <a:spLocks noChangeArrowheads="1"/>
              </p:cNvSpPr>
              <p:nvPr/>
            </p:nvSpPr>
            <p:spPr bwMode="auto">
              <a:xfrm>
                <a:off x="2268" y="26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6" name="Oval 1356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7" name="Oval 1357"/>
              <p:cNvSpPr>
                <a:spLocks noChangeArrowheads="1"/>
              </p:cNvSpPr>
              <p:nvPr/>
            </p:nvSpPr>
            <p:spPr bwMode="auto">
              <a:xfrm>
                <a:off x="1884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8" name="Oval 1358"/>
              <p:cNvSpPr>
                <a:spLocks noChangeArrowheads="1"/>
              </p:cNvSpPr>
              <p:nvPr/>
            </p:nvSpPr>
            <p:spPr bwMode="auto">
              <a:xfrm>
                <a:off x="2100" y="25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099" name="Oval 1359"/>
              <p:cNvSpPr>
                <a:spLocks noChangeArrowheads="1"/>
              </p:cNvSpPr>
              <p:nvPr/>
            </p:nvSpPr>
            <p:spPr bwMode="auto">
              <a:xfrm>
                <a:off x="2208" y="24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0" name="Oval 1360"/>
              <p:cNvSpPr>
                <a:spLocks noChangeArrowheads="1"/>
              </p:cNvSpPr>
              <p:nvPr/>
            </p:nvSpPr>
            <p:spPr bwMode="auto">
              <a:xfrm>
                <a:off x="2292" y="236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1" name="Oval 1361"/>
              <p:cNvSpPr>
                <a:spLocks noChangeArrowheads="1"/>
              </p:cNvSpPr>
              <p:nvPr/>
            </p:nvSpPr>
            <p:spPr bwMode="auto">
              <a:xfrm>
                <a:off x="1728" y="33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2" name="Oval 1362"/>
              <p:cNvSpPr>
                <a:spLocks noChangeArrowheads="1"/>
              </p:cNvSpPr>
              <p:nvPr/>
            </p:nvSpPr>
            <p:spPr bwMode="auto">
              <a:xfrm>
                <a:off x="1836" y="32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3" name="Oval 1363"/>
              <p:cNvSpPr>
                <a:spLocks noChangeArrowheads="1"/>
              </p:cNvSpPr>
              <p:nvPr/>
            </p:nvSpPr>
            <p:spPr bwMode="auto">
              <a:xfrm>
                <a:off x="2052" y="300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4" name="Oval 1364"/>
              <p:cNvSpPr>
                <a:spLocks noChangeArrowheads="1"/>
              </p:cNvSpPr>
              <p:nvPr/>
            </p:nvSpPr>
            <p:spPr bwMode="auto">
              <a:xfrm>
                <a:off x="2160" y="28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5" name="Oval 1365"/>
              <p:cNvSpPr>
                <a:spLocks noChangeArrowheads="1"/>
              </p:cNvSpPr>
              <p:nvPr/>
            </p:nvSpPr>
            <p:spPr bwMode="auto">
              <a:xfrm>
                <a:off x="2268" y="27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6" name="Oval 1366"/>
              <p:cNvSpPr>
                <a:spLocks noChangeArrowheads="1"/>
              </p:cNvSpPr>
              <p:nvPr/>
            </p:nvSpPr>
            <p:spPr bwMode="auto">
              <a:xfrm>
                <a:off x="1968" y="28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7" name="Oval 1367"/>
              <p:cNvSpPr>
                <a:spLocks noChangeArrowheads="1"/>
              </p:cNvSpPr>
              <p:nvPr/>
            </p:nvSpPr>
            <p:spPr bwMode="auto">
              <a:xfrm>
                <a:off x="1968" y="31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8" name="Oval 1368"/>
              <p:cNvSpPr>
                <a:spLocks noChangeArrowheads="1"/>
              </p:cNvSpPr>
              <p:nvPr/>
            </p:nvSpPr>
            <p:spPr bwMode="auto">
              <a:xfrm>
                <a:off x="300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09" name="Oval 1369"/>
              <p:cNvSpPr>
                <a:spLocks noChangeArrowheads="1"/>
              </p:cNvSpPr>
              <p:nvPr/>
            </p:nvSpPr>
            <p:spPr bwMode="auto">
              <a:xfrm>
                <a:off x="468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0" name="Oval 1370"/>
              <p:cNvSpPr>
                <a:spLocks noChangeArrowheads="1"/>
              </p:cNvSpPr>
              <p:nvPr/>
            </p:nvSpPr>
            <p:spPr bwMode="auto">
              <a:xfrm>
                <a:off x="648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1" name="Oval 1371"/>
              <p:cNvSpPr>
                <a:spLocks noChangeArrowheads="1"/>
              </p:cNvSpPr>
              <p:nvPr/>
            </p:nvSpPr>
            <p:spPr bwMode="auto">
              <a:xfrm>
                <a:off x="792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2" name="Oval 1372"/>
              <p:cNvSpPr>
                <a:spLocks noChangeArrowheads="1"/>
              </p:cNvSpPr>
              <p:nvPr/>
            </p:nvSpPr>
            <p:spPr bwMode="auto">
              <a:xfrm>
                <a:off x="960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3" name="Oval 1373"/>
              <p:cNvSpPr>
                <a:spLocks noChangeArrowheads="1"/>
              </p:cNvSpPr>
              <p:nvPr/>
            </p:nvSpPr>
            <p:spPr bwMode="auto">
              <a:xfrm>
                <a:off x="1140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4" name="Oval 1374"/>
              <p:cNvSpPr>
                <a:spLocks noChangeArrowheads="1"/>
              </p:cNvSpPr>
              <p:nvPr/>
            </p:nvSpPr>
            <p:spPr bwMode="auto">
              <a:xfrm>
                <a:off x="1320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5" name="Oval 1375"/>
              <p:cNvSpPr>
                <a:spLocks noChangeArrowheads="1"/>
              </p:cNvSpPr>
              <p:nvPr/>
            </p:nvSpPr>
            <p:spPr bwMode="auto">
              <a:xfrm>
                <a:off x="1488" y="204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6" name="Oval 1376"/>
              <p:cNvSpPr>
                <a:spLocks noChangeArrowheads="1"/>
              </p:cNvSpPr>
              <p:nvPr/>
            </p:nvSpPr>
            <p:spPr bwMode="auto">
              <a:xfrm>
                <a:off x="2004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7" name="Oval 1377"/>
              <p:cNvSpPr>
                <a:spLocks noChangeArrowheads="1"/>
              </p:cNvSpPr>
              <p:nvPr/>
            </p:nvSpPr>
            <p:spPr bwMode="auto">
              <a:xfrm>
                <a:off x="1902" y="150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8" name="Oval 1378"/>
              <p:cNvSpPr>
                <a:spLocks noChangeArrowheads="1"/>
              </p:cNvSpPr>
              <p:nvPr/>
            </p:nvSpPr>
            <p:spPr bwMode="auto">
              <a:xfrm>
                <a:off x="1764" y="160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19" name="Oval 1379"/>
              <p:cNvSpPr>
                <a:spLocks noChangeArrowheads="1"/>
              </p:cNvSpPr>
              <p:nvPr/>
            </p:nvSpPr>
            <p:spPr bwMode="auto">
              <a:xfrm>
                <a:off x="1932" y="16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0" name="Oval 1380"/>
              <p:cNvSpPr>
                <a:spLocks noChangeArrowheads="1"/>
              </p:cNvSpPr>
              <p:nvPr/>
            </p:nvSpPr>
            <p:spPr bwMode="auto">
              <a:xfrm>
                <a:off x="1644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1" name="Oval 1381"/>
              <p:cNvSpPr>
                <a:spLocks noChangeArrowheads="1"/>
              </p:cNvSpPr>
              <p:nvPr/>
            </p:nvSpPr>
            <p:spPr bwMode="auto">
              <a:xfrm>
                <a:off x="1812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2" name="Oval 1382"/>
              <p:cNvSpPr>
                <a:spLocks noChangeArrowheads="1"/>
              </p:cNvSpPr>
              <p:nvPr/>
            </p:nvSpPr>
            <p:spPr bwMode="auto">
              <a:xfrm>
                <a:off x="1536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3" name="Oval 1383"/>
              <p:cNvSpPr>
                <a:spLocks noChangeArrowheads="1"/>
              </p:cNvSpPr>
              <p:nvPr/>
            </p:nvSpPr>
            <p:spPr bwMode="auto">
              <a:xfrm>
                <a:off x="1704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4" name="Oval 1384"/>
              <p:cNvSpPr>
                <a:spLocks noChangeArrowheads="1"/>
              </p:cNvSpPr>
              <p:nvPr/>
            </p:nvSpPr>
            <p:spPr bwMode="auto">
              <a:xfrm>
                <a:off x="1428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5" name="Oval 1385"/>
              <p:cNvSpPr>
                <a:spLocks noChangeArrowheads="1"/>
              </p:cNvSpPr>
              <p:nvPr/>
            </p:nvSpPr>
            <p:spPr bwMode="auto">
              <a:xfrm>
                <a:off x="1596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6" name="Oval 1386"/>
              <p:cNvSpPr>
                <a:spLocks noChangeArrowheads="1"/>
              </p:cNvSpPr>
              <p:nvPr/>
            </p:nvSpPr>
            <p:spPr bwMode="auto">
              <a:xfrm>
                <a:off x="1644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7" name="Oval 1387"/>
              <p:cNvSpPr>
                <a:spLocks noChangeArrowheads="1"/>
              </p:cNvSpPr>
              <p:nvPr/>
            </p:nvSpPr>
            <p:spPr bwMode="auto">
              <a:xfrm>
                <a:off x="1824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8" name="Oval 1388"/>
              <p:cNvSpPr>
                <a:spLocks noChangeArrowheads="1"/>
              </p:cNvSpPr>
              <p:nvPr/>
            </p:nvSpPr>
            <p:spPr bwMode="auto">
              <a:xfrm>
                <a:off x="1542" y="150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29" name="Oval 1389"/>
              <p:cNvSpPr>
                <a:spLocks noChangeArrowheads="1"/>
              </p:cNvSpPr>
              <p:nvPr/>
            </p:nvSpPr>
            <p:spPr bwMode="auto">
              <a:xfrm>
                <a:off x="1704" y="150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0" name="Oval 1390"/>
              <p:cNvSpPr>
                <a:spLocks noChangeArrowheads="1"/>
              </p:cNvSpPr>
              <p:nvPr/>
            </p:nvSpPr>
            <p:spPr bwMode="auto">
              <a:xfrm>
                <a:off x="1410" y="161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1" name="Oval 1391"/>
              <p:cNvSpPr>
                <a:spLocks noChangeArrowheads="1"/>
              </p:cNvSpPr>
              <p:nvPr/>
            </p:nvSpPr>
            <p:spPr bwMode="auto">
              <a:xfrm>
                <a:off x="1602" y="16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2" name="Oval 1392"/>
              <p:cNvSpPr>
                <a:spLocks noChangeArrowheads="1"/>
              </p:cNvSpPr>
              <p:nvPr/>
            </p:nvSpPr>
            <p:spPr bwMode="auto">
              <a:xfrm>
                <a:off x="1320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3" name="Oval 1393"/>
              <p:cNvSpPr>
                <a:spLocks noChangeArrowheads="1"/>
              </p:cNvSpPr>
              <p:nvPr/>
            </p:nvSpPr>
            <p:spPr bwMode="auto">
              <a:xfrm>
                <a:off x="1464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4" name="Oval 1394"/>
              <p:cNvSpPr>
                <a:spLocks noChangeArrowheads="1"/>
              </p:cNvSpPr>
              <p:nvPr/>
            </p:nvSpPr>
            <p:spPr bwMode="auto">
              <a:xfrm>
                <a:off x="1176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5" name="Oval 1395"/>
              <p:cNvSpPr>
                <a:spLocks noChangeArrowheads="1"/>
              </p:cNvSpPr>
              <p:nvPr/>
            </p:nvSpPr>
            <p:spPr bwMode="auto">
              <a:xfrm>
                <a:off x="1356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6" name="Oval 1396"/>
              <p:cNvSpPr>
                <a:spLocks noChangeArrowheads="1"/>
              </p:cNvSpPr>
              <p:nvPr/>
            </p:nvSpPr>
            <p:spPr bwMode="auto">
              <a:xfrm>
                <a:off x="1068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7" name="Oval 1397"/>
              <p:cNvSpPr>
                <a:spLocks noChangeArrowheads="1"/>
              </p:cNvSpPr>
              <p:nvPr/>
            </p:nvSpPr>
            <p:spPr bwMode="auto">
              <a:xfrm>
                <a:off x="1248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8" name="Oval 1398"/>
              <p:cNvSpPr>
                <a:spLocks noChangeArrowheads="1"/>
              </p:cNvSpPr>
              <p:nvPr/>
            </p:nvSpPr>
            <p:spPr bwMode="auto">
              <a:xfrm>
                <a:off x="984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39" name="Oval 1399"/>
              <p:cNvSpPr>
                <a:spLocks noChangeArrowheads="1"/>
              </p:cNvSpPr>
              <p:nvPr/>
            </p:nvSpPr>
            <p:spPr bwMode="auto">
              <a:xfrm>
                <a:off x="1152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0" name="Oval 1400"/>
              <p:cNvSpPr>
                <a:spLocks noChangeArrowheads="1"/>
              </p:cNvSpPr>
              <p:nvPr/>
            </p:nvSpPr>
            <p:spPr bwMode="auto">
              <a:xfrm>
                <a:off x="1332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1" name="Oval 1401"/>
              <p:cNvSpPr>
                <a:spLocks noChangeArrowheads="1"/>
              </p:cNvSpPr>
              <p:nvPr/>
            </p:nvSpPr>
            <p:spPr bwMode="auto">
              <a:xfrm>
                <a:off x="1476" y="140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2" name="Line 1406"/>
              <p:cNvSpPr>
                <a:spLocks noChangeShapeType="1"/>
              </p:cNvSpPr>
              <p:nvPr/>
            </p:nvSpPr>
            <p:spPr bwMode="auto">
              <a:xfrm flipV="1">
                <a:off x="336" y="1440"/>
                <a:ext cx="672" cy="6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2143" name="Oval 1407"/>
              <p:cNvSpPr>
                <a:spLocks noChangeArrowheads="1"/>
              </p:cNvSpPr>
              <p:nvPr/>
            </p:nvSpPr>
            <p:spPr bwMode="auto">
              <a:xfrm>
                <a:off x="1032" y="150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4" name="Oval 1408"/>
              <p:cNvSpPr>
                <a:spLocks noChangeArrowheads="1"/>
              </p:cNvSpPr>
              <p:nvPr/>
            </p:nvSpPr>
            <p:spPr bwMode="auto">
              <a:xfrm>
                <a:off x="1194" y="15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5" name="Oval 1409"/>
              <p:cNvSpPr>
                <a:spLocks noChangeArrowheads="1"/>
              </p:cNvSpPr>
              <p:nvPr/>
            </p:nvSpPr>
            <p:spPr bwMode="auto">
              <a:xfrm>
                <a:off x="1356" y="15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6" name="Oval 1410"/>
              <p:cNvSpPr>
                <a:spLocks noChangeArrowheads="1"/>
              </p:cNvSpPr>
              <p:nvPr/>
            </p:nvSpPr>
            <p:spPr bwMode="auto">
              <a:xfrm>
                <a:off x="828" y="15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7" name="Oval 1412"/>
              <p:cNvSpPr>
                <a:spLocks noChangeArrowheads="1"/>
              </p:cNvSpPr>
              <p:nvPr/>
            </p:nvSpPr>
            <p:spPr bwMode="auto">
              <a:xfrm>
                <a:off x="480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8" name="Oval 1413"/>
              <p:cNvSpPr>
                <a:spLocks noChangeArrowheads="1"/>
              </p:cNvSpPr>
              <p:nvPr/>
            </p:nvSpPr>
            <p:spPr bwMode="auto">
              <a:xfrm>
                <a:off x="660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49" name="Oval 1414"/>
              <p:cNvSpPr>
                <a:spLocks noChangeArrowheads="1"/>
              </p:cNvSpPr>
              <p:nvPr/>
            </p:nvSpPr>
            <p:spPr bwMode="auto">
              <a:xfrm>
                <a:off x="372" y="301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0" name="Oval 1415"/>
              <p:cNvSpPr>
                <a:spLocks noChangeArrowheads="1"/>
              </p:cNvSpPr>
              <p:nvPr/>
            </p:nvSpPr>
            <p:spPr bwMode="auto">
              <a:xfrm>
                <a:off x="408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1" name="Oval 1416"/>
              <p:cNvSpPr>
                <a:spLocks noChangeArrowheads="1"/>
              </p:cNvSpPr>
              <p:nvPr/>
            </p:nvSpPr>
            <p:spPr bwMode="auto">
              <a:xfrm>
                <a:off x="576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2" name="Oval 1417"/>
              <p:cNvSpPr>
                <a:spLocks noChangeArrowheads="1"/>
              </p:cNvSpPr>
              <p:nvPr/>
            </p:nvSpPr>
            <p:spPr bwMode="auto">
              <a:xfrm>
                <a:off x="756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3" name="Oval 1418"/>
              <p:cNvSpPr>
                <a:spLocks noChangeArrowheads="1"/>
              </p:cNvSpPr>
              <p:nvPr/>
            </p:nvSpPr>
            <p:spPr bwMode="auto">
              <a:xfrm>
                <a:off x="1068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4" name="Oval 1419"/>
              <p:cNvSpPr>
                <a:spLocks noChangeArrowheads="1"/>
              </p:cNvSpPr>
              <p:nvPr/>
            </p:nvSpPr>
            <p:spPr bwMode="auto">
              <a:xfrm>
                <a:off x="1248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5" name="Oval 1420"/>
              <p:cNvSpPr>
                <a:spLocks noChangeArrowheads="1"/>
              </p:cNvSpPr>
              <p:nvPr/>
            </p:nvSpPr>
            <p:spPr bwMode="auto">
              <a:xfrm>
                <a:off x="1428" y="322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6" name="Oval 1421"/>
              <p:cNvSpPr>
                <a:spLocks noChangeArrowheads="1"/>
              </p:cNvSpPr>
              <p:nvPr/>
            </p:nvSpPr>
            <p:spPr bwMode="auto">
              <a:xfrm>
                <a:off x="396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7" name="Oval 1422"/>
              <p:cNvSpPr>
                <a:spLocks noChangeArrowheads="1"/>
              </p:cNvSpPr>
              <p:nvPr/>
            </p:nvSpPr>
            <p:spPr bwMode="auto">
              <a:xfrm>
                <a:off x="564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8" name="Oval 1423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59" name="Oval 1424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0" name="Oval 1425"/>
              <p:cNvSpPr>
                <a:spLocks noChangeArrowheads="1"/>
              </p:cNvSpPr>
              <p:nvPr/>
            </p:nvSpPr>
            <p:spPr bwMode="auto">
              <a:xfrm>
                <a:off x="1056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1" name="Oval 1426"/>
              <p:cNvSpPr>
                <a:spLocks noChangeArrowheads="1"/>
              </p:cNvSpPr>
              <p:nvPr/>
            </p:nvSpPr>
            <p:spPr bwMode="auto">
              <a:xfrm>
                <a:off x="1236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2" name="Oval 1427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3" name="Oval 1428"/>
              <p:cNvSpPr>
                <a:spLocks noChangeArrowheads="1"/>
              </p:cNvSpPr>
              <p:nvPr/>
            </p:nvSpPr>
            <p:spPr bwMode="auto">
              <a:xfrm>
                <a:off x="300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4" name="Oval 1429"/>
              <p:cNvSpPr>
                <a:spLocks noChangeArrowheads="1"/>
              </p:cNvSpPr>
              <p:nvPr/>
            </p:nvSpPr>
            <p:spPr bwMode="auto">
              <a:xfrm>
                <a:off x="468" y="22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5" name="Oval 1430"/>
              <p:cNvSpPr>
                <a:spLocks noChangeArrowheads="1"/>
              </p:cNvSpPr>
              <p:nvPr/>
            </p:nvSpPr>
            <p:spPr bwMode="auto">
              <a:xfrm>
                <a:off x="300" y="249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6" name="Oval 1431"/>
              <p:cNvSpPr>
                <a:spLocks noChangeArrowheads="1"/>
              </p:cNvSpPr>
              <p:nvPr/>
            </p:nvSpPr>
            <p:spPr bwMode="auto">
              <a:xfrm>
                <a:off x="312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7" name="Oval 1432"/>
              <p:cNvSpPr>
                <a:spLocks noChangeArrowheads="1"/>
              </p:cNvSpPr>
              <p:nvPr/>
            </p:nvSpPr>
            <p:spPr bwMode="auto">
              <a:xfrm>
                <a:off x="408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8" name="Oval 1433"/>
              <p:cNvSpPr>
                <a:spLocks noChangeArrowheads="1"/>
              </p:cNvSpPr>
              <p:nvPr/>
            </p:nvSpPr>
            <p:spPr bwMode="auto">
              <a:xfrm>
                <a:off x="624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69" name="Oval 1434"/>
              <p:cNvSpPr>
                <a:spLocks noChangeArrowheads="1"/>
              </p:cNvSpPr>
              <p:nvPr/>
            </p:nvSpPr>
            <p:spPr bwMode="auto">
              <a:xfrm>
                <a:off x="516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0" name="Oval 1435"/>
              <p:cNvSpPr>
                <a:spLocks noChangeArrowheads="1"/>
              </p:cNvSpPr>
              <p:nvPr/>
            </p:nvSpPr>
            <p:spPr bwMode="auto">
              <a:xfrm>
                <a:off x="726" y="16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1" name="Oval 1436"/>
              <p:cNvSpPr>
                <a:spLocks noChangeArrowheads="1"/>
              </p:cNvSpPr>
              <p:nvPr/>
            </p:nvSpPr>
            <p:spPr bwMode="auto">
              <a:xfrm>
                <a:off x="1110" y="160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2" name="Oval 1437"/>
              <p:cNvSpPr>
                <a:spLocks noChangeArrowheads="1"/>
              </p:cNvSpPr>
              <p:nvPr/>
            </p:nvSpPr>
            <p:spPr bwMode="auto">
              <a:xfrm>
                <a:off x="1272" y="160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3" name="Oval 1438"/>
              <p:cNvSpPr>
                <a:spLocks noChangeArrowheads="1"/>
              </p:cNvSpPr>
              <p:nvPr/>
            </p:nvSpPr>
            <p:spPr bwMode="auto">
              <a:xfrm>
                <a:off x="990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4" name="Oval 1439"/>
              <p:cNvSpPr>
                <a:spLocks noChangeArrowheads="1"/>
              </p:cNvSpPr>
              <p:nvPr/>
            </p:nvSpPr>
            <p:spPr bwMode="auto">
              <a:xfrm>
                <a:off x="1134" y="17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5" name="Oval 1440"/>
              <p:cNvSpPr>
                <a:spLocks noChangeArrowheads="1"/>
              </p:cNvSpPr>
              <p:nvPr/>
            </p:nvSpPr>
            <p:spPr bwMode="auto">
              <a:xfrm>
                <a:off x="864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6" name="Oval 1441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7" name="Oval 1442"/>
              <p:cNvSpPr>
                <a:spLocks noChangeArrowheads="1"/>
              </p:cNvSpPr>
              <p:nvPr/>
            </p:nvSpPr>
            <p:spPr bwMode="auto">
              <a:xfrm>
                <a:off x="756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2178" name="Oval 1443"/>
              <p:cNvSpPr>
                <a:spLocks noChangeArrowheads="1"/>
              </p:cNvSpPr>
              <p:nvPr/>
            </p:nvSpPr>
            <p:spPr bwMode="auto">
              <a:xfrm>
                <a:off x="900" y="19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1957" name="Text Box 1756"/>
            <p:cNvSpPr txBox="1">
              <a:spLocks noChangeArrowheads="1"/>
            </p:cNvSpPr>
            <p:nvPr/>
          </p:nvSpPr>
          <p:spPr bwMode="auto">
            <a:xfrm>
              <a:off x="2208" y="3222"/>
              <a:ext cx="2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A</a:t>
              </a:r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65248" name="Group 1760"/>
          <p:cNvGrpSpPr>
            <a:grpSpLocks/>
          </p:cNvGrpSpPr>
          <p:nvPr/>
        </p:nvGrpSpPr>
        <p:grpSpPr bwMode="auto">
          <a:xfrm>
            <a:off x="4692650" y="2033588"/>
            <a:ext cx="3717925" cy="3614737"/>
            <a:chOff x="2956" y="1281"/>
            <a:chExt cx="2342" cy="2277"/>
          </a:xfrm>
        </p:grpSpPr>
        <p:sp>
          <p:nvSpPr>
            <p:cNvPr id="31751" name="Rectangle 1053"/>
            <p:cNvSpPr>
              <a:spLocks noChangeArrowheads="1"/>
            </p:cNvSpPr>
            <p:nvPr/>
          </p:nvSpPr>
          <p:spPr bwMode="auto">
            <a:xfrm>
              <a:off x="2956" y="1281"/>
              <a:ext cx="2342" cy="22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1752" name="Group 1758"/>
            <p:cNvGrpSpPr>
              <a:grpSpLocks/>
            </p:cNvGrpSpPr>
            <p:nvPr/>
          </p:nvGrpSpPr>
          <p:grpSpPr bwMode="auto">
            <a:xfrm>
              <a:off x="3042" y="1356"/>
              <a:ext cx="2196" cy="2154"/>
              <a:chOff x="3042" y="1356"/>
              <a:chExt cx="2196" cy="2154"/>
            </a:xfrm>
          </p:grpSpPr>
          <p:sp>
            <p:nvSpPr>
              <p:cNvPr id="31753" name="Text Box 1028"/>
              <p:cNvSpPr txBox="1">
                <a:spLocks noChangeArrowheads="1"/>
              </p:cNvSpPr>
              <p:nvPr/>
            </p:nvSpPr>
            <p:spPr bwMode="auto">
              <a:xfrm>
                <a:off x="4049" y="2935"/>
                <a:ext cx="4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fr-FR"/>
              </a:p>
            </p:txBody>
          </p:sp>
          <p:sp>
            <p:nvSpPr>
              <p:cNvPr id="31754" name="Line 1446"/>
              <p:cNvSpPr>
                <a:spLocks noChangeShapeType="1"/>
              </p:cNvSpPr>
              <p:nvPr/>
            </p:nvSpPr>
            <p:spPr bwMode="auto">
              <a:xfrm>
                <a:off x="3618" y="1500"/>
                <a:ext cx="13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55" name="Line 1447"/>
              <p:cNvSpPr>
                <a:spLocks noChangeShapeType="1"/>
              </p:cNvSpPr>
              <p:nvPr/>
            </p:nvSpPr>
            <p:spPr bwMode="auto">
              <a:xfrm>
                <a:off x="3570" y="1596"/>
                <a:ext cx="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56" name="Line 1448"/>
              <p:cNvSpPr>
                <a:spLocks noChangeShapeType="1"/>
              </p:cNvSpPr>
              <p:nvPr/>
            </p:nvSpPr>
            <p:spPr bwMode="auto">
              <a:xfrm>
                <a:off x="3444" y="1704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57" name="Line 1449"/>
              <p:cNvSpPr>
                <a:spLocks noChangeShapeType="1"/>
              </p:cNvSpPr>
              <p:nvPr/>
            </p:nvSpPr>
            <p:spPr bwMode="auto">
              <a:xfrm>
                <a:off x="3282" y="1812"/>
                <a:ext cx="5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58" name="Line 1450"/>
              <p:cNvSpPr>
                <a:spLocks noChangeShapeType="1"/>
              </p:cNvSpPr>
              <p:nvPr/>
            </p:nvSpPr>
            <p:spPr bwMode="auto">
              <a:xfrm>
                <a:off x="3210" y="1920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59" name="Line 1451"/>
              <p:cNvSpPr>
                <a:spLocks noChangeShapeType="1"/>
              </p:cNvSpPr>
              <p:nvPr/>
            </p:nvSpPr>
            <p:spPr bwMode="auto">
              <a:xfrm>
                <a:off x="3102" y="20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0" name="Line 1452"/>
              <p:cNvSpPr>
                <a:spLocks noChangeShapeType="1"/>
              </p:cNvSpPr>
              <p:nvPr/>
            </p:nvSpPr>
            <p:spPr bwMode="auto">
              <a:xfrm>
                <a:off x="3726" y="1392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1" name="Oval 1453"/>
              <p:cNvSpPr>
                <a:spLocks noChangeArrowheads="1"/>
              </p:cNvSpPr>
              <p:nvPr/>
            </p:nvSpPr>
            <p:spPr bwMode="auto">
              <a:xfrm>
                <a:off x="4914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762" name="Oval 1454"/>
              <p:cNvSpPr>
                <a:spLocks noChangeArrowheads="1"/>
              </p:cNvSpPr>
              <p:nvPr/>
            </p:nvSpPr>
            <p:spPr bwMode="auto">
              <a:xfrm>
                <a:off x="4794" y="147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763" name="Line 1460"/>
              <p:cNvSpPr>
                <a:spLocks noChangeShapeType="1"/>
              </p:cNvSpPr>
              <p:nvPr/>
            </p:nvSpPr>
            <p:spPr bwMode="auto">
              <a:xfrm flipH="1">
                <a:off x="4446" y="2238"/>
                <a:ext cx="0" cy="117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4" name="Line 1461"/>
              <p:cNvSpPr>
                <a:spLocks noChangeShapeType="1"/>
              </p:cNvSpPr>
              <p:nvPr/>
            </p:nvSpPr>
            <p:spPr bwMode="auto">
              <a:xfrm>
                <a:off x="4266" y="2244"/>
                <a:ext cx="0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5" name="Line 1462"/>
              <p:cNvSpPr>
                <a:spLocks noChangeShapeType="1"/>
              </p:cNvSpPr>
              <p:nvPr/>
            </p:nvSpPr>
            <p:spPr bwMode="auto">
              <a:xfrm flipH="1">
                <a:off x="4086" y="2262"/>
                <a:ext cx="0" cy="1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6" name="Line 1463"/>
              <p:cNvSpPr>
                <a:spLocks noChangeShapeType="1"/>
              </p:cNvSpPr>
              <p:nvPr/>
            </p:nvSpPr>
            <p:spPr bwMode="auto">
              <a:xfrm flipH="1">
                <a:off x="3918" y="2262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7" name="Line 1464"/>
              <p:cNvSpPr>
                <a:spLocks noChangeShapeType="1"/>
              </p:cNvSpPr>
              <p:nvPr/>
            </p:nvSpPr>
            <p:spPr bwMode="auto">
              <a:xfrm flipH="1">
                <a:off x="3738" y="2244"/>
                <a:ext cx="0" cy="1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8" name="Line 1465"/>
              <p:cNvSpPr>
                <a:spLocks noChangeShapeType="1"/>
              </p:cNvSpPr>
              <p:nvPr/>
            </p:nvSpPr>
            <p:spPr bwMode="auto">
              <a:xfrm flipH="1">
                <a:off x="3576" y="2028"/>
                <a:ext cx="0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69" name="Line 1466"/>
              <p:cNvSpPr>
                <a:spLocks noChangeShapeType="1"/>
              </p:cNvSpPr>
              <p:nvPr/>
            </p:nvSpPr>
            <p:spPr bwMode="auto">
              <a:xfrm flipH="1">
                <a:off x="3408" y="2028"/>
                <a:ext cx="0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0" name="Line 1467"/>
              <p:cNvSpPr>
                <a:spLocks noChangeShapeType="1"/>
              </p:cNvSpPr>
              <p:nvPr/>
            </p:nvSpPr>
            <p:spPr bwMode="auto">
              <a:xfrm flipH="1">
                <a:off x="3246" y="2028"/>
                <a:ext cx="0" cy="1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1" name="Line 1468"/>
              <p:cNvSpPr>
                <a:spLocks noChangeShapeType="1"/>
              </p:cNvSpPr>
              <p:nvPr/>
            </p:nvSpPr>
            <p:spPr bwMode="auto">
              <a:xfrm flipH="1">
                <a:off x="3078" y="2028"/>
                <a:ext cx="0" cy="120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2" name="Line 1485"/>
              <p:cNvSpPr>
                <a:spLocks noChangeShapeType="1"/>
              </p:cNvSpPr>
              <p:nvPr/>
            </p:nvSpPr>
            <p:spPr bwMode="auto">
              <a:xfrm flipV="1">
                <a:off x="4854" y="1392"/>
                <a:ext cx="252" cy="23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3" name="Line 1486"/>
              <p:cNvSpPr>
                <a:spLocks noChangeShapeType="1"/>
              </p:cNvSpPr>
              <p:nvPr/>
            </p:nvSpPr>
            <p:spPr bwMode="auto">
              <a:xfrm flipV="1">
                <a:off x="4896" y="1596"/>
                <a:ext cx="234" cy="2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4" name="Line 1487"/>
              <p:cNvSpPr>
                <a:spLocks noChangeShapeType="1"/>
              </p:cNvSpPr>
              <p:nvPr/>
            </p:nvSpPr>
            <p:spPr bwMode="auto">
              <a:xfrm flipV="1">
                <a:off x="4410" y="1824"/>
                <a:ext cx="486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5" name="Line 1488"/>
              <p:cNvSpPr>
                <a:spLocks noChangeShapeType="1"/>
              </p:cNvSpPr>
              <p:nvPr/>
            </p:nvSpPr>
            <p:spPr bwMode="auto">
              <a:xfrm flipV="1">
                <a:off x="4434" y="1992"/>
                <a:ext cx="540" cy="7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6" name="Line 1489"/>
              <p:cNvSpPr>
                <a:spLocks noChangeShapeType="1"/>
              </p:cNvSpPr>
              <p:nvPr/>
            </p:nvSpPr>
            <p:spPr bwMode="auto">
              <a:xfrm flipV="1">
                <a:off x="4440" y="2106"/>
                <a:ext cx="684" cy="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7" name="Line 1490"/>
              <p:cNvSpPr>
                <a:spLocks noChangeShapeType="1"/>
              </p:cNvSpPr>
              <p:nvPr/>
            </p:nvSpPr>
            <p:spPr bwMode="auto">
              <a:xfrm flipV="1">
                <a:off x="4458" y="2370"/>
                <a:ext cx="648" cy="8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8" name="Line 1491"/>
              <p:cNvSpPr>
                <a:spLocks noChangeShapeType="1"/>
              </p:cNvSpPr>
              <p:nvPr/>
            </p:nvSpPr>
            <p:spPr bwMode="auto">
              <a:xfrm flipV="1">
                <a:off x="4446" y="2556"/>
                <a:ext cx="666" cy="84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79" name="Oval 1492"/>
              <p:cNvSpPr>
                <a:spLocks noChangeArrowheads="1"/>
              </p:cNvSpPr>
              <p:nvPr/>
            </p:nvSpPr>
            <p:spPr bwMode="auto">
              <a:xfrm>
                <a:off x="4740" y="251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780" name="Line 1493"/>
              <p:cNvSpPr>
                <a:spLocks noChangeShapeType="1"/>
              </p:cNvSpPr>
              <p:nvPr/>
            </p:nvSpPr>
            <p:spPr bwMode="auto">
              <a:xfrm>
                <a:off x="5122" y="1392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1" name="Line 1494"/>
              <p:cNvSpPr>
                <a:spLocks noChangeShapeType="1"/>
              </p:cNvSpPr>
              <p:nvPr/>
            </p:nvSpPr>
            <p:spPr bwMode="auto">
              <a:xfrm flipH="1">
                <a:off x="4986" y="1500"/>
                <a:ext cx="0" cy="1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2" name="Line 1495"/>
              <p:cNvSpPr>
                <a:spLocks noChangeShapeType="1"/>
              </p:cNvSpPr>
              <p:nvPr/>
            </p:nvSpPr>
            <p:spPr bwMode="auto">
              <a:xfrm flipH="1">
                <a:off x="4890" y="1572"/>
                <a:ext cx="0" cy="1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3" name="Line 1496"/>
              <p:cNvSpPr>
                <a:spLocks noChangeShapeType="1"/>
              </p:cNvSpPr>
              <p:nvPr/>
            </p:nvSpPr>
            <p:spPr bwMode="auto">
              <a:xfrm>
                <a:off x="4770" y="1770"/>
                <a:ext cx="0" cy="1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4" name="Line 1497"/>
              <p:cNvSpPr>
                <a:spLocks noChangeShapeType="1"/>
              </p:cNvSpPr>
              <p:nvPr/>
            </p:nvSpPr>
            <p:spPr bwMode="auto">
              <a:xfrm flipH="1">
                <a:off x="4662" y="1932"/>
                <a:ext cx="0" cy="1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5" name="Line 1498"/>
              <p:cNvSpPr>
                <a:spLocks noChangeShapeType="1"/>
              </p:cNvSpPr>
              <p:nvPr/>
            </p:nvSpPr>
            <p:spPr bwMode="auto">
              <a:xfrm>
                <a:off x="4554" y="2112"/>
                <a:ext cx="0" cy="1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6" name="Line 1511"/>
              <p:cNvSpPr>
                <a:spLocks noChangeShapeType="1"/>
              </p:cNvSpPr>
              <p:nvPr/>
            </p:nvSpPr>
            <p:spPr bwMode="auto">
              <a:xfrm>
                <a:off x="3102" y="2240"/>
                <a:ext cx="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7" name="Line 1512"/>
              <p:cNvSpPr>
                <a:spLocks noChangeShapeType="1"/>
              </p:cNvSpPr>
              <p:nvPr/>
            </p:nvSpPr>
            <p:spPr bwMode="auto">
              <a:xfrm>
                <a:off x="3102" y="2480"/>
                <a:ext cx="1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8" name="Line 1513"/>
              <p:cNvSpPr>
                <a:spLocks noChangeShapeType="1"/>
              </p:cNvSpPr>
              <p:nvPr/>
            </p:nvSpPr>
            <p:spPr bwMode="auto">
              <a:xfrm>
                <a:off x="3126" y="276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89" name="Line 1514"/>
              <p:cNvSpPr>
                <a:spLocks noChangeShapeType="1"/>
              </p:cNvSpPr>
              <p:nvPr/>
            </p:nvSpPr>
            <p:spPr bwMode="auto">
              <a:xfrm>
                <a:off x="3066" y="3000"/>
                <a:ext cx="1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0" name="Line 1515"/>
              <p:cNvSpPr>
                <a:spLocks noChangeShapeType="1"/>
              </p:cNvSpPr>
              <p:nvPr/>
            </p:nvSpPr>
            <p:spPr bwMode="auto">
              <a:xfrm>
                <a:off x="3654" y="323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1" name="Line 1516"/>
              <p:cNvSpPr>
                <a:spLocks noChangeShapeType="1"/>
              </p:cNvSpPr>
              <p:nvPr/>
            </p:nvSpPr>
            <p:spPr bwMode="auto">
              <a:xfrm>
                <a:off x="3126" y="3236"/>
                <a:ext cx="54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2" name="Line 1517"/>
              <p:cNvSpPr>
                <a:spLocks noChangeShapeType="1"/>
              </p:cNvSpPr>
              <p:nvPr/>
            </p:nvSpPr>
            <p:spPr bwMode="auto">
              <a:xfrm flipV="1">
                <a:off x="3624" y="1382"/>
                <a:ext cx="31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3" name="Line 1518"/>
              <p:cNvSpPr>
                <a:spLocks noChangeShapeType="1"/>
              </p:cNvSpPr>
              <p:nvPr/>
            </p:nvSpPr>
            <p:spPr bwMode="auto">
              <a:xfrm flipV="1">
                <a:off x="3792" y="1400"/>
                <a:ext cx="318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4" name="Line 1519"/>
              <p:cNvSpPr>
                <a:spLocks noChangeShapeType="1"/>
              </p:cNvSpPr>
              <p:nvPr/>
            </p:nvSpPr>
            <p:spPr bwMode="auto">
              <a:xfrm flipV="1">
                <a:off x="3954" y="1400"/>
                <a:ext cx="30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5" name="Line 1520"/>
              <p:cNvSpPr>
                <a:spLocks noChangeShapeType="1"/>
              </p:cNvSpPr>
              <p:nvPr/>
            </p:nvSpPr>
            <p:spPr bwMode="auto">
              <a:xfrm flipV="1">
                <a:off x="4200" y="1400"/>
                <a:ext cx="222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6" name="Line 1521"/>
              <p:cNvSpPr>
                <a:spLocks noChangeShapeType="1"/>
              </p:cNvSpPr>
              <p:nvPr/>
            </p:nvSpPr>
            <p:spPr bwMode="auto">
              <a:xfrm flipV="1">
                <a:off x="4386" y="1400"/>
                <a:ext cx="204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7" name="Line 1522"/>
              <p:cNvSpPr>
                <a:spLocks noChangeShapeType="1"/>
              </p:cNvSpPr>
              <p:nvPr/>
            </p:nvSpPr>
            <p:spPr bwMode="auto">
              <a:xfrm flipV="1">
                <a:off x="4554" y="1400"/>
                <a:ext cx="228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8" name="Line 1523"/>
              <p:cNvSpPr>
                <a:spLocks noChangeShapeType="1"/>
              </p:cNvSpPr>
              <p:nvPr/>
            </p:nvSpPr>
            <p:spPr bwMode="auto">
              <a:xfrm flipV="1">
                <a:off x="4722" y="1400"/>
                <a:ext cx="21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799" name="Oval 1524"/>
              <p:cNvSpPr>
                <a:spLocks noChangeArrowheads="1"/>
              </p:cNvSpPr>
              <p:nvPr/>
            </p:nvSpPr>
            <p:spPr bwMode="auto">
              <a:xfrm>
                <a:off x="3210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0" name="Oval 1525"/>
              <p:cNvSpPr>
                <a:spLocks noChangeArrowheads="1"/>
              </p:cNvSpPr>
              <p:nvPr/>
            </p:nvSpPr>
            <p:spPr bwMode="auto">
              <a:xfrm>
                <a:off x="3390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1" name="Oval 1526"/>
              <p:cNvSpPr>
                <a:spLocks noChangeArrowheads="1"/>
              </p:cNvSpPr>
              <p:nvPr/>
            </p:nvSpPr>
            <p:spPr bwMode="auto">
              <a:xfrm>
                <a:off x="3534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2" name="Oval 1531"/>
              <p:cNvSpPr>
                <a:spLocks noChangeArrowheads="1"/>
              </p:cNvSpPr>
              <p:nvPr/>
            </p:nvSpPr>
            <p:spPr bwMode="auto">
              <a:xfrm>
                <a:off x="3372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3" name="Oval 1532"/>
              <p:cNvSpPr>
                <a:spLocks noChangeArrowheads="1"/>
              </p:cNvSpPr>
              <p:nvPr/>
            </p:nvSpPr>
            <p:spPr bwMode="auto">
              <a:xfrm>
                <a:off x="3534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4" name="Oval 1533"/>
              <p:cNvSpPr>
                <a:spLocks noChangeArrowheads="1"/>
              </p:cNvSpPr>
              <p:nvPr/>
            </p:nvSpPr>
            <p:spPr bwMode="auto">
              <a:xfrm>
                <a:off x="3702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5" name="Oval 1534"/>
              <p:cNvSpPr>
                <a:spLocks noChangeArrowheads="1"/>
              </p:cNvSpPr>
              <p:nvPr/>
            </p:nvSpPr>
            <p:spPr bwMode="auto">
              <a:xfrm>
                <a:off x="3882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6" name="Oval 1535"/>
              <p:cNvSpPr>
                <a:spLocks noChangeArrowheads="1"/>
              </p:cNvSpPr>
              <p:nvPr/>
            </p:nvSpPr>
            <p:spPr bwMode="auto">
              <a:xfrm>
                <a:off x="4062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7" name="Oval 1536"/>
              <p:cNvSpPr>
                <a:spLocks noChangeArrowheads="1"/>
              </p:cNvSpPr>
              <p:nvPr/>
            </p:nvSpPr>
            <p:spPr bwMode="auto">
              <a:xfrm>
                <a:off x="4230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8" name="Oval 1537"/>
              <p:cNvSpPr>
                <a:spLocks noChangeArrowheads="1"/>
              </p:cNvSpPr>
              <p:nvPr/>
            </p:nvSpPr>
            <p:spPr bwMode="auto">
              <a:xfrm>
                <a:off x="3546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09" name="Oval 1538"/>
              <p:cNvSpPr>
                <a:spLocks noChangeArrowheads="1"/>
              </p:cNvSpPr>
              <p:nvPr/>
            </p:nvSpPr>
            <p:spPr bwMode="auto">
              <a:xfrm>
                <a:off x="3714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0" name="Oval 1539"/>
              <p:cNvSpPr>
                <a:spLocks noChangeArrowheads="1"/>
              </p:cNvSpPr>
              <p:nvPr/>
            </p:nvSpPr>
            <p:spPr bwMode="auto">
              <a:xfrm>
                <a:off x="3894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1" name="Oval 1540"/>
              <p:cNvSpPr>
                <a:spLocks noChangeArrowheads="1"/>
              </p:cNvSpPr>
              <p:nvPr/>
            </p:nvSpPr>
            <p:spPr bwMode="auto">
              <a:xfrm>
                <a:off x="4066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2" name="Oval 1541"/>
              <p:cNvSpPr>
                <a:spLocks noChangeArrowheads="1"/>
              </p:cNvSpPr>
              <p:nvPr/>
            </p:nvSpPr>
            <p:spPr bwMode="auto">
              <a:xfrm>
                <a:off x="4242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3" name="Oval 1542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4" name="Oval 1549"/>
              <p:cNvSpPr>
                <a:spLocks noChangeArrowheads="1"/>
              </p:cNvSpPr>
              <p:nvPr/>
            </p:nvSpPr>
            <p:spPr bwMode="auto">
              <a:xfrm>
                <a:off x="4392" y="296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5" name="Oval 1550"/>
              <p:cNvSpPr>
                <a:spLocks noChangeArrowheads="1"/>
              </p:cNvSpPr>
              <p:nvPr/>
            </p:nvSpPr>
            <p:spPr bwMode="auto">
              <a:xfrm>
                <a:off x="5094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6" name="Oval 1551"/>
              <p:cNvSpPr>
                <a:spLocks noChangeArrowheads="1"/>
              </p:cNvSpPr>
              <p:nvPr/>
            </p:nvSpPr>
            <p:spPr bwMode="auto">
              <a:xfrm>
                <a:off x="4938" y="14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7" name="Oval 1552"/>
              <p:cNvSpPr>
                <a:spLocks noChangeArrowheads="1"/>
              </p:cNvSpPr>
              <p:nvPr/>
            </p:nvSpPr>
            <p:spPr bwMode="auto">
              <a:xfrm>
                <a:off x="4854" y="15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8" name="Oval 1558"/>
              <p:cNvSpPr>
                <a:spLocks noChangeArrowheads="1"/>
              </p:cNvSpPr>
              <p:nvPr/>
            </p:nvSpPr>
            <p:spPr bwMode="auto">
              <a:xfrm>
                <a:off x="4410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19" name="Oval 1559"/>
              <p:cNvSpPr>
                <a:spLocks noChangeArrowheads="1"/>
              </p:cNvSpPr>
              <p:nvPr/>
            </p:nvSpPr>
            <p:spPr bwMode="auto">
              <a:xfrm>
                <a:off x="4410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0" name="Oval 1560"/>
              <p:cNvSpPr>
                <a:spLocks noChangeArrowheads="1"/>
              </p:cNvSpPr>
              <p:nvPr/>
            </p:nvSpPr>
            <p:spPr bwMode="auto">
              <a:xfrm>
                <a:off x="4416" y="33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1" name="Oval 1564"/>
              <p:cNvSpPr>
                <a:spLocks noChangeArrowheads="1"/>
              </p:cNvSpPr>
              <p:nvPr/>
            </p:nvSpPr>
            <p:spPr bwMode="auto">
              <a:xfrm>
                <a:off x="4866" y="17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2" name="Oval 1565"/>
              <p:cNvSpPr>
                <a:spLocks noChangeArrowheads="1"/>
              </p:cNvSpPr>
              <p:nvPr/>
            </p:nvSpPr>
            <p:spPr bwMode="auto">
              <a:xfrm>
                <a:off x="4974" y="16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3" name="Oval 1566"/>
              <p:cNvSpPr>
                <a:spLocks noChangeArrowheads="1"/>
              </p:cNvSpPr>
              <p:nvPr/>
            </p:nvSpPr>
            <p:spPr bwMode="auto">
              <a:xfrm>
                <a:off x="5082" y="156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4" name="Oval 1567"/>
              <p:cNvSpPr>
                <a:spLocks noChangeArrowheads="1"/>
              </p:cNvSpPr>
              <p:nvPr/>
            </p:nvSpPr>
            <p:spPr bwMode="auto">
              <a:xfrm>
                <a:off x="4512" y="25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5" name="Oval 1568"/>
              <p:cNvSpPr>
                <a:spLocks noChangeArrowheads="1"/>
              </p:cNvSpPr>
              <p:nvPr/>
            </p:nvSpPr>
            <p:spPr bwMode="auto">
              <a:xfrm>
                <a:off x="4620" y="24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6" name="Oval 1569"/>
              <p:cNvSpPr>
                <a:spLocks noChangeArrowheads="1"/>
              </p:cNvSpPr>
              <p:nvPr/>
            </p:nvSpPr>
            <p:spPr bwMode="auto">
              <a:xfrm>
                <a:off x="4728" y="228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7" name="Oval 1570"/>
              <p:cNvSpPr>
                <a:spLocks noChangeArrowheads="1"/>
              </p:cNvSpPr>
              <p:nvPr/>
            </p:nvSpPr>
            <p:spPr bwMode="auto">
              <a:xfrm>
                <a:off x="4872" y="235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8" name="Oval 1571"/>
              <p:cNvSpPr>
                <a:spLocks noChangeArrowheads="1"/>
              </p:cNvSpPr>
              <p:nvPr/>
            </p:nvSpPr>
            <p:spPr bwMode="auto">
              <a:xfrm>
                <a:off x="4962" y="224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29" name="Oval 1572"/>
              <p:cNvSpPr>
                <a:spLocks noChangeArrowheads="1"/>
              </p:cNvSpPr>
              <p:nvPr/>
            </p:nvSpPr>
            <p:spPr bwMode="auto">
              <a:xfrm>
                <a:off x="5094" y="206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0" name="Oval 1573"/>
              <p:cNvSpPr>
                <a:spLocks noChangeArrowheads="1"/>
              </p:cNvSpPr>
              <p:nvPr/>
            </p:nvSpPr>
            <p:spPr bwMode="auto">
              <a:xfrm>
                <a:off x="4530" y="22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1" name="Oval 1574"/>
              <p:cNvSpPr>
                <a:spLocks noChangeArrowheads="1"/>
              </p:cNvSpPr>
              <p:nvPr/>
            </p:nvSpPr>
            <p:spPr bwMode="auto">
              <a:xfrm>
                <a:off x="4638" y="212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2" name="Oval 1575"/>
              <p:cNvSpPr>
                <a:spLocks noChangeArrowheads="1"/>
              </p:cNvSpPr>
              <p:nvPr/>
            </p:nvSpPr>
            <p:spPr bwMode="auto">
              <a:xfrm>
                <a:off x="4732" y="19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3" name="Oval 1576"/>
              <p:cNvSpPr>
                <a:spLocks noChangeArrowheads="1"/>
              </p:cNvSpPr>
              <p:nvPr/>
            </p:nvSpPr>
            <p:spPr bwMode="auto">
              <a:xfrm>
                <a:off x="4848" y="209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4" name="Oval 1577"/>
              <p:cNvSpPr>
                <a:spLocks noChangeArrowheads="1"/>
              </p:cNvSpPr>
              <p:nvPr/>
            </p:nvSpPr>
            <p:spPr bwMode="auto">
              <a:xfrm>
                <a:off x="4938" y="19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5" name="Oval 1578"/>
              <p:cNvSpPr>
                <a:spLocks noChangeArrowheads="1"/>
              </p:cNvSpPr>
              <p:nvPr/>
            </p:nvSpPr>
            <p:spPr bwMode="auto">
              <a:xfrm>
                <a:off x="5082" y="180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6" name="Oval 1579"/>
              <p:cNvSpPr>
                <a:spLocks noChangeArrowheads="1"/>
              </p:cNvSpPr>
              <p:nvPr/>
            </p:nvSpPr>
            <p:spPr bwMode="auto">
              <a:xfrm>
                <a:off x="4524" y="303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7" name="Oval 1580"/>
              <p:cNvSpPr>
                <a:spLocks noChangeArrowheads="1"/>
              </p:cNvSpPr>
              <p:nvPr/>
            </p:nvSpPr>
            <p:spPr bwMode="auto">
              <a:xfrm>
                <a:off x="4632" y="28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8" name="Oval 1584"/>
              <p:cNvSpPr>
                <a:spLocks noChangeArrowheads="1"/>
              </p:cNvSpPr>
              <p:nvPr/>
            </p:nvSpPr>
            <p:spPr bwMode="auto">
              <a:xfrm>
                <a:off x="4518" y="283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39" name="Oval 1585"/>
              <p:cNvSpPr>
                <a:spLocks noChangeArrowheads="1"/>
              </p:cNvSpPr>
              <p:nvPr/>
            </p:nvSpPr>
            <p:spPr bwMode="auto">
              <a:xfrm>
                <a:off x="4626" y="268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0" name="Oval 1586"/>
              <p:cNvSpPr>
                <a:spLocks noChangeArrowheads="1"/>
              </p:cNvSpPr>
              <p:nvPr/>
            </p:nvSpPr>
            <p:spPr bwMode="auto">
              <a:xfrm>
                <a:off x="4842" y="26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1" name="Oval 1587"/>
              <p:cNvSpPr>
                <a:spLocks noChangeArrowheads="1"/>
              </p:cNvSpPr>
              <p:nvPr/>
            </p:nvSpPr>
            <p:spPr bwMode="auto">
              <a:xfrm>
                <a:off x="4950" y="247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2" name="Oval 1588"/>
              <p:cNvSpPr>
                <a:spLocks noChangeArrowheads="1"/>
              </p:cNvSpPr>
              <p:nvPr/>
            </p:nvSpPr>
            <p:spPr bwMode="auto">
              <a:xfrm>
                <a:off x="5088" y="231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3" name="Oval 1589"/>
              <p:cNvSpPr>
                <a:spLocks noChangeArrowheads="1"/>
              </p:cNvSpPr>
              <p:nvPr/>
            </p:nvSpPr>
            <p:spPr bwMode="auto">
              <a:xfrm>
                <a:off x="4524" y="322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4" name="Oval 1590"/>
              <p:cNvSpPr>
                <a:spLocks noChangeArrowheads="1"/>
              </p:cNvSpPr>
              <p:nvPr/>
            </p:nvSpPr>
            <p:spPr bwMode="auto">
              <a:xfrm>
                <a:off x="4632" y="307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5" name="Oval 1591"/>
              <p:cNvSpPr>
                <a:spLocks noChangeArrowheads="1"/>
              </p:cNvSpPr>
              <p:nvPr/>
            </p:nvSpPr>
            <p:spPr bwMode="auto">
              <a:xfrm>
                <a:off x="4848" y="282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6" name="Oval 1592"/>
              <p:cNvSpPr>
                <a:spLocks noChangeArrowheads="1"/>
              </p:cNvSpPr>
              <p:nvPr/>
            </p:nvSpPr>
            <p:spPr bwMode="auto">
              <a:xfrm>
                <a:off x="4956" y="268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7" name="Oval 1593"/>
              <p:cNvSpPr>
                <a:spLocks noChangeArrowheads="1"/>
              </p:cNvSpPr>
              <p:nvPr/>
            </p:nvSpPr>
            <p:spPr bwMode="auto">
              <a:xfrm>
                <a:off x="5082" y="25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8" name="Oval 1594"/>
              <p:cNvSpPr>
                <a:spLocks noChangeArrowheads="1"/>
              </p:cNvSpPr>
              <p:nvPr/>
            </p:nvSpPr>
            <p:spPr bwMode="auto">
              <a:xfrm>
                <a:off x="4746" y="277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49" name="Oval 1595"/>
              <p:cNvSpPr>
                <a:spLocks noChangeArrowheads="1"/>
              </p:cNvSpPr>
              <p:nvPr/>
            </p:nvSpPr>
            <p:spPr bwMode="auto">
              <a:xfrm>
                <a:off x="4728" y="295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0" name="Oval 1596"/>
              <p:cNvSpPr>
                <a:spLocks noChangeArrowheads="1"/>
              </p:cNvSpPr>
              <p:nvPr/>
            </p:nvSpPr>
            <p:spPr bwMode="auto">
              <a:xfrm>
                <a:off x="3042" y="19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1" name="Oval 1597"/>
              <p:cNvSpPr>
                <a:spLocks noChangeArrowheads="1"/>
              </p:cNvSpPr>
              <p:nvPr/>
            </p:nvSpPr>
            <p:spPr bwMode="auto">
              <a:xfrm>
                <a:off x="3210" y="19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2" name="Oval 1598"/>
              <p:cNvSpPr>
                <a:spLocks noChangeArrowheads="1"/>
              </p:cNvSpPr>
              <p:nvPr/>
            </p:nvSpPr>
            <p:spPr bwMode="auto">
              <a:xfrm>
                <a:off x="3390" y="19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3" name="Oval 1599"/>
              <p:cNvSpPr>
                <a:spLocks noChangeArrowheads="1"/>
              </p:cNvSpPr>
              <p:nvPr/>
            </p:nvSpPr>
            <p:spPr bwMode="auto">
              <a:xfrm>
                <a:off x="3534" y="199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4" name="Oval 1604"/>
              <p:cNvSpPr>
                <a:spLocks noChangeArrowheads="1"/>
              </p:cNvSpPr>
              <p:nvPr/>
            </p:nvSpPr>
            <p:spPr bwMode="auto">
              <a:xfrm>
                <a:off x="4746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5" name="Oval 1605"/>
              <p:cNvSpPr>
                <a:spLocks noChangeArrowheads="1"/>
              </p:cNvSpPr>
              <p:nvPr/>
            </p:nvSpPr>
            <p:spPr bwMode="auto">
              <a:xfrm>
                <a:off x="4644" y="14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6" name="Oval 1614"/>
              <p:cNvSpPr>
                <a:spLocks noChangeArrowheads="1"/>
              </p:cNvSpPr>
              <p:nvPr/>
            </p:nvSpPr>
            <p:spPr bwMode="auto">
              <a:xfrm>
                <a:off x="4386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7" name="Oval 1615"/>
              <p:cNvSpPr>
                <a:spLocks noChangeArrowheads="1"/>
              </p:cNvSpPr>
              <p:nvPr/>
            </p:nvSpPr>
            <p:spPr bwMode="auto">
              <a:xfrm>
                <a:off x="4566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8" name="Oval 1616"/>
              <p:cNvSpPr>
                <a:spLocks noChangeArrowheads="1"/>
              </p:cNvSpPr>
              <p:nvPr/>
            </p:nvSpPr>
            <p:spPr bwMode="auto">
              <a:xfrm>
                <a:off x="4284" y="14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59" name="Oval 1617"/>
              <p:cNvSpPr>
                <a:spLocks noChangeArrowheads="1"/>
              </p:cNvSpPr>
              <p:nvPr/>
            </p:nvSpPr>
            <p:spPr bwMode="auto">
              <a:xfrm>
                <a:off x="4446" y="14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0" name="Oval 1627"/>
              <p:cNvSpPr>
                <a:spLocks noChangeArrowheads="1"/>
              </p:cNvSpPr>
              <p:nvPr/>
            </p:nvSpPr>
            <p:spPr bwMode="auto">
              <a:xfrm>
                <a:off x="3894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1" name="Oval 1628"/>
              <p:cNvSpPr>
                <a:spLocks noChangeArrowheads="1"/>
              </p:cNvSpPr>
              <p:nvPr/>
            </p:nvSpPr>
            <p:spPr bwMode="auto">
              <a:xfrm>
                <a:off x="4074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2" name="Oval 1629"/>
              <p:cNvSpPr>
                <a:spLocks noChangeArrowheads="1"/>
              </p:cNvSpPr>
              <p:nvPr/>
            </p:nvSpPr>
            <p:spPr bwMode="auto">
              <a:xfrm>
                <a:off x="4218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3" name="Line 1630"/>
              <p:cNvSpPr>
                <a:spLocks noChangeShapeType="1"/>
              </p:cNvSpPr>
              <p:nvPr/>
            </p:nvSpPr>
            <p:spPr bwMode="auto">
              <a:xfrm flipV="1">
                <a:off x="3456" y="1392"/>
                <a:ext cx="312" cy="31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64" name="Oval 1631"/>
              <p:cNvSpPr>
                <a:spLocks noChangeArrowheads="1"/>
              </p:cNvSpPr>
              <p:nvPr/>
            </p:nvSpPr>
            <p:spPr bwMode="auto">
              <a:xfrm>
                <a:off x="3792" y="14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5" name="Oval 1632"/>
              <p:cNvSpPr>
                <a:spLocks noChangeArrowheads="1"/>
              </p:cNvSpPr>
              <p:nvPr/>
            </p:nvSpPr>
            <p:spPr bwMode="auto">
              <a:xfrm>
                <a:off x="3972" y="14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6" name="Oval 1633"/>
              <p:cNvSpPr>
                <a:spLocks noChangeArrowheads="1"/>
              </p:cNvSpPr>
              <p:nvPr/>
            </p:nvSpPr>
            <p:spPr bwMode="auto">
              <a:xfrm>
                <a:off x="4098" y="14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7" name="Oval 1634"/>
              <p:cNvSpPr>
                <a:spLocks noChangeArrowheads="1"/>
              </p:cNvSpPr>
              <p:nvPr/>
            </p:nvSpPr>
            <p:spPr bwMode="auto">
              <a:xfrm>
                <a:off x="3606" y="14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8" name="Oval 1635"/>
              <p:cNvSpPr>
                <a:spLocks noChangeArrowheads="1"/>
              </p:cNvSpPr>
              <p:nvPr/>
            </p:nvSpPr>
            <p:spPr bwMode="auto">
              <a:xfrm>
                <a:off x="3222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69" name="Oval 1636"/>
              <p:cNvSpPr>
                <a:spLocks noChangeArrowheads="1"/>
              </p:cNvSpPr>
              <p:nvPr/>
            </p:nvSpPr>
            <p:spPr bwMode="auto">
              <a:xfrm>
                <a:off x="3384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0" name="Oval 1651"/>
              <p:cNvSpPr>
                <a:spLocks noChangeArrowheads="1"/>
              </p:cNvSpPr>
              <p:nvPr/>
            </p:nvSpPr>
            <p:spPr bwMode="auto">
              <a:xfrm>
                <a:off x="3042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1" name="Oval 1652"/>
              <p:cNvSpPr>
                <a:spLocks noChangeArrowheads="1"/>
              </p:cNvSpPr>
              <p:nvPr/>
            </p:nvSpPr>
            <p:spPr bwMode="auto">
              <a:xfrm>
                <a:off x="3210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2" name="Oval 1653"/>
              <p:cNvSpPr>
                <a:spLocks noChangeArrowheads="1"/>
              </p:cNvSpPr>
              <p:nvPr/>
            </p:nvSpPr>
            <p:spPr bwMode="auto">
              <a:xfrm>
                <a:off x="3042" y="244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3" name="Oval 1654"/>
              <p:cNvSpPr>
                <a:spLocks noChangeArrowheads="1"/>
              </p:cNvSpPr>
              <p:nvPr/>
            </p:nvSpPr>
            <p:spPr bwMode="auto">
              <a:xfrm>
                <a:off x="3054" y="272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4" name="Oval 1656"/>
              <p:cNvSpPr>
                <a:spLocks noChangeArrowheads="1"/>
              </p:cNvSpPr>
              <p:nvPr/>
            </p:nvSpPr>
            <p:spPr bwMode="auto">
              <a:xfrm>
                <a:off x="3402" y="16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5" name="Oval 1658"/>
              <p:cNvSpPr>
                <a:spLocks noChangeArrowheads="1"/>
              </p:cNvSpPr>
              <p:nvPr/>
            </p:nvSpPr>
            <p:spPr bwMode="auto">
              <a:xfrm>
                <a:off x="3522" y="155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6" name="Oval 1659"/>
              <p:cNvSpPr>
                <a:spLocks noChangeArrowheads="1"/>
              </p:cNvSpPr>
              <p:nvPr/>
            </p:nvSpPr>
            <p:spPr bwMode="auto">
              <a:xfrm>
                <a:off x="3888" y="155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7" name="Oval 1660"/>
              <p:cNvSpPr>
                <a:spLocks noChangeArrowheads="1"/>
              </p:cNvSpPr>
              <p:nvPr/>
            </p:nvSpPr>
            <p:spPr bwMode="auto">
              <a:xfrm>
                <a:off x="4014" y="155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78" name="Line 1667"/>
              <p:cNvSpPr>
                <a:spLocks noChangeShapeType="1"/>
              </p:cNvSpPr>
              <p:nvPr/>
            </p:nvSpPr>
            <p:spPr bwMode="auto">
              <a:xfrm flipH="1">
                <a:off x="3054" y="1728"/>
                <a:ext cx="360" cy="2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79" name="Oval 1668"/>
              <p:cNvSpPr>
                <a:spLocks noChangeArrowheads="1"/>
              </p:cNvSpPr>
              <p:nvPr/>
            </p:nvSpPr>
            <p:spPr bwMode="auto">
              <a:xfrm>
                <a:off x="3150" y="18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80" name="Oval 1669"/>
              <p:cNvSpPr>
                <a:spLocks noChangeArrowheads="1"/>
              </p:cNvSpPr>
              <p:nvPr/>
            </p:nvSpPr>
            <p:spPr bwMode="auto">
              <a:xfrm>
                <a:off x="3258" y="17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81" name="Line 1671"/>
              <p:cNvSpPr>
                <a:spLocks noChangeShapeType="1"/>
              </p:cNvSpPr>
              <p:nvPr/>
            </p:nvSpPr>
            <p:spPr bwMode="auto">
              <a:xfrm flipH="1">
                <a:off x="3252" y="1692"/>
                <a:ext cx="396" cy="3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2" name="Line 1672"/>
              <p:cNvSpPr>
                <a:spLocks noChangeShapeType="1"/>
              </p:cNvSpPr>
              <p:nvPr/>
            </p:nvSpPr>
            <p:spPr bwMode="auto">
              <a:xfrm flipH="1">
                <a:off x="3414" y="1692"/>
                <a:ext cx="378" cy="3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3" name="Line 1673"/>
              <p:cNvSpPr>
                <a:spLocks noChangeShapeType="1"/>
              </p:cNvSpPr>
              <p:nvPr/>
            </p:nvSpPr>
            <p:spPr bwMode="auto">
              <a:xfrm flipH="1">
                <a:off x="3594" y="1710"/>
                <a:ext cx="34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4" name="Oval 1674"/>
              <p:cNvSpPr>
                <a:spLocks noChangeArrowheads="1"/>
              </p:cNvSpPr>
              <p:nvPr/>
            </p:nvSpPr>
            <p:spPr bwMode="auto">
              <a:xfrm>
                <a:off x="3894" y="16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85" name="Oval 1675"/>
              <p:cNvSpPr>
                <a:spLocks noChangeArrowheads="1"/>
              </p:cNvSpPr>
              <p:nvPr/>
            </p:nvSpPr>
            <p:spPr bwMode="auto">
              <a:xfrm>
                <a:off x="3768" y="17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86" name="Oval 1676"/>
              <p:cNvSpPr>
                <a:spLocks noChangeArrowheads="1"/>
              </p:cNvSpPr>
              <p:nvPr/>
            </p:nvSpPr>
            <p:spPr bwMode="auto">
              <a:xfrm>
                <a:off x="3642" y="18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87" name="Line 1677"/>
              <p:cNvSpPr>
                <a:spLocks noChangeShapeType="1"/>
              </p:cNvSpPr>
              <p:nvPr/>
            </p:nvSpPr>
            <p:spPr bwMode="auto">
              <a:xfrm flipH="1">
                <a:off x="3666" y="2238"/>
                <a:ext cx="77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8" name="Line 1678"/>
              <p:cNvSpPr>
                <a:spLocks noChangeShapeType="1"/>
              </p:cNvSpPr>
              <p:nvPr/>
            </p:nvSpPr>
            <p:spPr bwMode="auto">
              <a:xfrm flipH="1">
                <a:off x="4458" y="1638"/>
                <a:ext cx="396" cy="59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89" name="Line 1679"/>
              <p:cNvSpPr>
                <a:spLocks noChangeShapeType="1"/>
              </p:cNvSpPr>
              <p:nvPr/>
            </p:nvSpPr>
            <p:spPr bwMode="auto">
              <a:xfrm flipV="1">
                <a:off x="3972" y="1944"/>
                <a:ext cx="666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0" name="Line 1680"/>
              <p:cNvSpPr>
                <a:spLocks noChangeShapeType="1"/>
              </p:cNvSpPr>
              <p:nvPr/>
            </p:nvSpPr>
            <p:spPr bwMode="auto">
              <a:xfrm flipV="1">
                <a:off x="4134" y="1782"/>
                <a:ext cx="648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1" name="Line 1681"/>
              <p:cNvSpPr>
                <a:spLocks noChangeShapeType="1"/>
              </p:cNvSpPr>
              <p:nvPr/>
            </p:nvSpPr>
            <p:spPr bwMode="auto">
              <a:xfrm flipH="1">
                <a:off x="3738" y="1674"/>
                <a:ext cx="432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2" name="Line 1682"/>
              <p:cNvSpPr>
                <a:spLocks noChangeShapeType="1"/>
              </p:cNvSpPr>
              <p:nvPr/>
            </p:nvSpPr>
            <p:spPr bwMode="auto">
              <a:xfrm flipV="1">
                <a:off x="3864" y="2088"/>
                <a:ext cx="6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3" name="Line 1683"/>
              <p:cNvSpPr>
                <a:spLocks noChangeShapeType="1"/>
              </p:cNvSpPr>
              <p:nvPr/>
            </p:nvSpPr>
            <p:spPr bwMode="auto">
              <a:xfrm flipH="1">
                <a:off x="3918" y="1674"/>
                <a:ext cx="450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4" name="Line 1684"/>
              <p:cNvSpPr>
                <a:spLocks noChangeShapeType="1"/>
              </p:cNvSpPr>
              <p:nvPr/>
            </p:nvSpPr>
            <p:spPr bwMode="auto">
              <a:xfrm flipH="1">
                <a:off x="4080" y="1638"/>
                <a:ext cx="450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5" name="Line 1685"/>
              <p:cNvSpPr>
                <a:spLocks noChangeShapeType="1"/>
              </p:cNvSpPr>
              <p:nvPr/>
            </p:nvSpPr>
            <p:spPr bwMode="auto">
              <a:xfrm flipH="1">
                <a:off x="4260" y="1638"/>
                <a:ext cx="450" cy="5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6" name="Line 1686"/>
              <p:cNvSpPr>
                <a:spLocks noChangeShapeType="1"/>
              </p:cNvSpPr>
              <p:nvPr/>
            </p:nvSpPr>
            <p:spPr bwMode="auto">
              <a:xfrm flipH="1">
                <a:off x="4188" y="1602"/>
                <a:ext cx="68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7" name="Line 1687"/>
              <p:cNvSpPr>
                <a:spLocks noChangeShapeType="1"/>
              </p:cNvSpPr>
              <p:nvPr/>
            </p:nvSpPr>
            <p:spPr bwMode="auto">
              <a:xfrm flipV="1">
                <a:off x="4980" y="1854"/>
                <a:ext cx="126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898" name="Oval 1688"/>
              <p:cNvSpPr>
                <a:spLocks noChangeArrowheads="1"/>
              </p:cNvSpPr>
              <p:nvPr/>
            </p:nvSpPr>
            <p:spPr bwMode="auto">
              <a:xfrm>
                <a:off x="3216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899" name="Oval 1689"/>
              <p:cNvSpPr>
                <a:spLocks noChangeArrowheads="1"/>
              </p:cNvSpPr>
              <p:nvPr/>
            </p:nvSpPr>
            <p:spPr bwMode="auto">
              <a:xfrm>
                <a:off x="3378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0" name="Oval 1690"/>
              <p:cNvSpPr>
                <a:spLocks noChangeArrowheads="1"/>
              </p:cNvSpPr>
              <p:nvPr/>
            </p:nvSpPr>
            <p:spPr bwMode="auto">
              <a:xfrm>
                <a:off x="3540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1" name="Oval 1691"/>
              <p:cNvSpPr>
                <a:spLocks noChangeArrowheads="1"/>
              </p:cNvSpPr>
              <p:nvPr/>
            </p:nvSpPr>
            <p:spPr bwMode="auto">
              <a:xfrm>
                <a:off x="3534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2" name="Oval 1692"/>
              <p:cNvSpPr>
                <a:spLocks noChangeArrowheads="1"/>
              </p:cNvSpPr>
              <p:nvPr/>
            </p:nvSpPr>
            <p:spPr bwMode="auto">
              <a:xfrm>
                <a:off x="3228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3" name="Oval 1693"/>
              <p:cNvSpPr>
                <a:spLocks noChangeArrowheads="1"/>
              </p:cNvSpPr>
              <p:nvPr/>
            </p:nvSpPr>
            <p:spPr bwMode="auto">
              <a:xfrm>
                <a:off x="3390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4" name="Oval 1694"/>
              <p:cNvSpPr>
                <a:spLocks noChangeArrowheads="1"/>
              </p:cNvSpPr>
              <p:nvPr/>
            </p:nvSpPr>
            <p:spPr bwMode="auto">
              <a:xfrm>
                <a:off x="3048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5" name="Oval 1695"/>
              <p:cNvSpPr>
                <a:spLocks noChangeArrowheads="1"/>
              </p:cNvSpPr>
              <p:nvPr/>
            </p:nvSpPr>
            <p:spPr bwMode="auto">
              <a:xfrm>
                <a:off x="3060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6" name="Oval 1696"/>
              <p:cNvSpPr>
                <a:spLocks noChangeArrowheads="1"/>
              </p:cNvSpPr>
              <p:nvPr/>
            </p:nvSpPr>
            <p:spPr bwMode="auto">
              <a:xfrm>
                <a:off x="3882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7" name="Oval 1697"/>
              <p:cNvSpPr>
                <a:spLocks noChangeArrowheads="1"/>
              </p:cNvSpPr>
              <p:nvPr/>
            </p:nvSpPr>
            <p:spPr bwMode="auto">
              <a:xfrm>
                <a:off x="4062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8" name="Oval 1698"/>
              <p:cNvSpPr>
                <a:spLocks noChangeArrowheads="1"/>
              </p:cNvSpPr>
              <p:nvPr/>
            </p:nvSpPr>
            <p:spPr bwMode="auto">
              <a:xfrm>
                <a:off x="4242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09" name="Oval 1699"/>
              <p:cNvSpPr>
                <a:spLocks noChangeArrowheads="1"/>
              </p:cNvSpPr>
              <p:nvPr/>
            </p:nvSpPr>
            <p:spPr bwMode="auto">
              <a:xfrm>
                <a:off x="4254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0" name="Oval 1700"/>
              <p:cNvSpPr>
                <a:spLocks noChangeArrowheads="1"/>
              </p:cNvSpPr>
              <p:nvPr/>
            </p:nvSpPr>
            <p:spPr bwMode="auto">
              <a:xfrm>
                <a:off x="3894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1" name="Oval 1701"/>
              <p:cNvSpPr>
                <a:spLocks noChangeArrowheads="1"/>
              </p:cNvSpPr>
              <p:nvPr/>
            </p:nvSpPr>
            <p:spPr bwMode="auto">
              <a:xfrm>
                <a:off x="4074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2" name="Oval 1702"/>
              <p:cNvSpPr>
                <a:spLocks noChangeArrowheads="1"/>
              </p:cNvSpPr>
              <p:nvPr/>
            </p:nvSpPr>
            <p:spPr bwMode="auto">
              <a:xfrm>
                <a:off x="3714" y="29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3" name="Oval 1703"/>
              <p:cNvSpPr>
                <a:spLocks noChangeArrowheads="1"/>
              </p:cNvSpPr>
              <p:nvPr/>
            </p:nvSpPr>
            <p:spPr bwMode="auto">
              <a:xfrm>
                <a:off x="3726" y="319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4" name="Line 1708"/>
              <p:cNvSpPr>
                <a:spLocks noChangeShapeType="1"/>
              </p:cNvSpPr>
              <p:nvPr/>
            </p:nvSpPr>
            <p:spPr bwMode="auto">
              <a:xfrm flipH="1">
                <a:off x="3684" y="3420"/>
                <a:ext cx="738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15" name="Oval 1709"/>
              <p:cNvSpPr>
                <a:spLocks noChangeArrowheads="1"/>
              </p:cNvSpPr>
              <p:nvPr/>
            </p:nvSpPr>
            <p:spPr bwMode="auto">
              <a:xfrm>
                <a:off x="4260" y="33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6" name="Oval 1710"/>
              <p:cNvSpPr>
                <a:spLocks noChangeArrowheads="1"/>
              </p:cNvSpPr>
              <p:nvPr/>
            </p:nvSpPr>
            <p:spPr bwMode="auto">
              <a:xfrm>
                <a:off x="3900" y="33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7" name="Oval 1711"/>
              <p:cNvSpPr>
                <a:spLocks noChangeArrowheads="1"/>
              </p:cNvSpPr>
              <p:nvPr/>
            </p:nvSpPr>
            <p:spPr bwMode="auto">
              <a:xfrm>
                <a:off x="4080" y="33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8" name="Oval 1712"/>
              <p:cNvSpPr>
                <a:spLocks noChangeArrowheads="1"/>
              </p:cNvSpPr>
              <p:nvPr/>
            </p:nvSpPr>
            <p:spPr bwMode="auto">
              <a:xfrm>
                <a:off x="3732" y="33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19" name="Line 1713"/>
              <p:cNvSpPr>
                <a:spLocks noChangeShapeType="1"/>
              </p:cNvSpPr>
              <p:nvPr/>
            </p:nvSpPr>
            <p:spPr bwMode="auto">
              <a:xfrm flipH="1">
                <a:off x="3666" y="3240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20" name="Line 1714"/>
              <p:cNvSpPr>
                <a:spLocks noChangeShapeType="1"/>
              </p:cNvSpPr>
              <p:nvPr/>
            </p:nvSpPr>
            <p:spPr bwMode="auto">
              <a:xfrm flipH="1">
                <a:off x="3648" y="203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21" name="Freeform 1719" descr="Rayures étroites verticales"/>
              <p:cNvSpPr>
                <a:spLocks/>
              </p:cNvSpPr>
              <p:nvPr/>
            </p:nvSpPr>
            <p:spPr bwMode="auto">
              <a:xfrm>
                <a:off x="3648" y="1566"/>
                <a:ext cx="522" cy="666"/>
              </a:xfrm>
              <a:custGeom>
                <a:avLst/>
                <a:gdLst>
                  <a:gd name="T0" fmla="*/ 0 w 360"/>
                  <a:gd name="T1" fmla="*/ 461 h 468"/>
                  <a:gd name="T2" fmla="*/ 522 w 360"/>
                  <a:gd name="T3" fmla="*/ 0 h 468"/>
                  <a:gd name="T4" fmla="*/ 0 w 360"/>
                  <a:gd name="T5" fmla="*/ 666 h 468"/>
                  <a:gd name="T6" fmla="*/ 0 w 360"/>
                  <a:gd name="T7" fmla="*/ 461 h 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0" h="468">
                    <a:moveTo>
                      <a:pt x="0" y="324"/>
                    </a:moveTo>
                    <a:lnTo>
                      <a:pt x="360" y="0"/>
                    </a:lnTo>
                    <a:lnTo>
                      <a:pt x="0" y="468"/>
                    </a:lnTo>
                    <a:lnTo>
                      <a:pt x="0" y="324"/>
                    </a:lnTo>
                    <a:close/>
                  </a:path>
                </a:pathLst>
              </a:custGeom>
              <a:pattFill prst="narVert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1922" name="Oval 1724"/>
              <p:cNvSpPr>
                <a:spLocks noChangeArrowheads="1"/>
              </p:cNvSpPr>
              <p:nvPr/>
            </p:nvSpPr>
            <p:spPr bwMode="auto">
              <a:xfrm>
                <a:off x="4716" y="17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3" name="Oval 1725"/>
              <p:cNvSpPr>
                <a:spLocks noChangeArrowheads="1"/>
              </p:cNvSpPr>
              <p:nvPr/>
            </p:nvSpPr>
            <p:spPr bwMode="auto">
              <a:xfrm>
                <a:off x="4518" y="206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4" name="Oval 1726"/>
              <p:cNvSpPr>
                <a:spLocks noChangeArrowheads="1"/>
              </p:cNvSpPr>
              <p:nvPr/>
            </p:nvSpPr>
            <p:spPr bwMode="auto">
              <a:xfrm>
                <a:off x="4626" y="1902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5" name="Oval 1727"/>
              <p:cNvSpPr>
                <a:spLocks noChangeArrowheads="1"/>
              </p:cNvSpPr>
              <p:nvPr/>
            </p:nvSpPr>
            <p:spPr bwMode="auto">
              <a:xfrm>
                <a:off x="4524" y="159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6" name="Oval 1728"/>
              <p:cNvSpPr>
                <a:spLocks noChangeArrowheads="1"/>
              </p:cNvSpPr>
              <p:nvPr/>
            </p:nvSpPr>
            <p:spPr bwMode="auto">
              <a:xfrm>
                <a:off x="4692" y="159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7" name="Oval 1729"/>
              <p:cNvSpPr>
                <a:spLocks noChangeArrowheads="1"/>
              </p:cNvSpPr>
              <p:nvPr/>
            </p:nvSpPr>
            <p:spPr bwMode="auto">
              <a:xfrm>
                <a:off x="4362" y="16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8" name="Oval 1730"/>
              <p:cNvSpPr>
                <a:spLocks noChangeArrowheads="1"/>
              </p:cNvSpPr>
              <p:nvPr/>
            </p:nvSpPr>
            <p:spPr bwMode="auto">
              <a:xfrm>
                <a:off x="4224" y="17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29" name="Oval 1731"/>
              <p:cNvSpPr>
                <a:spLocks noChangeArrowheads="1"/>
              </p:cNvSpPr>
              <p:nvPr/>
            </p:nvSpPr>
            <p:spPr bwMode="auto">
              <a:xfrm>
                <a:off x="4386" y="17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0" name="Oval 1732"/>
              <p:cNvSpPr>
                <a:spLocks noChangeArrowheads="1"/>
              </p:cNvSpPr>
              <p:nvPr/>
            </p:nvSpPr>
            <p:spPr bwMode="auto">
              <a:xfrm>
                <a:off x="4278" y="19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1" name="Oval 1733"/>
              <p:cNvSpPr>
                <a:spLocks noChangeArrowheads="1"/>
              </p:cNvSpPr>
              <p:nvPr/>
            </p:nvSpPr>
            <p:spPr bwMode="auto">
              <a:xfrm>
                <a:off x="4008" y="204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2" name="Oval 1734"/>
              <p:cNvSpPr>
                <a:spLocks noChangeArrowheads="1"/>
              </p:cNvSpPr>
              <p:nvPr/>
            </p:nvSpPr>
            <p:spPr bwMode="auto">
              <a:xfrm>
                <a:off x="3918" y="19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3" name="Oval 1735"/>
              <p:cNvSpPr>
                <a:spLocks noChangeArrowheads="1"/>
              </p:cNvSpPr>
              <p:nvPr/>
            </p:nvSpPr>
            <p:spPr bwMode="auto">
              <a:xfrm>
                <a:off x="4116" y="19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4" name="Oval 1736"/>
              <p:cNvSpPr>
                <a:spLocks noChangeArrowheads="1"/>
              </p:cNvSpPr>
              <p:nvPr/>
            </p:nvSpPr>
            <p:spPr bwMode="auto">
              <a:xfrm>
                <a:off x="3702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5" name="Oval 1737"/>
              <p:cNvSpPr>
                <a:spLocks noChangeArrowheads="1"/>
              </p:cNvSpPr>
              <p:nvPr/>
            </p:nvSpPr>
            <p:spPr bwMode="auto">
              <a:xfrm>
                <a:off x="3882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6" name="Oval 1738"/>
              <p:cNvSpPr>
                <a:spLocks noChangeArrowheads="1"/>
              </p:cNvSpPr>
              <p:nvPr/>
            </p:nvSpPr>
            <p:spPr bwMode="auto">
              <a:xfrm>
                <a:off x="4062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7" name="Oval 1739"/>
              <p:cNvSpPr>
                <a:spLocks noChangeArrowheads="1"/>
              </p:cNvSpPr>
              <p:nvPr/>
            </p:nvSpPr>
            <p:spPr bwMode="auto">
              <a:xfrm>
                <a:off x="4230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8" name="Oval 1740"/>
              <p:cNvSpPr>
                <a:spLocks noChangeArrowheads="1"/>
              </p:cNvSpPr>
              <p:nvPr/>
            </p:nvSpPr>
            <p:spPr bwMode="auto">
              <a:xfrm>
                <a:off x="4410" y="220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39" name="Oval 1741"/>
              <p:cNvSpPr>
                <a:spLocks noChangeArrowheads="1"/>
              </p:cNvSpPr>
              <p:nvPr/>
            </p:nvSpPr>
            <p:spPr bwMode="auto">
              <a:xfrm>
                <a:off x="3828" y="204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0" name="Oval 1742"/>
              <p:cNvSpPr>
                <a:spLocks noChangeArrowheads="1"/>
              </p:cNvSpPr>
              <p:nvPr/>
            </p:nvSpPr>
            <p:spPr bwMode="auto">
              <a:xfrm>
                <a:off x="4554" y="17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1" name="Oval 1743"/>
              <p:cNvSpPr>
                <a:spLocks noChangeArrowheads="1"/>
              </p:cNvSpPr>
              <p:nvPr/>
            </p:nvSpPr>
            <p:spPr bwMode="auto">
              <a:xfrm>
                <a:off x="4428" y="19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2" name="Oval 1744"/>
              <p:cNvSpPr>
                <a:spLocks noChangeArrowheads="1"/>
              </p:cNvSpPr>
              <p:nvPr/>
            </p:nvSpPr>
            <p:spPr bwMode="auto">
              <a:xfrm>
                <a:off x="4170" y="204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3" name="Oval 1745"/>
              <p:cNvSpPr>
                <a:spLocks noChangeArrowheads="1"/>
              </p:cNvSpPr>
              <p:nvPr/>
            </p:nvSpPr>
            <p:spPr bwMode="auto">
              <a:xfrm>
                <a:off x="4338" y="204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4" name="Oval 1746"/>
              <p:cNvSpPr>
                <a:spLocks noChangeArrowheads="1"/>
              </p:cNvSpPr>
              <p:nvPr/>
            </p:nvSpPr>
            <p:spPr bwMode="auto">
              <a:xfrm>
                <a:off x="4152" y="1620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5" name="Oval 1747"/>
              <p:cNvSpPr>
                <a:spLocks noChangeArrowheads="1"/>
              </p:cNvSpPr>
              <p:nvPr/>
            </p:nvSpPr>
            <p:spPr bwMode="auto">
              <a:xfrm>
                <a:off x="4062" y="175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6" name="Oval 1748"/>
              <p:cNvSpPr>
                <a:spLocks noChangeArrowheads="1"/>
              </p:cNvSpPr>
              <p:nvPr/>
            </p:nvSpPr>
            <p:spPr bwMode="auto">
              <a:xfrm>
                <a:off x="3606" y="16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7" name="Oval 1749"/>
              <p:cNvSpPr>
                <a:spLocks noChangeArrowheads="1"/>
              </p:cNvSpPr>
              <p:nvPr/>
            </p:nvSpPr>
            <p:spPr bwMode="auto">
              <a:xfrm>
                <a:off x="3444" y="17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8" name="Oval 1750"/>
              <p:cNvSpPr>
                <a:spLocks noChangeArrowheads="1"/>
              </p:cNvSpPr>
              <p:nvPr/>
            </p:nvSpPr>
            <p:spPr bwMode="auto">
              <a:xfrm>
                <a:off x="3336" y="18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49" name="Oval 1751"/>
              <p:cNvSpPr>
                <a:spLocks noChangeArrowheads="1"/>
              </p:cNvSpPr>
              <p:nvPr/>
            </p:nvSpPr>
            <p:spPr bwMode="auto">
              <a:xfrm>
                <a:off x="3606" y="177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50" name="Oval 1752"/>
              <p:cNvSpPr>
                <a:spLocks noChangeArrowheads="1"/>
              </p:cNvSpPr>
              <p:nvPr/>
            </p:nvSpPr>
            <p:spPr bwMode="auto">
              <a:xfrm>
                <a:off x="3498" y="188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51" name="Oval 1753"/>
              <p:cNvSpPr>
                <a:spLocks noChangeArrowheads="1"/>
              </p:cNvSpPr>
              <p:nvPr/>
            </p:nvSpPr>
            <p:spPr bwMode="auto">
              <a:xfrm>
                <a:off x="3708" y="1554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52" name="Oval 1754"/>
              <p:cNvSpPr>
                <a:spLocks noChangeArrowheads="1"/>
              </p:cNvSpPr>
              <p:nvPr/>
            </p:nvSpPr>
            <p:spPr bwMode="auto">
              <a:xfrm>
                <a:off x="3732" y="1668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53" name="Oval 1755"/>
              <p:cNvSpPr>
                <a:spLocks noChangeArrowheads="1"/>
              </p:cNvSpPr>
              <p:nvPr/>
            </p:nvSpPr>
            <p:spPr bwMode="auto">
              <a:xfrm>
                <a:off x="3726" y="1356"/>
                <a:ext cx="72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1954" name="Text Box 1757"/>
              <p:cNvSpPr txBox="1">
                <a:spLocks noChangeArrowheads="1"/>
              </p:cNvSpPr>
              <p:nvPr/>
            </p:nvSpPr>
            <p:spPr bwMode="auto">
              <a:xfrm>
                <a:off x="4986" y="3222"/>
                <a:ext cx="2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>
                    <a:solidFill>
                      <a:schemeClr val="bg2"/>
                    </a:solidFill>
                  </a:rPr>
                  <a:t>B</a:t>
                </a:r>
                <a:endParaRPr lang="fr-FR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4572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L’état cristallin</a:t>
            </a:r>
            <a:endParaRPr lang="fr-F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6934200" cy="3886200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mtClean="0">
                <a:solidFill>
                  <a:schemeClr val="bg2"/>
                </a:solidFill>
              </a:rPr>
              <a:t>Il est caractérisé par un empilement géométrique qui se répète dans l’espace.</a:t>
            </a:r>
          </a:p>
          <a:p>
            <a:r>
              <a:rPr lang="fr-FR" smtClean="0">
                <a:solidFill>
                  <a:schemeClr val="bg2"/>
                </a:solidFill>
              </a:rPr>
              <a:t>Cette répétition se répète dans chacune des trois directions du trièdre de référence spatiale de manière indépendante.</a:t>
            </a:r>
          </a:p>
          <a:p>
            <a:r>
              <a:rPr lang="fr-FR" smtClean="0">
                <a:solidFill>
                  <a:schemeClr val="bg2"/>
                </a:solidFill>
              </a:rPr>
              <a:t>Il existe en tout 230 manières d’empiler des motifs moléculaires dans l’espace : ce sont les 230 structures cristallines.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Déplacement sous l’effet d’un cisaillement</a:t>
            </a:r>
            <a:endParaRPr lang="fr-FR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01625" y="1957388"/>
            <a:ext cx="8061325" cy="3614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66126" name="Group 590"/>
          <p:cNvGrpSpPr>
            <a:grpSpLocks/>
          </p:cNvGrpSpPr>
          <p:nvPr/>
        </p:nvGrpSpPr>
        <p:grpSpPr bwMode="auto">
          <a:xfrm>
            <a:off x="3695700" y="2717800"/>
            <a:ext cx="1752600" cy="2400300"/>
            <a:chOff x="2328" y="1712"/>
            <a:chExt cx="1104" cy="1512"/>
          </a:xfrm>
        </p:grpSpPr>
        <p:sp>
          <p:nvSpPr>
            <p:cNvPr id="32908" name="Line 432"/>
            <p:cNvSpPr>
              <a:spLocks noChangeShapeType="1"/>
            </p:cNvSpPr>
            <p:nvPr/>
          </p:nvSpPr>
          <p:spPr bwMode="auto">
            <a:xfrm>
              <a:off x="2388" y="1884"/>
              <a:ext cx="9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09" name="Oval 433"/>
            <p:cNvSpPr>
              <a:spLocks noChangeArrowheads="1"/>
            </p:cNvSpPr>
            <p:nvPr/>
          </p:nvSpPr>
          <p:spPr bwMode="auto">
            <a:xfrm>
              <a:off x="2928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10" name="Line 434"/>
            <p:cNvSpPr>
              <a:spLocks noChangeShapeType="1"/>
            </p:cNvSpPr>
            <p:nvPr/>
          </p:nvSpPr>
          <p:spPr bwMode="auto">
            <a:xfrm>
              <a:off x="3396" y="18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1" name="Line 436"/>
            <p:cNvSpPr>
              <a:spLocks noChangeShapeType="1"/>
            </p:cNvSpPr>
            <p:nvPr/>
          </p:nvSpPr>
          <p:spPr bwMode="auto">
            <a:xfrm>
              <a:off x="3204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2" name="Line 437"/>
            <p:cNvSpPr>
              <a:spLocks noChangeShapeType="1"/>
            </p:cNvSpPr>
            <p:nvPr/>
          </p:nvSpPr>
          <p:spPr bwMode="auto">
            <a:xfrm flipH="1">
              <a:off x="3024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3" name="Line 438"/>
            <p:cNvSpPr>
              <a:spLocks noChangeShapeType="1"/>
            </p:cNvSpPr>
            <p:nvPr/>
          </p:nvSpPr>
          <p:spPr bwMode="auto">
            <a:xfrm flipH="1">
              <a:off x="2852" y="18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4" name="Line 439"/>
            <p:cNvSpPr>
              <a:spLocks noChangeShapeType="1"/>
            </p:cNvSpPr>
            <p:nvPr/>
          </p:nvSpPr>
          <p:spPr bwMode="auto">
            <a:xfrm flipH="1">
              <a:off x="2712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5" name="Line 440"/>
            <p:cNvSpPr>
              <a:spLocks noChangeShapeType="1"/>
            </p:cNvSpPr>
            <p:nvPr/>
          </p:nvSpPr>
          <p:spPr bwMode="auto">
            <a:xfrm>
              <a:off x="2532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6" name="Line 441"/>
            <p:cNvSpPr>
              <a:spLocks noChangeShapeType="1"/>
            </p:cNvSpPr>
            <p:nvPr/>
          </p:nvSpPr>
          <p:spPr bwMode="auto">
            <a:xfrm>
              <a:off x="2364" y="1884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7" name="Line 442"/>
            <p:cNvSpPr>
              <a:spLocks noChangeShapeType="1"/>
            </p:cNvSpPr>
            <p:nvPr/>
          </p:nvSpPr>
          <p:spPr bwMode="auto">
            <a:xfrm>
              <a:off x="2364" y="2376"/>
              <a:ext cx="108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8" name="Line 443"/>
            <p:cNvSpPr>
              <a:spLocks noChangeShapeType="1"/>
            </p:cNvSpPr>
            <p:nvPr/>
          </p:nvSpPr>
          <p:spPr bwMode="auto">
            <a:xfrm>
              <a:off x="2544" y="2376"/>
              <a:ext cx="10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19" name="Line 444"/>
            <p:cNvSpPr>
              <a:spLocks noChangeShapeType="1"/>
            </p:cNvSpPr>
            <p:nvPr/>
          </p:nvSpPr>
          <p:spPr bwMode="auto">
            <a:xfrm>
              <a:off x="2724" y="2376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0" name="Line 445"/>
            <p:cNvSpPr>
              <a:spLocks noChangeShapeType="1"/>
            </p:cNvSpPr>
            <p:nvPr/>
          </p:nvSpPr>
          <p:spPr bwMode="auto">
            <a:xfrm flipH="1">
              <a:off x="2940" y="2376"/>
              <a:ext cx="96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1" name="Line 446"/>
            <p:cNvSpPr>
              <a:spLocks noChangeShapeType="1"/>
            </p:cNvSpPr>
            <p:nvPr/>
          </p:nvSpPr>
          <p:spPr bwMode="auto">
            <a:xfrm flipH="1">
              <a:off x="3120" y="2376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2" name="Line 448"/>
            <p:cNvSpPr>
              <a:spLocks noChangeShapeType="1"/>
            </p:cNvSpPr>
            <p:nvPr/>
          </p:nvSpPr>
          <p:spPr bwMode="auto">
            <a:xfrm flipH="1">
              <a:off x="3312" y="2376"/>
              <a:ext cx="84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3" name="Line 449"/>
            <p:cNvSpPr>
              <a:spLocks noChangeShapeType="1"/>
            </p:cNvSpPr>
            <p:nvPr/>
          </p:nvSpPr>
          <p:spPr bwMode="auto">
            <a:xfrm>
              <a:off x="2472" y="2844"/>
              <a:ext cx="0" cy="1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4" name="Line 450"/>
            <p:cNvSpPr>
              <a:spLocks noChangeShapeType="1"/>
            </p:cNvSpPr>
            <p:nvPr/>
          </p:nvSpPr>
          <p:spPr bwMode="auto">
            <a:xfrm>
              <a:off x="2640" y="2844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5" name="Line 451"/>
            <p:cNvSpPr>
              <a:spLocks noChangeShapeType="1"/>
            </p:cNvSpPr>
            <p:nvPr/>
          </p:nvSpPr>
          <p:spPr bwMode="auto">
            <a:xfrm>
              <a:off x="2796" y="2808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6" name="Line 452"/>
            <p:cNvSpPr>
              <a:spLocks noChangeShapeType="1"/>
            </p:cNvSpPr>
            <p:nvPr/>
          </p:nvSpPr>
          <p:spPr bwMode="auto">
            <a:xfrm>
              <a:off x="2940" y="2844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7" name="Line 453"/>
            <p:cNvSpPr>
              <a:spLocks noChangeShapeType="1"/>
            </p:cNvSpPr>
            <p:nvPr/>
          </p:nvSpPr>
          <p:spPr bwMode="auto">
            <a:xfrm flipH="1">
              <a:off x="3120" y="2844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8" name="Line 455"/>
            <p:cNvSpPr>
              <a:spLocks noChangeShapeType="1"/>
            </p:cNvSpPr>
            <p:nvPr/>
          </p:nvSpPr>
          <p:spPr bwMode="auto">
            <a:xfrm flipH="1">
              <a:off x="3324" y="2844"/>
              <a:ext cx="0" cy="21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29" name="Line 456"/>
            <p:cNvSpPr>
              <a:spLocks noChangeShapeType="1"/>
            </p:cNvSpPr>
            <p:nvPr/>
          </p:nvSpPr>
          <p:spPr bwMode="auto">
            <a:xfrm>
              <a:off x="2388" y="209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30" name="Line 457"/>
            <p:cNvSpPr>
              <a:spLocks noChangeShapeType="1"/>
            </p:cNvSpPr>
            <p:nvPr/>
          </p:nvSpPr>
          <p:spPr bwMode="auto">
            <a:xfrm>
              <a:off x="2412" y="23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31" name="Line 458"/>
            <p:cNvSpPr>
              <a:spLocks noChangeShapeType="1"/>
            </p:cNvSpPr>
            <p:nvPr/>
          </p:nvSpPr>
          <p:spPr bwMode="auto">
            <a:xfrm>
              <a:off x="2460" y="2616"/>
              <a:ext cx="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32" name="Line 459"/>
            <p:cNvSpPr>
              <a:spLocks noChangeShapeType="1"/>
            </p:cNvSpPr>
            <p:nvPr/>
          </p:nvSpPr>
          <p:spPr bwMode="auto">
            <a:xfrm>
              <a:off x="2508" y="28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33" name="Line 460"/>
            <p:cNvSpPr>
              <a:spLocks noChangeShapeType="1"/>
            </p:cNvSpPr>
            <p:nvPr/>
          </p:nvSpPr>
          <p:spPr bwMode="auto">
            <a:xfrm>
              <a:off x="2484" y="3032"/>
              <a:ext cx="81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34" name="Oval 461"/>
            <p:cNvSpPr>
              <a:spLocks noChangeArrowheads="1"/>
            </p:cNvSpPr>
            <p:nvPr/>
          </p:nvSpPr>
          <p:spPr bwMode="auto">
            <a:xfrm>
              <a:off x="2496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35" name="Oval 462"/>
            <p:cNvSpPr>
              <a:spLocks noChangeArrowheads="1"/>
            </p:cNvSpPr>
            <p:nvPr/>
          </p:nvSpPr>
          <p:spPr bwMode="auto">
            <a:xfrm>
              <a:off x="2676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36" name="Oval 463"/>
            <p:cNvSpPr>
              <a:spLocks noChangeArrowheads="1"/>
            </p:cNvSpPr>
            <p:nvPr/>
          </p:nvSpPr>
          <p:spPr bwMode="auto">
            <a:xfrm>
              <a:off x="2820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37" name="Oval 464"/>
            <p:cNvSpPr>
              <a:spLocks noChangeArrowheads="1"/>
            </p:cNvSpPr>
            <p:nvPr/>
          </p:nvSpPr>
          <p:spPr bwMode="auto">
            <a:xfrm>
              <a:off x="298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38" name="Oval 465"/>
            <p:cNvSpPr>
              <a:spLocks noChangeArrowheads="1"/>
            </p:cNvSpPr>
            <p:nvPr/>
          </p:nvSpPr>
          <p:spPr bwMode="auto">
            <a:xfrm>
              <a:off x="316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39" name="Oval 467"/>
            <p:cNvSpPr>
              <a:spLocks noChangeArrowheads="1"/>
            </p:cNvSpPr>
            <p:nvPr/>
          </p:nvSpPr>
          <p:spPr bwMode="auto">
            <a:xfrm>
              <a:off x="2832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0" name="Oval 468"/>
            <p:cNvSpPr>
              <a:spLocks noChangeArrowheads="1"/>
            </p:cNvSpPr>
            <p:nvPr/>
          </p:nvSpPr>
          <p:spPr bwMode="auto">
            <a:xfrm>
              <a:off x="300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1" name="Oval 469"/>
            <p:cNvSpPr>
              <a:spLocks noChangeArrowheads="1"/>
            </p:cNvSpPr>
            <p:nvPr/>
          </p:nvSpPr>
          <p:spPr bwMode="auto">
            <a:xfrm>
              <a:off x="318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2" name="Oval 471"/>
            <p:cNvSpPr>
              <a:spLocks noChangeArrowheads="1"/>
            </p:cNvSpPr>
            <p:nvPr/>
          </p:nvSpPr>
          <p:spPr bwMode="auto">
            <a:xfrm>
              <a:off x="3348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3" name="Oval 472"/>
            <p:cNvSpPr>
              <a:spLocks noChangeArrowheads="1"/>
            </p:cNvSpPr>
            <p:nvPr/>
          </p:nvSpPr>
          <p:spPr bwMode="auto">
            <a:xfrm>
              <a:off x="256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4" name="Oval 473"/>
            <p:cNvSpPr>
              <a:spLocks noChangeArrowheads="1"/>
            </p:cNvSpPr>
            <p:nvPr/>
          </p:nvSpPr>
          <p:spPr bwMode="auto">
            <a:xfrm>
              <a:off x="2724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5" name="Oval 474"/>
            <p:cNvSpPr>
              <a:spLocks noChangeArrowheads="1"/>
            </p:cNvSpPr>
            <p:nvPr/>
          </p:nvSpPr>
          <p:spPr bwMode="auto">
            <a:xfrm>
              <a:off x="2964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6" name="Oval 475"/>
            <p:cNvSpPr>
              <a:spLocks noChangeArrowheads="1"/>
            </p:cNvSpPr>
            <p:nvPr/>
          </p:nvSpPr>
          <p:spPr bwMode="auto">
            <a:xfrm>
              <a:off x="310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7" name="Oval 477"/>
            <p:cNvSpPr>
              <a:spLocks noChangeArrowheads="1"/>
            </p:cNvSpPr>
            <p:nvPr/>
          </p:nvSpPr>
          <p:spPr bwMode="auto">
            <a:xfrm>
              <a:off x="3324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8" name="Oval 478"/>
            <p:cNvSpPr>
              <a:spLocks noChangeArrowheads="1"/>
            </p:cNvSpPr>
            <p:nvPr/>
          </p:nvSpPr>
          <p:spPr bwMode="auto">
            <a:xfrm>
              <a:off x="3360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49" name="Oval 479"/>
            <p:cNvSpPr>
              <a:spLocks noChangeArrowheads="1"/>
            </p:cNvSpPr>
            <p:nvPr/>
          </p:nvSpPr>
          <p:spPr bwMode="auto">
            <a:xfrm>
              <a:off x="3360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0" name="Oval 480"/>
            <p:cNvSpPr>
              <a:spLocks noChangeArrowheads="1"/>
            </p:cNvSpPr>
            <p:nvPr/>
          </p:nvSpPr>
          <p:spPr bwMode="auto">
            <a:xfrm>
              <a:off x="3288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1" name="Oval 481"/>
            <p:cNvSpPr>
              <a:spLocks noChangeArrowheads="1"/>
            </p:cNvSpPr>
            <p:nvPr/>
          </p:nvSpPr>
          <p:spPr bwMode="auto">
            <a:xfrm>
              <a:off x="3276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2" name="Oval 482"/>
            <p:cNvSpPr>
              <a:spLocks noChangeArrowheads="1"/>
            </p:cNvSpPr>
            <p:nvPr/>
          </p:nvSpPr>
          <p:spPr bwMode="auto">
            <a:xfrm>
              <a:off x="232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3" name="Oval 483"/>
            <p:cNvSpPr>
              <a:spLocks noChangeArrowheads="1"/>
            </p:cNvSpPr>
            <p:nvPr/>
          </p:nvSpPr>
          <p:spPr bwMode="auto">
            <a:xfrm>
              <a:off x="2496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4" name="Oval 484"/>
            <p:cNvSpPr>
              <a:spLocks noChangeArrowheads="1"/>
            </p:cNvSpPr>
            <p:nvPr/>
          </p:nvSpPr>
          <p:spPr bwMode="auto">
            <a:xfrm>
              <a:off x="2676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5" name="Oval 485"/>
            <p:cNvSpPr>
              <a:spLocks noChangeArrowheads="1"/>
            </p:cNvSpPr>
            <p:nvPr/>
          </p:nvSpPr>
          <p:spPr bwMode="auto">
            <a:xfrm>
              <a:off x="2820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6" name="Oval 486"/>
            <p:cNvSpPr>
              <a:spLocks noChangeArrowheads="1"/>
            </p:cNvSpPr>
            <p:nvPr/>
          </p:nvSpPr>
          <p:spPr bwMode="auto">
            <a:xfrm>
              <a:off x="298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7" name="Oval 487"/>
            <p:cNvSpPr>
              <a:spLocks noChangeArrowheads="1"/>
            </p:cNvSpPr>
            <p:nvPr/>
          </p:nvSpPr>
          <p:spPr bwMode="auto">
            <a:xfrm>
              <a:off x="316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8" name="Oval 489"/>
            <p:cNvSpPr>
              <a:spLocks noChangeArrowheads="1"/>
            </p:cNvSpPr>
            <p:nvPr/>
          </p:nvSpPr>
          <p:spPr bwMode="auto">
            <a:xfrm>
              <a:off x="2508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59" name="Oval 490"/>
            <p:cNvSpPr>
              <a:spLocks noChangeArrowheads="1"/>
            </p:cNvSpPr>
            <p:nvPr/>
          </p:nvSpPr>
          <p:spPr bwMode="auto">
            <a:xfrm>
              <a:off x="2688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0" name="Oval 491"/>
            <p:cNvSpPr>
              <a:spLocks noChangeArrowheads="1"/>
            </p:cNvSpPr>
            <p:nvPr/>
          </p:nvSpPr>
          <p:spPr bwMode="auto">
            <a:xfrm>
              <a:off x="2400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1" name="Oval 492"/>
            <p:cNvSpPr>
              <a:spLocks noChangeArrowheads="1"/>
            </p:cNvSpPr>
            <p:nvPr/>
          </p:nvSpPr>
          <p:spPr bwMode="auto">
            <a:xfrm>
              <a:off x="2436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2" name="Oval 493"/>
            <p:cNvSpPr>
              <a:spLocks noChangeArrowheads="1"/>
            </p:cNvSpPr>
            <p:nvPr/>
          </p:nvSpPr>
          <p:spPr bwMode="auto">
            <a:xfrm>
              <a:off x="2604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3" name="Oval 494"/>
            <p:cNvSpPr>
              <a:spLocks noChangeArrowheads="1"/>
            </p:cNvSpPr>
            <p:nvPr/>
          </p:nvSpPr>
          <p:spPr bwMode="auto">
            <a:xfrm>
              <a:off x="2760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4" name="Oval 495"/>
            <p:cNvSpPr>
              <a:spLocks noChangeArrowheads="1"/>
            </p:cNvSpPr>
            <p:nvPr/>
          </p:nvSpPr>
          <p:spPr bwMode="auto">
            <a:xfrm>
              <a:off x="3096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5" name="Oval 497"/>
            <p:cNvSpPr>
              <a:spLocks noChangeArrowheads="1"/>
            </p:cNvSpPr>
            <p:nvPr/>
          </p:nvSpPr>
          <p:spPr bwMode="auto">
            <a:xfrm>
              <a:off x="2424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6" name="Oval 498"/>
            <p:cNvSpPr>
              <a:spLocks noChangeArrowheads="1"/>
            </p:cNvSpPr>
            <p:nvPr/>
          </p:nvSpPr>
          <p:spPr bwMode="auto">
            <a:xfrm>
              <a:off x="2592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7" name="Oval 499"/>
            <p:cNvSpPr>
              <a:spLocks noChangeArrowheads="1"/>
            </p:cNvSpPr>
            <p:nvPr/>
          </p:nvSpPr>
          <p:spPr bwMode="auto">
            <a:xfrm>
              <a:off x="2772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8" name="Oval 500"/>
            <p:cNvSpPr>
              <a:spLocks noChangeArrowheads="1"/>
            </p:cNvSpPr>
            <p:nvPr/>
          </p:nvSpPr>
          <p:spPr bwMode="auto">
            <a:xfrm>
              <a:off x="2916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69" name="Oval 501"/>
            <p:cNvSpPr>
              <a:spLocks noChangeArrowheads="1"/>
            </p:cNvSpPr>
            <p:nvPr/>
          </p:nvSpPr>
          <p:spPr bwMode="auto">
            <a:xfrm>
              <a:off x="3084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70" name="Oval 503"/>
            <p:cNvSpPr>
              <a:spLocks noChangeArrowheads="1"/>
            </p:cNvSpPr>
            <p:nvPr/>
          </p:nvSpPr>
          <p:spPr bwMode="auto">
            <a:xfrm>
              <a:off x="232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71" name="Oval 504"/>
            <p:cNvSpPr>
              <a:spLocks noChangeArrowheads="1"/>
            </p:cNvSpPr>
            <p:nvPr/>
          </p:nvSpPr>
          <p:spPr bwMode="auto">
            <a:xfrm>
              <a:off x="234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72" name="Line 580"/>
            <p:cNvSpPr>
              <a:spLocks noChangeShapeType="1"/>
            </p:cNvSpPr>
            <p:nvPr/>
          </p:nvSpPr>
          <p:spPr bwMode="auto">
            <a:xfrm>
              <a:off x="2472" y="3224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73" name="Line 583"/>
            <p:cNvSpPr>
              <a:spLocks noChangeShapeType="1"/>
            </p:cNvSpPr>
            <p:nvPr/>
          </p:nvSpPr>
          <p:spPr bwMode="auto">
            <a:xfrm>
              <a:off x="2424" y="1712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6127" name="Group 591"/>
          <p:cNvGrpSpPr>
            <a:grpSpLocks/>
          </p:cNvGrpSpPr>
          <p:nvPr/>
        </p:nvGrpSpPr>
        <p:grpSpPr bwMode="auto">
          <a:xfrm>
            <a:off x="6248400" y="2717800"/>
            <a:ext cx="1714500" cy="2400300"/>
            <a:chOff x="3936" y="1712"/>
            <a:chExt cx="1080" cy="1512"/>
          </a:xfrm>
        </p:grpSpPr>
        <p:sp>
          <p:nvSpPr>
            <p:cNvPr id="32842" name="Line 505"/>
            <p:cNvSpPr>
              <a:spLocks noChangeShapeType="1"/>
            </p:cNvSpPr>
            <p:nvPr/>
          </p:nvSpPr>
          <p:spPr bwMode="auto">
            <a:xfrm>
              <a:off x="3996" y="1868"/>
              <a:ext cx="97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3" name="Oval 506"/>
            <p:cNvSpPr>
              <a:spLocks noChangeArrowheads="1"/>
            </p:cNvSpPr>
            <p:nvPr/>
          </p:nvSpPr>
          <p:spPr bwMode="auto">
            <a:xfrm>
              <a:off x="4536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44" name="Line 507"/>
            <p:cNvSpPr>
              <a:spLocks noChangeShapeType="1"/>
            </p:cNvSpPr>
            <p:nvPr/>
          </p:nvSpPr>
          <p:spPr bwMode="auto">
            <a:xfrm>
              <a:off x="4980" y="1880"/>
              <a:ext cx="1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5" name="Line 509"/>
            <p:cNvSpPr>
              <a:spLocks noChangeShapeType="1"/>
            </p:cNvSpPr>
            <p:nvPr/>
          </p:nvSpPr>
          <p:spPr bwMode="auto">
            <a:xfrm>
              <a:off x="4812" y="186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6" name="Line 510"/>
            <p:cNvSpPr>
              <a:spLocks noChangeShapeType="1"/>
            </p:cNvSpPr>
            <p:nvPr/>
          </p:nvSpPr>
          <p:spPr bwMode="auto">
            <a:xfrm flipH="1">
              <a:off x="4632" y="186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7" name="Line 511"/>
            <p:cNvSpPr>
              <a:spLocks noChangeShapeType="1"/>
            </p:cNvSpPr>
            <p:nvPr/>
          </p:nvSpPr>
          <p:spPr bwMode="auto">
            <a:xfrm flipH="1">
              <a:off x="4452" y="186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8" name="Line 512"/>
            <p:cNvSpPr>
              <a:spLocks noChangeShapeType="1"/>
            </p:cNvSpPr>
            <p:nvPr/>
          </p:nvSpPr>
          <p:spPr bwMode="auto">
            <a:xfrm flipH="1">
              <a:off x="4320" y="186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9" name="Line 513"/>
            <p:cNvSpPr>
              <a:spLocks noChangeShapeType="1"/>
            </p:cNvSpPr>
            <p:nvPr/>
          </p:nvSpPr>
          <p:spPr bwMode="auto">
            <a:xfrm>
              <a:off x="4140" y="186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0" name="Line 514"/>
            <p:cNvSpPr>
              <a:spLocks noChangeShapeType="1"/>
            </p:cNvSpPr>
            <p:nvPr/>
          </p:nvSpPr>
          <p:spPr bwMode="auto">
            <a:xfrm>
              <a:off x="3972" y="1868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1" name="Line 515"/>
            <p:cNvSpPr>
              <a:spLocks noChangeShapeType="1"/>
            </p:cNvSpPr>
            <p:nvPr/>
          </p:nvSpPr>
          <p:spPr bwMode="auto">
            <a:xfrm>
              <a:off x="3972" y="2360"/>
              <a:ext cx="108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2" name="Line 516"/>
            <p:cNvSpPr>
              <a:spLocks noChangeShapeType="1"/>
            </p:cNvSpPr>
            <p:nvPr/>
          </p:nvSpPr>
          <p:spPr bwMode="auto">
            <a:xfrm>
              <a:off x="4152" y="2360"/>
              <a:ext cx="10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3" name="Line 517"/>
            <p:cNvSpPr>
              <a:spLocks noChangeShapeType="1"/>
            </p:cNvSpPr>
            <p:nvPr/>
          </p:nvSpPr>
          <p:spPr bwMode="auto">
            <a:xfrm flipH="1">
              <a:off x="4404" y="2360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4" name="Line 518"/>
            <p:cNvSpPr>
              <a:spLocks noChangeShapeType="1"/>
            </p:cNvSpPr>
            <p:nvPr/>
          </p:nvSpPr>
          <p:spPr bwMode="auto">
            <a:xfrm flipH="1">
              <a:off x="4548" y="2360"/>
              <a:ext cx="96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5" name="Line 519"/>
            <p:cNvSpPr>
              <a:spLocks noChangeShapeType="1"/>
            </p:cNvSpPr>
            <p:nvPr/>
          </p:nvSpPr>
          <p:spPr bwMode="auto">
            <a:xfrm flipH="1">
              <a:off x="4728" y="2360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6" name="Line 521"/>
            <p:cNvSpPr>
              <a:spLocks noChangeShapeType="1"/>
            </p:cNvSpPr>
            <p:nvPr/>
          </p:nvSpPr>
          <p:spPr bwMode="auto">
            <a:xfrm flipH="1">
              <a:off x="4896" y="2360"/>
              <a:ext cx="84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7" name="Line 522"/>
            <p:cNvSpPr>
              <a:spLocks noChangeShapeType="1"/>
            </p:cNvSpPr>
            <p:nvPr/>
          </p:nvSpPr>
          <p:spPr bwMode="auto">
            <a:xfrm>
              <a:off x="4080" y="2828"/>
              <a:ext cx="0" cy="1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8" name="Line 523"/>
            <p:cNvSpPr>
              <a:spLocks noChangeShapeType="1"/>
            </p:cNvSpPr>
            <p:nvPr/>
          </p:nvSpPr>
          <p:spPr bwMode="auto">
            <a:xfrm>
              <a:off x="4248" y="2828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59" name="Line 524"/>
            <p:cNvSpPr>
              <a:spLocks noChangeShapeType="1"/>
            </p:cNvSpPr>
            <p:nvPr/>
          </p:nvSpPr>
          <p:spPr bwMode="auto">
            <a:xfrm>
              <a:off x="4404" y="2792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0" name="Line 525"/>
            <p:cNvSpPr>
              <a:spLocks noChangeShapeType="1"/>
            </p:cNvSpPr>
            <p:nvPr/>
          </p:nvSpPr>
          <p:spPr bwMode="auto">
            <a:xfrm>
              <a:off x="4548" y="2828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1" name="Line 526"/>
            <p:cNvSpPr>
              <a:spLocks noChangeShapeType="1"/>
            </p:cNvSpPr>
            <p:nvPr/>
          </p:nvSpPr>
          <p:spPr bwMode="auto">
            <a:xfrm flipH="1">
              <a:off x="4728" y="2828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2" name="Line 528"/>
            <p:cNvSpPr>
              <a:spLocks noChangeShapeType="1"/>
            </p:cNvSpPr>
            <p:nvPr/>
          </p:nvSpPr>
          <p:spPr bwMode="auto">
            <a:xfrm flipH="1">
              <a:off x="4908" y="2828"/>
              <a:ext cx="1" cy="21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3" name="Line 529"/>
            <p:cNvSpPr>
              <a:spLocks noChangeShapeType="1"/>
            </p:cNvSpPr>
            <p:nvPr/>
          </p:nvSpPr>
          <p:spPr bwMode="auto">
            <a:xfrm>
              <a:off x="3996" y="208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4" name="Line 530"/>
            <p:cNvSpPr>
              <a:spLocks noChangeShapeType="1"/>
            </p:cNvSpPr>
            <p:nvPr/>
          </p:nvSpPr>
          <p:spPr bwMode="auto">
            <a:xfrm>
              <a:off x="4020" y="23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5" name="Line 531"/>
            <p:cNvSpPr>
              <a:spLocks noChangeShapeType="1"/>
            </p:cNvSpPr>
            <p:nvPr/>
          </p:nvSpPr>
          <p:spPr bwMode="auto">
            <a:xfrm>
              <a:off x="4068" y="26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6" name="Line 532"/>
            <p:cNvSpPr>
              <a:spLocks noChangeShapeType="1"/>
            </p:cNvSpPr>
            <p:nvPr/>
          </p:nvSpPr>
          <p:spPr bwMode="auto">
            <a:xfrm>
              <a:off x="4116" y="2816"/>
              <a:ext cx="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7" name="Line 533"/>
            <p:cNvSpPr>
              <a:spLocks noChangeShapeType="1"/>
            </p:cNvSpPr>
            <p:nvPr/>
          </p:nvSpPr>
          <p:spPr bwMode="auto">
            <a:xfrm>
              <a:off x="4092" y="3016"/>
              <a:ext cx="81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68" name="Oval 534"/>
            <p:cNvSpPr>
              <a:spLocks noChangeArrowheads="1"/>
            </p:cNvSpPr>
            <p:nvPr/>
          </p:nvSpPr>
          <p:spPr bwMode="auto">
            <a:xfrm>
              <a:off x="4104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69" name="Oval 535"/>
            <p:cNvSpPr>
              <a:spLocks noChangeArrowheads="1"/>
            </p:cNvSpPr>
            <p:nvPr/>
          </p:nvSpPr>
          <p:spPr bwMode="auto">
            <a:xfrm>
              <a:off x="4284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0" name="Oval 536"/>
            <p:cNvSpPr>
              <a:spLocks noChangeArrowheads="1"/>
            </p:cNvSpPr>
            <p:nvPr/>
          </p:nvSpPr>
          <p:spPr bwMode="auto">
            <a:xfrm>
              <a:off x="4428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1" name="Oval 537"/>
            <p:cNvSpPr>
              <a:spLocks noChangeArrowheads="1"/>
            </p:cNvSpPr>
            <p:nvPr/>
          </p:nvSpPr>
          <p:spPr bwMode="auto">
            <a:xfrm>
              <a:off x="4596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2" name="Oval 538"/>
            <p:cNvSpPr>
              <a:spLocks noChangeArrowheads="1"/>
            </p:cNvSpPr>
            <p:nvPr/>
          </p:nvSpPr>
          <p:spPr bwMode="auto">
            <a:xfrm>
              <a:off x="4776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3" name="Oval 540"/>
            <p:cNvSpPr>
              <a:spLocks noChangeArrowheads="1"/>
            </p:cNvSpPr>
            <p:nvPr/>
          </p:nvSpPr>
          <p:spPr bwMode="auto">
            <a:xfrm>
              <a:off x="4440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4" name="Oval 541"/>
            <p:cNvSpPr>
              <a:spLocks noChangeArrowheads="1"/>
            </p:cNvSpPr>
            <p:nvPr/>
          </p:nvSpPr>
          <p:spPr bwMode="auto">
            <a:xfrm>
              <a:off x="4608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5" name="Oval 542"/>
            <p:cNvSpPr>
              <a:spLocks noChangeArrowheads="1"/>
            </p:cNvSpPr>
            <p:nvPr/>
          </p:nvSpPr>
          <p:spPr bwMode="auto">
            <a:xfrm>
              <a:off x="4788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6" name="Oval 544"/>
            <p:cNvSpPr>
              <a:spLocks noChangeArrowheads="1"/>
            </p:cNvSpPr>
            <p:nvPr/>
          </p:nvSpPr>
          <p:spPr bwMode="auto">
            <a:xfrm>
              <a:off x="4932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7" name="Oval 545"/>
            <p:cNvSpPr>
              <a:spLocks noChangeArrowheads="1"/>
            </p:cNvSpPr>
            <p:nvPr/>
          </p:nvSpPr>
          <p:spPr bwMode="auto">
            <a:xfrm>
              <a:off x="4176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8" name="Oval 546"/>
            <p:cNvSpPr>
              <a:spLocks noChangeArrowheads="1"/>
            </p:cNvSpPr>
            <p:nvPr/>
          </p:nvSpPr>
          <p:spPr bwMode="auto">
            <a:xfrm>
              <a:off x="4404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79" name="Oval 547"/>
            <p:cNvSpPr>
              <a:spLocks noChangeArrowheads="1"/>
            </p:cNvSpPr>
            <p:nvPr/>
          </p:nvSpPr>
          <p:spPr bwMode="auto">
            <a:xfrm>
              <a:off x="4548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0" name="Oval 548"/>
            <p:cNvSpPr>
              <a:spLocks noChangeArrowheads="1"/>
            </p:cNvSpPr>
            <p:nvPr/>
          </p:nvSpPr>
          <p:spPr bwMode="auto">
            <a:xfrm>
              <a:off x="4716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1" name="Oval 550"/>
            <p:cNvSpPr>
              <a:spLocks noChangeArrowheads="1"/>
            </p:cNvSpPr>
            <p:nvPr/>
          </p:nvSpPr>
          <p:spPr bwMode="auto">
            <a:xfrm>
              <a:off x="4908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2" name="Oval 551"/>
            <p:cNvSpPr>
              <a:spLocks noChangeArrowheads="1"/>
            </p:cNvSpPr>
            <p:nvPr/>
          </p:nvSpPr>
          <p:spPr bwMode="auto">
            <a:xfrm>
              <a:off x="4944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3" name="Oval 552"/>
            <p:cNvSpPr>
              <a:spLocks noChangeArrowheads="1"/>
            </p:cNvSpPr>
            <p:nvPr/>
          </p:nvSpPr>
          <p:spPr bwMode="auto">
            <a:xfrm>
              <a:off x="4944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4" name="Oval 553"/>
            <p:cNvSpPr>
              <a:spLocks noChangeArrowheads="1"/>
            </p:cNvSpPr>
            <p:nvPr/>
          </p:nvSpPr>
          <p:spPr bwMode="auto">
            <a:xfrm>
              <a:off x="4872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5" name="Oval 554"/>
            <p:cNvSpPr>
              <a:spLocks noChangeArrowheads="1"/>
            </p:cNvSpPr>
            <p:nvPr/>
          </p:nvSpPr>
          <p:spPr bwMode="auto">
            <a:xfrm>
              <a:off x="4860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6" name="Oval 555"/>
            <p:cNvSpPr>
              <a:spLocks noChangeArrowheads="1"/>
            </p:cNvSpPr>
            <p:nvPr/>
          </p:nvSpPr>
          <p:spPr bwMode="auto">
            <a:xfrm>
              <a:off x="3936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7" name="Oval 556"/>
            <p:cNvSpPr>
              <a:spLocks noChangeArrowheads="1"/>
            </p:cNvSpPr>
            <p:nvPr/>
          </p:nvSpPr>
          <p:spPr bwMode="auto">
            <a:xfrm>
              <a:off x="4104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8" name="Oval 557"/>
            <p:cNvSpPr>
              <a:spLocks noChangeArrowheads="1"/>
            </p:cNvSpPr>
            <p:nvPr/>
          </p:nvSpPr>
          <p:spPr bwMode="auto">
            <a:xfrm>
              <a:off x="4284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89" name="Oval 558"/>
            <p:cNvSpPr>
              <a:spLocks noChangeArrowheads="1"/>
            </p:cNvSpPr>
            <p:nvPr/>
          </p:nvSpPr>
          <p:spPr bwMode="auto">
            <a:xfrm>
              <a:off x="4428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0" name="Oval 559"/>
            <p:cNvSpPr>
              <a:spLocks noChangeArrowheads="1"/>
            </p:cNvSpPr>
            <p:nvPr/>
          </p:nvSpPr>
          <p:spPr bwMode="auto">
            <a:xfrm>
              <a:off x="4596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1" name="Oval 560"/>
            <p:cNvSpPr>
              <a:spLocks noChangeArrowheads="1"/>
            </p:cNvSpPr>
            <p:nvPr/>
          </p:nvSpPr>
          <p:spPr bwMode="auto">
            <a:xfrm>
              <a:off x="4776" y="1832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2" name="Oval 562"/>
            <p:cNvSpPr>
              <a:spLocks noChangeArrowheads="1"/>
            </p:cNvSpPr>
            <p:nvPr/>
          </p:nvSpPr>
          <p:spPr bwMode="auto">
            <a:xfrm>
              <a:off x="4116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3" name="Oval 563"/>
            <p:cNvSpPr>
              <a:spLocks noChangeArrowheads="1"/>
            </p:cNvSpPr>
            <p:nvPr/>
          </p:nvSpPr>
          <p:spPr bwMode="auto">
            <a:xfrm>
              <a:off x="4296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4" name="Oval 564"/>
            <p:cNvSpPr>
              <a:spLocks noChangeArrowheads="1"/>
            </p:cNvSpPr>
            <p:nvPr/>
          </p:nvSpPr>
          <p:spPr bwMode="auto">
            <a:xfrm>
              <a:off x="4008" y="25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5" name="Oval 565"/>
            <p:cNvSpPr>
              <a:spLocks noChangeArrowheads="1"/>
            </p:cNvSpPr>
            <p:nvPr/>
          </p:nvSpPr>
          <p:spPr bwMode="auto">
            <a:xfrm>
              <a:off x="4044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6" name="Oval 566"/>
            <p:cNvSpPr>
              <a:spLocks noChangeArrowheads="1"/>
            </p:cNvSpPr>
            <p:nvPr/>
          </p:nvSpPr>
          <p:spPr bwMode="auto">
            <a:xfrm>
              <a:off x="4212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7" name="Oval 567"/>
            <p:cNvSpPr>
              <a:spLocks noChangeArrowheads="1"/>
            </p:cNvSpPr>
            <p:nvPr/>
          </p:nvSpPr>
          <p:spPr bwMode="auto">
            <a:xfrm>
              <a:off x="4368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8" name="Oval 568"/>
            <p:cNvSpPr>
              <a:spLocks noChangeArrowheads="1"/>
            </p:cNvSpPr>
            <p:nvPr/>
          </p:nvSpPr>
          <p:spPr bwMode="auto">
            <a:xfrm>
              <a:off x="4704" y="27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99" name="Oval 570"/>
            <p:cNvSpPr>
              <a:spLocks noChangeArrowheads="1"/>
            </p:cNvSpPr>
            <p:nvPr/>
          </p:nvSpPr>
          <p:spPr bwMode="auto">
            <a:xfrm>
              <a:off x="4032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0" name="Oval 571"/>
            <p:cNvSpPr>
              <a:spLocks noChangeArrowheads="1"/>
            </p:cNvSpPr>
            <p:nvPr/>
          </p:nvSpPr>
          <p:spPr bwMode="auto">
            <a:xfrm>
              <a:off x="4200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1" name="Oval 572"/>
            <p:cNvSpPr>
              <a:spLocks noChangeArrowheads="1"/>
            </p:cNvSpPr>
            <p:nvPr/>
          </p:nvSpPr>
          <p:spPr bwMode="auto">
            <a:xfrm>
              <a:off x="4380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2" name="Oval 573"/>
            <p:cNvSpPr>
              <a:spLocks noChangeArrowheads="1"/>
            </p:cNvSpPr>
            <p:nvPr/>
          </p:nvSpPr>
          <p:spPr bwMode="auto">
            <a:xfrm>
              <a:off x="4524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3" name="Oval 574"/>
            <p:cNvSpPr>
              <a:spLocks noChangeArrowheads="1"/>
            </p:cNvSpPr>
            <p:nvPr/>
          </p:nvSpPr>
          <p:spPr bwMode="auto">
            <a:xfrm>
              <a:off x="4692" y="298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4" name="Oval 576"/>
            <p:cNvSpPr>
              <a:spLocks noChangeArrowheads="1"/>
            </p:cNvSpPr>
            <p:nvPr/>
          </p:nvSpPr>
          <p:spPr bwMode="auto">
            <a:xfrm>
              <a:off x="3936" y="20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5" name="Oval 577"/>
            <p:cNvSpPr>
              <a:spLocks noChangeArrowheads="1"/>
            </p:cNvSpPr>
            <p:nvPr/>
          </p:nvSpPr>
          <p:spPr bwMode="auto">
            <a:xfrm>
              <a:off x="3948" y="232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906" name="Line 581"/>
            <p:cNvSpPr>
              <a:spLocks noChangeShapeType="1"/>
            </p:cNvSpPr>
            <p:nvPr/>
          </p:nvSpPr>
          <p:spPr bwMode="auto">
            <a:xfrm>
              <a:off x="4080" y="3224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907" name="Line 584"/>
            <p:cNvSpPr>
              <a:spLocks noChangeShapeType="1"/>
            </p:cNvSpPr>
            <p:nvPr/>
          </p:nvSpPr>
          <p:spPr bwMode="auto">
            <a:xfrm>
              <a:off x="4080" y="1712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6125" name="Group 589"/>
          <p:cNvGrpSpPr>
            <a:grpSpLocks/>
          </p:cNvGrpSpPr>
          <p:nvPr/>
        </p:nvGrpSpPr>
        <p:grpSpPr bwMode="auto">
          <a:xfrm>
            <a:off x="647700" y="2717800"/>
            <a:ext cx="1790700" cy="2400300"/>
            <a:chOff x="408" y="1712"/>
            <a:chExt cx="1128" cy="1512"/>
          </a:xfrm>
        </p:grpSpPr>
        <p:sp>
          <p:nvSpPr>
            <p:cNvPr id="32776" name="Line 12"/>
            <p:cNvSpPr>
              <a:spLocks noChangeShapeType="1"/>
            </p:cNvSpPr>
            <p:nvPr/>
          </p:nvSpPr>
          <p:spPr bwMode="auto">
            <a:xfrm>
              <a:off x="468" y="1884"/>
              <a:ext cx="106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77" name="Oval 20"/>
            <p:cNvSpPr>
              <a:spLocks noChangeArrowheads="1"/>
            </p:cNvSpPr>
            <p:nvPr/>
          </p:nvSpPr>
          <p:spPr bwMode="auto">
            <a:xfrm>
              <a:off x="1008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778" name="Line 21"/>
            <p:cNvSpPr>
              <a:spLocks noChangeShapeType="1"/>
            </p:cNvSpPr>
            <p:nvPr/>
          </p:nvSpPr>
          <p:spPr bwMode="auto">
            <a:xfrm>
              <a:off x="1500" y="18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79" name="Line 24"/>
            <p:cNvSpPr>
              <a:spLocks noChangeShapeType="1"/>
            </p:cNvSpPr>
            <p:nvPr/>
          </p:nvSpPr>
          <p:spPr bwMode="auto">
            <a:xfrm>
              <a:off x="1284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0" name="Line 25"/>
            <p:cNvSpPr>
              <a:spLocks noChangeShapeType="1"/>
            </p:cNvSpPr>
            <p:nvPr/>
          </p:nvSpPr>
          <p:spPr bwMode="auto">
            <a:xfrm flipH="1">
              <a:off x="1104" y="18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1" name="Line 26"/>
            <p:cNvSpPr>
              <a:spLocks noChangeShapeType="1"/>
            </p:cNvSpPr>
            <p:nvPr/>
          </p:nvSpPr>
          <p:spPr bwMode="auto">
            <a:xfrm flipH="1">
              <a:off x="932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2" name="Line 27"/>
            <p:cNvSpPr>
              <a:spLocks noChangeShapeType="1"/>
            </p:cNvSpPr>
            <p:nvPr/>
          </p:nvSpPr>
          <p:spPr bwMode="auto">
            <a:xfrm flipH="1">
              <a:off x="792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3" name="Line 28"/>
            <p:cNvSpPr>
              <a:spLocks noChangeShapeType="1"/>
            </p:cNvSpPr>
            <p:nvPr/>
          </p:nvSpPr>
          <p:spPr bwMode="auto">
            <a:xfrm>
              <a:off x="612" y="18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4" name="Line 29"/>
            <p:cNvSpPr>
              <a:spLocks noChangeShapeType="1"/>
            </p:cNvSpPr>
            <p:nvPr/>
          </p:nvSpPr>
          <p:spPr bwMode="auto">
            <a:xfrm>
              <a:off x="444" y="1884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5" name="Line 30"/>
            <p:cNvSpPr>
              <a:spLocks noChangeShapeType="1"/>
            </p:cNvSpPr>
            <p:nvPr/>
          </p:nvSpPr>
          <p:spPr bwMode="auto">
            <a:xfrm>
              <a:off x="444" y="2376"/>
              <a:ext cx="108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6" name="Line 31"/>
            <p:cNvSpPr>
              <a:spLocks noChangeShapeType="1"/>
            </p:cNvSpPr>
            <p:nvPr/>
          </p:nvSpPr>
          <p:spPr bwMode="auto">
            <a:xfrm>
              <a:off x="624" y="2376"/>
              <a:ext cx="10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7" name="Line 32"/>
            <p:cNvSpPr>
              <a:spLocks noChangeShapeType="1"/>
            </p:cNvSpPr>
            <p:nvPr/>
          </p:nvSpPr>
          <p:spPr bwMode="auto">
            <a:xfrm>
              <a:off x="804" y="2376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8" name="Line 33"/>
            <p:cNvSpPr>
              <a:spLocks noChangeShapeType="1"/>
            </p:cNvSpPr>
            <p:nvPr/>
          </p:nvSpPr>
          <p:spPr bwMode="auto">
            <a:xfrm>
              <a:off x="948" y="2376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89" name="Line 34"/>
            <p:cNvSpPr>
              <a:spLocks noChangeShapeType="1"/>
            </p:cNvSpPr>
            <p:nvPr/>
          </p:nvSpPr>
          <p:spPr bwMode="auto">
            <a:xfrm flipH="1">
              <a:off x="1200" y="2376"/>
              <a:ext cx="7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0" name="Line 37"/>
            <p:cNvSpPr>
              <a:spLocks noChangeShapeType="1"/>
            </p:cNvSpPr>
            <p:nvPr/>
          </p:nvSpPr>
          <p:spPr bwMode="auto">
            <a:xfrm flipH="1">
              <a:off x="1416" y="2376"/>
              <a:ext cx="84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1" name="Line 38"/>
            <p:cNvSpPr>
              <a:spLocks noChangeShapeType="1"/>
            </p:cNvSpPr>
            <p:nvPr/>
          </p:nvSpPr>
          <p:spPr bwMode="auto">
            <a:xfrm>
              <a:off x="552" y="2844"/>
              <a:ext cx="0" cy="1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2" name="Line 39"/>
            <p:cNvSpPr>
              <a:spLocks noChangeShapeType="1"/>
            </p:cNvSpPr>
            <p:nvPr/>
          </p:nvSpPr>
          <p:spPr bwMode="auto">
            <a:xfrm>
              <a:off x="720" y="2844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3" name="Line 40"/>
            <p:cNvSpPr>
              <a:spLocks noChangeShapeType="1"/>
            </p:cNvSpPr>
            <p:nvPr/>
          </p:nvSpPr>
          <p:spPr bwMode="auto">
            <a:xfrm>
              <a:off x="876" y="2808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4" name="Line 41"/>
            <p:cNvSpPr>
              <a:spLocks noChangeShapeType="1"/>
            </p:cNvSpPr>
            <p:nvPr/>
          </p:nvSpPr>
          <p:spPr bwMode="auto">
            <a:xfrm>
              <a:off x="1020" y="2844"/>
              <a:ext cx="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5" name="Line 42"/>
            <p:cNvSpPr>
              <a:spLocks noChangeShapeType="1"/>
            </p:cNvSpPr>
            <p:nvPr/>
          </p:nvSpPr>
          <p:spPr bwMode="auto">
            <a:xfrm flipH="1">
              <a:off x="1200" y="2844"/>
              <a:ext cx="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6" name="Line 73"/>
            <p:cNvSpPr>
              <a:spLocks noChangeShapeType="1"/>
            </p:cNvSpPr>
            <p:nvPr/>
          </p:nvSpPr>
          <p:spPr bwMode="auto">
            <a:xfrm>
              <a:off x="468" y="209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7" name="Line 74"/>
            <p:cNvSpPr>
              <a:spLocks noChangeShapeType="1"/>
            </p:cNvSpPr>
            <p:nvPr/>
          </p:nvSpPr>
          <p:spPr bwMode="auto">
            <a:xfrm>
              <a:off x="492" y="2376"/>
              <a:ext cx="9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8" name="Line 75"/>
            <p:cNvSpPr>
              <a:spLocks noChangeShapeType="1"/>
            </p:cNvSpPr>
            <p:nvPr/>
          </p:nvSpPr>
          <p:spPr bwMode="auto">
            <a:xfrm>
              <a:off x="540" y="2616"/>
              <a:ext cx="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799" name="Line 76"/>
            <p:cNvSpPr>
              <a:spLocks noChangeShapeType="1"/>
            </p:cNvSpPr>
            <p:nvPr/>
          </p:nvSpPr>
          <p:spPr bwMode="auto">
            <a:xfrm>
              <a:off x="588" y="28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00" name="Line 77"/>
            <p:cNvSpPr>
              <a:spLocks noChangeShapeType="1"/>
            </p:cNvSpPr>
            <p:nvPr/>
          </p:nvSpPr>
          <p:spPr bwMode="auto">
            <a:xfrm>
              <a:off x="564" y="3032"/>
              <a:ext cx="84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01" name="Oval 85"/>
            <p:cNvSpPr>
              <a:spLocks noChangeArrowheads="1"/>
            </p:cNvSpPr>
            <p:nvPr/>
          </p:nvSpPr>
          <p:spPr bwMode="auto">
            <a:xfrm>
              <a:off x="576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2" name="Oval 92"/>
            <p:cNvSpPr>
              <a:spLocks noChangeArrowheads="1"/>
            </p:cNvSpPr>
            <p:nvPr/>
          </p:nvSpPr>
          <p:spPr bwMode="auto">
            <a:xfrm>
              <a:off x="756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3" name="Oval 93"/>
            <p:cNvSpPr>
              <a:spLocks noChangeArrowheads="1"/>
            </p:cNvSpPr>
            <p:nvPr/>
          </p:nvSpPr>
          <p:spPr bwMode="auto">
            <a:xfrm>
              <a:off x="900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4" name="Oval 94"/>
            <p:cNvSpPr>
              <a:spLocks noChangeArrowheads="1"/>
            </p:cNvSpPr>
            <p:nvPr/>
          </p:nvSpPr>
          <p:spPr bwMode="auto">
            <a:xfrm>
              <a:off x="106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5" name="Oval 95"/>
            <p:cNvSpPr>
              <a:spLocks noChangeArrowheads="1"/>
            </p:cNvSpPr>
            <p:nvPr/>
          </p:nvSpPr>
          <p:spPr bwMode="auto">
            <a:xfrm>
              <a:off x="124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6" name="Oval 98"/>
            <p:cNvSpPr>
              <a:spLocks noChangeArrowheads="1"/>
            </p:cNvSpPr>
            <p:nvPr/>
          </p:nvSpPr>
          <p:spPr bwMode="auto">
            <a:xfrm>
              <a:off x="912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7" name="Oval 99"/>
            <p:cNvSpPr>
              <a:spLocks noChangeArrowheads="1"/>
            </p:cNvSpPr>
            <p:nvPr/>
          </p:nvSpPr>
          <p:spPr bwMode="auto">
            <a:xfrm>
              <a:off x="108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8" name="Oval 100"/>
            <p:cNvSpPr>
              <a:spLocks noChangeArrowheads="1"/>
            </p:cNvSpPr>
            <p:nvPr/>
          </p:nvSpPr>
          <p:spPr bwMode="auto">
            <a:xfrm>
              <a:off x="126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09" name="Oval 103"/>
            <p:cNvSpPr>
              <a:spLocks noChangeArrowheads="1"/>
            </p:cNvSpPr>
            <p:nvPr/>
          </p:nvSpPr>
          <p:spPr bwMode="auto">
            <a:xfrm>
              <a:off x="1452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0" name="Oval 104"/>
            <p:cNvSpPr>
              <a:spLocks noChangeArrowheads="1"/>
            </p:cNvSpPr>
            <p:nvPr/>
          </p:nvSpPr>
          <p:spPr bwMode="auto">
            <a:xfrm>
              <a:off x="64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1" name="Oval 105"/>
            <p:cNvSpPr>
              <a:spLocks noChangeArrowheads="1"/>
            </p:cNvSpPr>
            <p:nvPr/>
          </p:nvSpPr>
          <p:spPr bwMode="auto">
            <a:xfrm>
              <a:off x="82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2" name="Oval 106"/>
            <p:cNvSpPr>
              <a:spLocks noChangeArrowheads="1"/>
            </p:cNvSpPr>
            <p:nvPr/>
          </p:nvSpPr>
          <p:spPr bwMode="auto">
            <a:xfrm>
              <a:off x="94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3" name="Oval 107"/>
            <p:cNvSpPr>
              <a:spLocks noChangeArrowheads="1"/>
            </p:cNvSpPr>
            <p:nvPr/>
          </p:nvSpPr>
          <p:spPr bwMode="auto">
            <a:xfrm>
              <a:off x="118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4" name="Oval 110"/>
            <p:cNvSpPr>
              <a:spLocks noChangeArrowheads="1"/>
            </p:cNvSpPr>
            <p:nvPr/>
          </p:nvSpPr>
          <p:spPr bwMode="auto">
            <a:xfrm>
              <a:off x="1428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5" name="Oval 117"/>
            <p:cNvSpPr>
              <a:spLocks noChangeArrowheads="1"/>
            </p:cNvSpPr>
            <p:nvPr/>
          </p:nvSpPr>
          <p:spPr bwMode="auto">
            <a:xfrm>
              <a:off x="1464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6" name="Oval 119"/>
            <p:cNvSpPr>
              <a:spLocks noChangeArrowheads="1"/>
            </p:cNvSpPr>
            <p:nvPr/>
          </p:nvSpPr>
          <p:spPr bwMode="auto">
            <a:xfrm>
              <a:off x="1464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7" name="Oval 120"/>
            <p:cNvSpPr>
              <a:spLocks noChangeArrowheads="1"/>
            </p:cNvSpPr>
            <p:nvPr/>
          </p:nvSpPr>
          <p:spPr bwMode="auto">
            <a:xfrm>
              <a:off x="1392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8" name="Oval 157"/>
            <p:cNvSpPr>
              <a:spLocks noChangeArrowheads="1"/>
            </p:cNvSpPr>
            <p:nvPr/>
          </p:nvSpPr>
          <p:spPr bwMode="auto">
            <a:xfrm>
              <a:off x="40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19" name="Oval 158"/>
            <p:cNvSpPr>
              <a:spLocks noChangeArrowheads="1"/>
            </p:cNvSpPr>
            <p:nvPr/>
          </p:nvSpPr>
          <p:spPr bwMode="auto">
            <a:xfrm>
              <a:off x="576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0" name="Oval 159"/>
            <p:cNvSpPr>
              <a:spLocks noChangeArrowheads="1"/>
            </p:cNvSpPr>
            <p:nvPr/>
          </p:nvSpPr>
          <p:spPr bwMode="auto">
            <a:xfrm>
              <a:off x="756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1" name="Oval 160"/>
            <p:cNvSpPr>
              <a:spLocks noChangeArrowheads="1"/>
            </p:cNvSpPr>
            <p:nvPr/>
          </p:nvSpPr>
          <p:spPr bwMode="auto">
            <a:xfrm>
              <a:off x="900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2" name="Oval 161"/>
            <p:cNvSpPr>
              <a:spLocks noChangeArrowheads="1"/>
            </p:cNvSpPr>
            <p:nvPr/>
          </p:nvSpPr>
          <p:spPr bwMode="auto">
            <a:xfrm>
              <a:off x="106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3" name="Oval 162"/>
            <p:cNvSpPr>
              <a:spLocks noChangeArrowheads="1"/>
            </p:cNvSpPr>
            <p:nvPr/>
          </p:nvSpPr>
          <p:spPr bwMode="auto">
            <a:xfrm>
              <a:off x="1248" y="1848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4" name="Oval 196"/>
            <p:cNvSpPr>
              <a:spLocks noChangeArrowheads="1"/>
            </p:cNvSpPr>
            <p:nvPr/>
          </p:nvSpPr>
          <p:spPr bwMode="auto">
            <a:xfrm>
              <a:off x="588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5" name="Oval 197"/>
            <p:cNvSpPr>
              <a:spLocks noChangeArrowheads="1"/>
            </p:cNvSpPr>
            <p:nvPr/>
          </p:nvSpPr>
          <p:spPr bwMode="auto">
            <a:xfrm>
              <a:off x="768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6" name="Oval 198"/>
            <p:cNvSpPr>
              <a:spLocks noChangeArrowheads="1"/>
            </p:cNvSpPr>
            <p:nvPr/>
          </p:nvSpPr>
          <p:spPr bwMode="auto">
            <a:xfrm>
              <a:off x="480" y="258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7" name="Oval 199"/>
            <p:cNvSpPr>
              <a:spLocks noChangeArrowheads="1"/>
            </p:cNvSpPr>
            <p:nvPr/>
          </p:nvSpPr>
          <p:spPr bwMode="auto">
            <a:xfrm>
              <a:off x="516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8" name="Oval 200"/>
            <p:cNvSpPr>
              <a:spLocks noChangeArrowheads="1"/>
            </p:cNvSpPr>
            <p:nvPr/>
          </p:nvSpPr>
          <p:spPr bwMode="auto">
            <a:xfrm>
              <a:off x="684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29" name="Oval 201"/>
            <p:cNvSpPr>
              <a:spLocks noChangeArrowheads="1"/>
            </p:cNvSpPr>
            <p:nvPr/>
          </p:nvSpPr>
          <p:spPr bwMode="auto">
            <a:xfrm>
              <a:off x="840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0" name="Oval 202"/>
            <p:cNvSpPr>
              <a:spLocks noChangeArrowheads="1"/>
            </p:cNvSpPr>
            <p:nvPr/>
          </p:nvSpPr>
          <p:spPr bwMode="auto">
            <a:xfrm>
              <a:off x="1176" y="2796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1" name="Oval 205"/>
            <p:cNvSpPr>
              <a:spLocks noChangeArrowheads="1"/>
            </p:cNvSpPr>
            <p:nvPr/>
          </p:nvSpPr>
          <p:spPr bwMode="auto">
            <a:xfrm>
              <a:off x="504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2" name="Oval 206"/>
            <p:cNvSpPr>
              <a:spLocks noChangeArrowheads="1"/>
            </p:cNvSpPr>
            <p:nvPr/>
          </p:nvSpPr>
          <p:spPr bwMode="auto">
            <a:xfrm>
              <a:off x="672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3" name="Oval 207"/>
            <p:cNvSpPr>
              <a:spLocks noChangeArrowheads="1"/>
            </p:cNvSpPr>
            <p:nvPr/>
          </p:nvSpPr>
          <p:spPr bwMode="auto">
            <a:xfrm>
              <a:off x="852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4" name="Oval 208"/>
            <p:cNvSpPr>
              <a:spLocks noChangeArrowheads="1"/>
            </p:cNvSpPr>
            <p:nvPr/>
          </p:nvSpPr>
          <p:spPr bwMode="auto">
            <a:xfrm>
              <a:off x="996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5" name="Oval 209"/>
            <p:cNvSpPr>
              <a:spLocks noChangeArrowheads="1"/>
            </p:cNvSpPr>
            <p:nvPr/>
          </p:nvSpPr>
          <p:spPr bwMode="auto">
            <a:xfrm>
              <a:off x="1164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6" name="Oval 214"/>
            <p:cNvSpPr>
              <a:spLocks noChangeArrowheads="1"/>
            </p:cNvSpPr>
            <p:nvPr/>
          </p:nvSpPr>
          <p:spPr bwMode="auto">
            <a:xfrm>
              <a:off x="408" y="2064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7" name="Oval 215"/>
            <p:cNvSpPr>
              <a:spLocks noChangeArrowheads="1"/>
            </p:cNvSpPr>
            <p:nvPr/>
          </p:nvSpPr>
          <p:spPr bwMode="auto">
            <a:xfrm>
              <a:off x="420" y="234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2838" name="Line 579"/>
            <p:cNvSpPr>
              <a:spLocks noChangeShapeType="1"/>
            </p:cNvSpPr>
            <p:nvPr/>
          </p:nvSpPr>
          <p:spPr bwMode="auto">
            <a:xfrm>
              <a:off x="552" y="3224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39" name="Line 582"/>
            <p:cNvSpPr>
              <a:spLocks noChangeShapeType="1"/>
            </p:cNvSpPr>
            <p:nvPr/>
          </p:nvSpPr>
          <p:spPr bwMode="auto">
            <a:xfrm>
              <a:off x="576" y="1712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0" name="Line 587"/>
            <p:cNvSpPr>
              <a:spLocks noChangeShapeType="1"/>
            </p:cNvSpPr>
            <p:nvPr/>
          </p:nvSpPr>
          <p:spPr bwMode="auto">
            <a:xfrm flipH="1">
              <a:off x="1416" y="2840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841" name="Oval 588"/>
            <p:cNvSpPr>
              <a:spLocks noChangeArrowheads="1"/>
            </p:cNvSpPr>
            <p:nvPr/>
          </p:nvSpPr>
          <p:spPr bwMode="auto">
            <a:xfrm>
              <a:off x="1380" y="3000"/>
              <a:ext cx="72" cy="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438150"/>
            <a:ext cx="6781800" cy="914400"/>
          </a:xfrm>
        </p:spPr>
        <p:txBody>
          <a:bodyPr/>
          <a:lstStyle/>
          <a:p>
            <a:r>
              <a:rPr lang="fr-CA" smtClean="0"/>
              <a:t>Joints de grain</a:t>
            </a:r>
            <a:endParaRPr lang="fr-FR" smtClean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314450" y="1485900"/>
            <a:ext cx="657225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i="1"/>
          </a:p>
        </p:txBody>
      </p:sp>
      <p:pic>
        <p:nvPicPr>
          <p:cNvPr id="33797" name="Picture 4" descr="fig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62113"/>
            <a:ext cx="59769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714750" y="5772150"/>
            <a:ext cx="3028950" cy="46672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Polycristaux de NaCl</a:t>
            </a:r>
            <a:endParaRPr 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Capacité calorifique des solides</a:t>
            </a:r>
            <a:endParaRPr lang="fr-F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882775"/>
            <a:ext cx="4311650" cy="498475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 smtClean="0">
                <a:solidFill>
                  <a:schemeClr val="bg2"/>
                </a:solidFill>
              </a:rPr>
              <a:t>Loi de DULONG et PETIT :</a:t>
            </a:r>
            <a:endParaRPr lang="fr-FR" smtClean="0">
              <a:solidFill>
                <a:schemeClr val="bg2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852863" y="2366963"/>
          <a:ext cx="4445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Document" r:id="rId3" imgW="4447032" imgH="868680" progId="Word.Document.8">
                  <p:embed/>
                </p:oleObj>
              </mc:Choice>
              <mc:Fallback>
                <p:oleObj name="Document" r:id="rId3" imgW="4447032" imgH="868680" progId="Word.Documen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2366963"/>
                        <a:ext cx="44450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63538" y="3175000"/>
            <a:ext cx="6848475" cy="1854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fr-FR">
                <a:solidFill>
                  <a:schemeClr val="bg2"/>
                </a:solidFill>
              </a:rPr>
              <a:t>Cette loi n’est valide qu’à la température ambiante.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fr-FR">
                <a:solidFill>
                  <a:schemeClr val="bg2"/>
                </a:solidFill>
              </a:rPr>
              <a:t>Exception : les éléments légers (C, Be …).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fr-FR">
                <a:solidFill>
                  <a:schemeClr val="bg2"/>
                </a:solidFill>
              </a:rPr>
              <a:t>Loi de DEBYE : C</a:t>
            </a:r>
            <a:r>
              <a:rPr lang="fr-FR" b="1" baseline="-25000">
                <a:solidFill>
                  <a:schemeClr val="bg2"/>
                </a:solidFill>
              </a:rPr>
              <a:t>v</a:t>
            </a:r>
            <a:r>
              <a:rPr lang="fr-FR">
                <a:solidFill>
                  <a:schemeClr val="bg2"/>
                </a:solidFill>
              </a:rPr>
              <a:t> dépend de la température.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fr-FR">
                <a:solidFill>
                  <a:schemeClr val="bg2"/>
                </a:solidFill>
              </a:rPr>
              <a:t>À basse température :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997325" y="4618038"/>
          <a:ext cx="44450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Document" r:id="rId5" imgW="4447032" imgH="1048512" progId="Word.Document.8">
                  <p:embed/>
                </p:oleObj>
              </mc:Choice>
              <mc:Fallback>
                <p:oleObj name="Document" r:id="rId5" imgW="4447032" imgH="1048512" progId="Word.Documen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618038"/>
                        <a:ext cx="44450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40200" y="5845175"/>
            <a:ext cx="43449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  <a:sym typeface="Symbol" pitchFamily="18" charset="2"/>
              </a:rPr>
              <a:t>  e</a:t>
            </a:r>
            <a:r>
              <a:rPr lang="fr-CA">
                <a:solidFill>
                  <a:schemeClr val="bg2"/>
                </a:solidFill>
              </a:rPr>
              <a:t>st la température de DEBYE.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1" grpId="0" build="p" animBg="1" autoUpdateAnimBg="0"/>
      <p:bldP spid="245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3538"/>
            <a:ext cx="6781800" cy="1389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4000" smtClean="0"/>
              <a:t>Loi de DULONG et PETIT pour les corps simples</a:t>
            </a:r>
            <a:endParaRPr lang="fr-CA" smtClean="0"/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59617748"/>
              </p:ext>
            </p:extLst>
          </p:nvPr>
        </p:nvGraphicFramePr>
        <p:xfrm>
          <a:off x="1630817" y="1804081"/>
          <a:ext cx="7212012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3" imgW="7216140" imgH="4305300" progId="Word.Document.8">
                  <p:embed/>
                </p:oleObj>
              </mc:Choice>
              <mc:Fallback>
                <p:oleObj name="Document" r:id="rId3" imgW="7216140" imgH="4305300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817" y="1804081"/>
                        <a:ext cx="7212012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3538"/>
            <a:ext cx="6781800" cy="1389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4000" smtClean="0"/>
              <a:t>Loi de DULONG et PETIT pour les corps composés</a:t>
            </a:r>
            <a:endParaRPr lang="fr-CA" smtClean="0"/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030288" y="2084388"/>
          <a:ext cx="7154862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3" imgW="7290425" imgH="4002922" progId="Word.Document.8">
                  <p:embed/>
                </p:oleObj>
              </mc:Choice>
              <mc:Fallback>
                <p:oleObj name="Document" r:id="rId3" imgW="7290425" imgH="4002922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084388"/>
                        <a:ext cx="7154862" cy="392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392113"/>
            <a:ext cx="4502150" cy="911225"/>
          </a:xfrm>
        </p:spPr>
        <p:txBody>
          <a:bodyPr/>
          <a:lstStyle/>
          <a:p>
            <a:r>
              <a:rPr lang="fr-CA" smtClean="0"/>
              <a:t>C</a:t>
            </a:r>
            <a:r>
              <a:rPr lang="fr-CA" baseline="-25000" smtClean="0"/>
              <a:t>v</a:t>
            </a:r>
            <a:r>
              <a:rPr lang="fr-CA" smtClean="0"/>
              <a:t>  =  </a:t>
            </a:r>
            <a:r>
              <a:rPr lang="fr-CA" i="1" smtClean="0"/>
              <a:t>f</a:t>
            </a:r>
            <a:r>
              <a:rPr lang="fr-CA" smtClean="0"/>
              <a:t> (T)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739107" y="1621746"/>
            <a:ext cx="6705600" cy="44307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1829821" y="1764621"/>
            <a:ext cx="2460625" cy="4114800"/>
            <a:chOff x="832" y="1117"/>
            <a:chExt cx="1550" cy="2592"/>
          </a:xfrm>
        </p:grpSpPr>
        <p:sp>
          <p:nvSpPr>
            <p:cNvPr id="37913" name="Line 5"/>
            <p:cNvSpPr>
              <a:spLocks noChangeShapeType="1"/>
            </p:cNvSpPr>
            <p:nvPr/>
          </p:nvSpPr>
          <p:spPr bwMode="auto">
            <a:xfrm flipV="1">
              <a:off x="1227" y="1227"/>
              <a:ext cx="0" cy="24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4" name="Line 9"/>
            <p:cNvSpPr>
              <a:spLocks noChangeShapeType="1"/>
            </p:cNvSpPr>
            <p:nvPr/>
          </p:nvSpPr>
          <p:spPr bwMode="auto">
            <a:xfrm>
              <a:off x="1227" y="3091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5" name="Line 10"/>
            <p:cNvSpPr>
              <a:spLocks noChangeShapeType="1"/>
            </p:cNvSpPr>
            <p:nvPr/>
          </p:nvSpPr>
          <p:spPr bwMode="auto">
            <a:xfrm>
              <a:off x="1227" y="2746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6" name="Line 11"/>
            <p:cNvSpPr>
              <a:spLocks noChangeShapeType="1"/>
            </p:cNvSpPr>
            <p:nvPr/>
          </p:nvSpPr>
          <p:spPr bwMode="auto">
            <a:xfrm>
              <a:off x="1227" y="2391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7" name="Line 12"/>
            <p:cNvSpPr>
              <a:spLocks noChangeShapeType="1"/>
            </p:cNvSpPr>
            <p:nvPr/>
          </p:nvSpPr>
          <p:spPr bwMode="auto">
            <a:xfrm>
              <a:off x="1227" y="2037"/>
              <a:ext cx="82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8" name="Line 13"/>
            <p:cNvSpPr>
              <a:spLocks noChangeShapeType="1"/>
            </p:cNvSpPr>
            <p:nvPr/>
          </p:nvSpPr>
          <p:spPr bwMode="auto">
            <a:xfrm>
              <a:off x="1227" y="1682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9" name="Text Box 14"/>
            <p:cNvSpPr txBox="1">
              <a:spLocks noChangeArrowheads="1"/>
            </p:cNvSpPr>
            <p:nvPr/>
          </p:nvSpPr>
          <p:spPr bwMode="auto">
            <a:xfrm flipH="1">
              <a:off x="873" y="1519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7920" name="Text Box 15"/>
            <p:cNvSpPr txBox="1">
              <a:spLocks noChangeArrowheads="1"/>
            </p:cNvSpPr>
            <p:nvPr/>
          </p:nvSpPr>
          <p:spPr bwMode="auto">
            <a:xfrm>
              <a:off x="1300" y="1117"/>
              <a:ext cx="10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</a:t>
              </a:r>
              <a:r>
                <a:rPr lang="fr-CA" b="1" baseline="-25000">
                  <a:solidFill>
                    <a:schemeClr val="bg2"/>
                  </a:solidFill>
                </a:rPr>
                <a:t>V </a:t>
              </a:r>
              <a:r>
                <a:rPr lang="fr-CA">
                  <a:solidFill>
                    <a:schemeClr val="bg2"/>
                  </a:solidFill>
                </a:rPr>
                <a:t>(J/mol)</a:t>
              </a:r>
            </a:p>
          </p:txBody>
        </p:sp>
        <p:sp>
          <p:nvSpPr>
            <p:cNvPr id="37921" name="Text Box 20"/>
            <p:cNvSpPr txBox="1">
              <a:spLocks noChangeArrowheads="1"/>
            </p:cNvSpPr>
            <p:nvPr/>
          </p:nvSpPr>
          <p:spPr bwMode="auto">
            <a:xfrm>
              <a:off x="832" y="2541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10</a:t>
              </a:r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>
            <a:off x="1945709" y="5317446"/>
            <a:ext cx="6283325" cy="673100"/>
            <a:chOff x="905" y="3355"/>
            <a:chExt cx="3958" cy="424"/>
          </a:xfrm>
        </p:grpSpPr>
        <p:sp>
          <p:nvSpPr>
            <p:cNvPr id="37904" name="Line 4"/>
            <p:cNvSpPr>
              <a:spLocks noChangeShapeType="1"/>
            </p:cNvSpPr>
            <p:nvPr/>
          </p:nvSpPr>
          <p:spPr bwMode="auto">
            <a:xfrm>
              <a:off x="1027" y="3455"/>
              <a:ext cx="38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5" name="Line 6"/>
            <p:cNvSpPr>
              <a:spLocks noChangeShapeType="1"/>
            </p:cNvSpPr>
            <p:nvPr/>
          </p:nvSpPr>
          <p:spPr bwMode="auto">
            <a:xfrm flipV="1">
              <a:off x="2172" y="3355"/>
              <a:ext cx="0" cy="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6" name="Line 7"/>
            <p:cNvSpPr>
              <a:spLocks noChangeShapeType="1"/>
            </p:cNvSpPr>
            <p:nvPr/>
          </p:nvSpPr>
          <p:spPr bwMode="auto">
            <a:xfrm flipV="1">
              <a:off x="3118" y="3373"/>
              <a:ext cx="0" cy="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7" name="Line 8"/>
            <p:cNvSpPr>
              <a:spLocks noChangeShapeType="1"/>
            </p:cNvSpPr>
            <p:nvPr/>
          </p:nvSpPr>
          <p:spPr bwMode="auto">
            <a:xfrm flipV="1">
              <a:off x="4063" y="3373"/>
              <a:ext cx="0" cy="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8" name="Text Box 16"/>
            <p:cNvSpPr txBox="1">
              <a:spLocks noChangeArrowheads="1"/>
            </p:cNvSpPr>
            <p:nvPr/>
          </p:nvSpPr>
          <p:spPr bwMode="auto">
            <a:xfrm>
              <a:off x="4282" y="3473"/>
              <a:ext cx="5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T / </a:t>
              </a:r>
              <a:r>
                <a:rPr lang="fr-CA">
                  <a:solidFill>
                    <a:schemeClr val="bg2"/>
                  </a:solidFill>
                  <a:sym typeface="Symbol" pitchFamily="18" charset="2"/>
                </a:rPr>
                <a:t></a:t>
              </a:r>
              <a:endParaRPr lang="fr-CA">
                <a:solidFill>
                  <a:schemeClr val="bg2"/>
                </a:solidFill>
              </a:endParaRPr>
            </a:p>
          </p:txBody>
        </p:sp>
        <p:sp>
          <p:nvSpPr>
            <p:cNvPr id="37909" name="Text Box 17"/>
            <p:cNvSpPr txBox="1">
              <a:spLocks noChangeArrowheads="1"/>
            </p:cNvSpPr>
            <p:nvPr/>
          </p:nvSpPr>
          <p:spPr bwMode="auto">
            <a:xfrm>
              <a:off x="1926" y="349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0,5</a:t>
              </a:r>
            </a:p>
          </p:txBody>
        </p:sp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3840" y="3469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1,5</a:t>
              </a:r>
            </a:p>
          </p:txBody>
        </p:sp>
        <p:sp>
          <p:nvSpPr>
            <p:cNvPr id="37911" name="Text Box 19"/>
            <p:cNvSpPr txBox="1">
              <a:spLocks noChangeArrowheads="1"/>
            </p:cNvSpPr>
            <p:nvPr/>
          </p:nvSpPr>
          <p:spPr bwMode="auto">
            <a:xfrm>
              <a:off x="2895" y="345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1,0</a:t>
              </a:r>
            </a:p>
          </p:txBody>
        </p:sp>
        <p:sp>
          <p:nvSpPr>
            <p:cNvPr id="37912" name="Text Box 21"/>
            <p:cNvSpPr txBox="1">
              <a:spLocks noChangeArrowheads="1"/>
            </p:cNvSpPr>
            <p:nvPr/>
          </p:nvSpPr>
          <p:spPr bwMode="auto">
            <a:xfrm>
              <a:off x="905" y="3460"/>
              <a:ext cx="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0</a:t>
              </a:r>
            </a:p>
          </p:txBody>
        </p:sp>
      </p:grpSp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2456884" y="2704421"/>
            <a:ext cx="4183062" cy="2771775"/>
            <a:chOff x="1227" y="1709"/>
            <a:chExt cx="2635" cy="1746"/>
          </a:xfrm>
        </p:grpSpPr>
        <p:sp>
          <p:nvSpPr>
            <p:cNvPr id="37901" name="Arc 22"/>
            <p:cNvSpPr>
              <a:spLocks/>
            </p:cNvSpPr>
            <p:nvPr/>
          </p:nvSpPr>
          <p:spPr bwMode="auto">
            <a:xfrm flipV="1">
              <a:off x="1227" y="1846"/>
              <a:ext cx="370" cy="1609"/>
            </a:xfrm>
            <a:custGeom>
              <a:avLst/>
              <a:gdLst>
                <a:gd name="T0" fmla="*/ 0 w 14624"/>
                <a:gd name="T1" fmla="*/ 0 h 21600"/>
                <a:gd name="T2" fmla="*/ 370 w 14624"/>
                <a:gd name="T3" fmla="*/ 425 h 21600"/>
                <a:gd name="T4" fmla="*/ 0 w 14624"/>
                <a:gd name="T5" fmla="*/ 16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4" h="21600" fill="none" extrusionOk="0">
                  <a:moveTo>
                    <a:pt x="-1" y="0"/>
                  </a:moveTo>
                  <a:cubicBezTo>
                    <a:pt x="5417" y="0"/>
                    <a:pt x="10637" y="2035"/>
                    <a:pt x="14624" y="5703"/>
                  </a:cubicBezTo>
                </a:path>
                <a:path w="14624" h="21600" stroke="0" extrusionOk="0">
                  <a:moveTo>
                    <a:pt x="-1" y="0"/>
                  </a:moveTo>
                  <a:cubicBezTo>
                    <a:pt x="5417" y="0"/>
                    <a:pt x="10637" y="2035"/>
                    <a:pt x="14624" y="570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2" name="Arc 23"/>
            <p:cNvSpPr>
              <a:spLocks/>
            </p:cNvSpPr>
            <p:nvPr/>
          </p:nvSpPr>
          <p:spPr bwMode="auto">
            <a:xfrm flipH="1">
              <a:off x="1885" y="1709"/>
              <a:ext cx="1977" cy="818"/>
            </a:xfrm>
            <a:custGeom>
              <a:avLst/>
              <a:gdLst>
                <a:gd name="T0" fmla="*/ 0 w 21364"/>
                <a:gd name="T1" fmla="*/ 0 h 21600"/>
                <a:gd name="T2" fmla="*/ 1977 w 21364"/>
                <a:gd name="T3" fmla="*/ 697 h 21600"/>
                <a:gd name="T4" fmla="*/ 0 w 21364"/>
                <a:gd name="T5" fmla="*/ 8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64" h="21600" fill="none" extrusionOk="0">
                  <a:moveTo>
                    <a:pt x="-1" y="0"/>
                  </a:moveTo>
                  <a:cubicBezTo>
                    <a:pt x="10698" y="0"/>
                    <a:pt x="19785" y="7831"/>
                    <a:pt x="21363" y="18413"/>
                  </a:cubicBezTo>
                </a:path>
                <a:path w="21364" h="21600" stroke="0" extrusionOk="0">
                  <a:moveTo>
                    <a:pt x="-1" y="0"/>
                  </a:moveTo>
                  <a:cubicBezTo>
                    <a:pt x="10698" y="0"/>
                    <a:pt x="19785" y="7831"/>
                    <a:pt x="21363" y="184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03" name="Line 24"/>
            <p:cNvSpPr>
              <a:spLocks noChangeShapeType="1"/>
            </p:cNvSpPr>
            <p:nvPr/>
          </p:nvSpPr>
          <p:spPr bwMode="auto">
            <a:xfrm flipV="1">
              <a:off x="1591" y="2346"/>
              <a:ext cx="318" cy="7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2658496" y="2647271"/>
            <a:ext cx="4676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2456884" y="2806021"/>
            <a:ext cx="4414837" cy="2670175"/>
            <a:chOff x="1227" y="1773"/>
            <a:chExt cx="2781" cy="1682"/>
          </a:xfrm>
        </p:grpSpPr>
        <p:sp>
          <p:nvSpPr>
            <p:cNvPr id="37898" name="Arc 25"/>
            <p:cNvSpPr>
              <a:spLocks/>
            </p:cNvSpPr>
            <p:nvPr/>
          </p:nvSpPr>
          <p:spPr bwMode="auto">
            <a:xfrm flipV="1">
              <a:off x="1227" y="1773"/>
              <a:ext cx="527" cy="1682"/>
            </a:xfrm>
            <a:custGeom>
              <a:avLst/>
              <a:gdLst>
                <a:gd name="T0" fmla="*/ 0 w 21600"/>
                <a:gd name="T1" fmla="*/ 0 h 21600"/>
                <a:gd name="T2" fmla="*/ 527 w 21600"/>
                <a:gd name="T3" fmla="*/ 1682 h 21600"/>
                <a:gd name="T4" fmla="*/ 0 w 21600"/>
                <a:gd name="T5" fmla="*/ 168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899" name="Text Box 26"/>
            <p:cNvSpPr txBox="1">
              <a:spLocks noChangeArrowheads="1"/>
            </p:cNvSpPr>
            <p:nvPr/>
          </p:nvSpPr>
          <p:spPr bwMode="auto">
            <a:xfrm>
              <a:off x="2390" y="2519"/>
              <a:ext cx="161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rgbClr val="003399"/>
                  </a:solidFill>
                </a:rPr>
                <a:t>Loi de DEBYE à basse température</a:t>
              </a:r>
            </a:p>
          </p:txBody>
        </p:sp>
        <p:sp>
          <p:nvSpPr>
            <p:cNvPr id="37900" name="Line 28"/>
            <p:cNvSpPr>
              <a:spLocks noChangeShapeType="1"/>
            </p:cNvSpPr>
            <p:nvPr/>
          </p:nvSpPr>
          <p:spPr bwMode="auto">
            <a:xfrm flipH="1" flipV="1">
              <a:off x="1709" y="2327"/>
              <a:ext cx="700" cy="328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392113"/>
            <a:ext cx="4502150" cy="911225"/>
          </a:xfrm>
        </p:spPr>
        <p:txBody>
          <a:bodyPr/>
          <a:lstStyle/>
          <a:p>
            <a:r>
              <a:rPr lang="fr-CA" smtClean="0"/>
              <a:t>C</a:t>
            </a:r>
            <a:r>
              <a:rPr lang="fr-CA" baseline="-25000" smtClean="0"/>
              <a:t>v</a:t>
            </a:r>
            <a:r>
              <a:rPr lang="fr-CA" smtClean="0"/>
              <a:t>  =  </a:t>
            </a:r>
            <a:r>
              <a:rPr lang="fr-CA" i="1" smtClean="0"/>
              <a:t>f</a:t>
            </a:r>
            <a:r>
              <a:rPr lang="fr-CA" smtClean="0"/>
              <a:t> (T)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504270" y="1383506"/>
            <a:ext cx="6945086" cy="443071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758270" y="1512094"/>
            <a:ext cx="2460625" cy="4114800"/>
            <a:chOff x="832" y="1117"/>
            <a:chExt cx="1550" cy="2592"/>
          </a:xfrm>
        </p:grpSpPr>
        <p:sp>
          <p:nvSpPr>
            <p:cNvPr id="38941" name="Line 5"/>
            <p:cNvSpPr>
              <a:spLocks noChangeShapeType="1"/>
            </p:cNvSpPr>
            <p:nvPr/>
          </p:nvSpPr>
          <p:spPr bwMode="auto">
            <a:xfrm flipV="1">
              <a:off x="1227" y="1227"/>
              <a:ext cx="0" cy="24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2" name="Line 6"/>
            <p:cNvSpPr>
              <a:spLocks noChangeShapeType="1"/>
            </p:cNvSpPr>
            <p:nvPr/>
          </p:nvSpPr>
          <p:spPr bwMode="auto">
            <a:xfrm>
              <a:off x="1227" y="3091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3" name="Line 7"/>
            <p:cNvSpPr>
              <a:spLocks noChangeShapeType="1"/>
            </p:cNvSpPr>
            <p:nvPr/>
          </p:nvSpPr>
          <p:spPr bwMode="auto">
            <a:xfrm>
              <a:off x="1227" y="2746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4" name="Line 8"/>
            <p:cNvSpPr>
              <a:spLocks noChangeShapeType="1"/>
            </p:cNvSpPr>
            <p:nvPr/>
          </p:nvSpPr>
          <p:spPr bwMode="auto">
            <a:xfrm>
              <a:off x="1227" y="2391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5" name="Line 9"/>
            <p:cNvSpPr>
              <a:spLocks noChangeShapeType="1"/>
            </p:cNvSpPr>
            <p:nvPr/>
          </p:nvSpPr>
          <p:spPr bwMode="auto">
            <a:xfrm>
              <a:off x="1227" y="2037"/>
              <a:ext cx="82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6" name="Line 10"/>
            <p:cNvSpPr>
              <a:spLocks noChangeShapeType="1"/>
            </p:cNvSpPr>
            <p:nvPr/>
          </p:nvSpPr>
          <p:spPr bwMode="auto">
            <a:xfrm>
              <a:off x="1227" y="1682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 flipH="1">
              <a:off x="873" y="1519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8948" name="Text Box 12"/>
            <p:cNvSpPr txBox="1">
              <a:spLocks noChangeArrowheads="1"/>
            </p:cNvSpPr>
            <p:nvPr/>
          </p:nvSpPr>
          <p:spPr bwMode="auto">
            <a:xfrm>
              <a:off x="1300" y="1117"/>
              <a:ext cx="10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C</a:t>
              </a:r>
              <a:r>
                <a:rPr lang="fr-CA" b="1" baseline="-25000">
                  <a:solidFill>
                    <a:schemeClr val="bg2"/>
                  </a:solidFill>
                </a:rPr>
                <a:t>V </a:t>
              </a:r>
              <a:r>
                <a:rPr lang="fr-CA">
                  <a:solidFill>
                    <a:schemeClr val="bg2"/>
                  </a:solidFill>
                </a:rPr>
                <a:t>(J/mol)</a:t>
              </a:r>
            </a:p>
          </p:txBody>
        </p:sp>
        <p:sp>
          <p:nvSpPr>
            <p:cNvPr id="38949" name="Text Box 13"/>
            <p:cNvSpPr txBox="1">
              <a:spLocks noChangeArrowheads="1"/>
            </p:cNvSpPr>
            <p:nvPr/>
          </p:nvSpPr>
          <p:spPr bwMode="auto">
            <a:xfrm>
              <a:off x="832" y="2541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10</a:t>
              </a:r>
            </a:p>
          </p:txBody>
        </p:sp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1874158" y="5064919"/>
            <a:ext cx="6283325" cy="673100"/>
            <a:chOff x="905" y="3355"/>
            <a:chExt cx="3958" cy="424"/>
          </a:xfrm>
        </p:grpSpPr>
        <p:sp>
          <p:nvSpPr>
            <p:cNvPr id="38932" name="Line 15"/>
            <p:cNvSpPr>
              <a:spLocks noChangeShapeType="1"/>
            </p:cNvSpPr>
            <p:nvPr/>
          </p:nvSpPr>
          <p:spPr bwMode="auto">
            <a:xfrm>
              <a:off x="1027" y="3455"/>
              <a:ext cx="38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3" name="Line 16"/>
            <p:cNvSpPr>
              <a:spLocks noChangeShapeType="1"/>
            </p:cNvSpPr>
            <p:nvPr/>
          </p:nvSpPr>
          <p:spPr bwMode="auto">
            <a:xfrm flipV="1">
              <a:off x="2172" y="3355"/>
              <a:ext cx="0" cy="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4" name="Line 17"/>
            <p:cNvSpPr>
              <a:spLocks noChangeShapeType="1"/>
            </p:cNvSpPr>
            <p:nvPr/>
          </p:nvSpPr>
          <p:spPr bwMode="auto">
            <a:xfrm flipV="1">
              <a:off x="3118" y="3373"/>
              <a:ext cx="0" cy="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5" name="Line 18"/>
            <p:cNvSpPr>
              <a:spLocks noChangeShapeType="1"/>
            </p:cNvSpPr>
            <p:nvPr/>
          </p:nvSpPr>
          <p:spPr bwMode="auto">
            <a:xfrm flipV="1">
              <a:off x="4063" y="3373"/>
              <a:ext cx="0" cy="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6" name="Text Box 19"/>
            <p:cNvSpPr txBox="1">
              <a:spLocks noChangeArrowheads="1"/>
            </p:cNvSpPr>
            <p:nvPr/>
          </p:nvSpPr>
          <p:spPr bwMode="auto">
            <a:xfrm>
              <a:off x="4282" y="3473"/>
              <a:ext cx="5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T (K)</a:t>
              </a:r>
            </a:p>
          </p:txBody>
        </p:sp>
        <p:sp>
          <p:nvSpPr>
            <p:cNvPr id="38937" name="Text Box 20"/>
            <p:cNvSpPr txBox="1">
              <a:spLocks noChangeArrowheads="1"/>
            </p:cNvSpPr>
            <p:nvPr/>
          </p:nvSpPr>
          <p:spPr bwMode="auto">
            <a:xfrm>
              <a:off x="1926" y="349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500</a:t>
              </a:r>
            </a:p>
          </p:txBody>
        </p:sp>
        <p:sp>
          <p:nvSpPr>
            <p:cNvPr id="38938" name="Text Box 21"/>
            <p:cNvSpPr txBox="1">
              <a:spLocks noChangeArrowheads="1"/>
            </p:cNvSpPr>
            <p:nvPr/>
          </p:nvSpPr>
          <p:spPr bwMode="auto">
            <a:xfrm>
              <a:off x="3758" y="3469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1500</a:t>
              </a:r>
            </a:p>
          </p:txBody>
        </p:sp>
        <p:sp>
          <p:nvSpPr>
            <p:cNvPr id="38939" name="Text Box 22"/>
            <p:cNvSpPr txBox="1">
              <a:spLocks noChangeArrowheads="1"/>
            </p:cNvSpPr>
            <p:nvPr/>
          </p:nvSpPr>
          <p:spPr bwMode="auto">
            <a:xfrm>
              <a:off x="2840" y="34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1000</a:t>
              </a:r>
            </a:p>
          </p:txBody>
        </p:sp>
        <p:sp>
          <p:nvSpPr>
            <p:cNvPr id="38940" name="Text Box 23"/>
            <p:cNvSpPr txBox="1">
              <a:spLocks noChangeArrowheads="1"/>
            </p:cNvSpPr>
            <p:nvPr/>
          </p:nvSpPr>
          <p:spPr bwMode="auto">
            <a:xfrm>
              <a:off x="905" y="3460"/>
              <a:ext cx="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0</a:t>
              </a:r>
            </a:p>
          </p:txBody>
        </p:sp>
      </p:grpSp>
      <p:sp>
        <p:nvSpPr>
          <p:cNvPr id="52252" name="Line 28"/>
          <p:cNvSpPr>
            <a:spLocks noChangeShapeType="1"/>
          </p:cNvSpPr>
          <p:nvPr/>
        </p:nvSpPr>
        <p:spPr bwMode="auto">
          <a:xfrm>
            <a:off x="2586945" y="2394744"/>
            <a:ext cx="4676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2267" name="Group 43"/>
          <p:cNvGrpSpPr>
            <a:grpSpLocks/>
          </p:cNvGrpSpPr>
          <p:nvPr/>
        </p:nvGrpSpPr>
        <p:grpSpPr bwMode="auto">
          <a:xfrm>
            <a:off x="2399620" y="2393156"/>
            <a:ext cx="4878388" cy="2814638"/>
            <a:chOff x="1236" y="1672"/>
            <a:chExt cx="3073" cy="1773"/>
          </a:xfrm>
        </p:grpSpPr>
        <p:sp>
          <p:nvSpPr>
            <p:cNvPr id="38927" name="Arc 25"/>
            <p:cNvSpPr>
              <a:spLocks/>
            </p:cNvSpPr>
            <p:nvPr/>
          </p:nvSpPr>
          <p:spPr bwMode="auto">
            <a:xfrm flipV="1">
              <a:off x="1236" y="1811"/>
              <a:ext cx="190" cy="1634"/>
            </a:xfrm>
            <a:custGeom>
              <a:avLst/>
              <a:gdLst>
                <a:gd name="T0" fmla="*/ 0 w 14624"/>
                <a:gd name="T1" fmla="*/ 0 h 21600"/>
                <a:gd name="T2" fmla="*/ 190 w 14624"/>
                <a:gd name="T3" fmla="*/ 431 h 21600"/>
                <a:gd name="T4" fmla="*/ 0 w 14624"/>
                <a:gd name="T5" fmla="*/ 16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24" h="21600" fill="none" extrusionOk="0">
                  <a:moveTo>
                    <a:pt x="-1" y="0"/>
                  </a:moveTo>
                  <a:cubicBezTo>
                    <a:pt x="5417" y="0"/>
                    <a:pt x="10637" y="2035"/>
                    <a:pt x="14624" y="5703"/>
                  </a:cubicBezTo>
                </a:path>
                <a:path w="14624" h="21600" stroke="0" extrusionOk="0">
                  <a:moveTo>
                    <a:pt x="-1" y="0"/>
                  </a:moveTo>
                  <a:cubicBezTo>
                    <a:pt x="5417" y="0"/>
                    <a:pt x="10637" y="2035"/>
                    <a:pt x="14624" y="570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28" name="Arc 26"/>
            <p:cNvSpPr>
              <a:spLocks/>
            </p:cNvSpPr>
            <p:nvPr/>
          </p:nvSpPr>
          <p:spPr bwMode="auto">
            <a:xfrm flipH="1">
              <a:off x="1564" y="1672"/>
              <a:ext cx="1025" cy="595"/>
            </a:xfrm>
            <a:custGeom>
              <a:avLst/>
              <a:gdLst>
                <a:gd name="T0" fmla="*/ 0 w 21583"/>
                <a:gd name="T1" fmla="*/ 0 h 21600"/>
                <a:gd name="T2" fmla="*/ 1025 w 21583"/>
                <a:gd name="T3" fmla="*/ 571 h 21600"/>
                <a:gd name="T4" fmla="*/ 0 w 21583"/>
                <a:gd name="T5" fmla="*/ 59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3" h="21600" fill="none" extrusionOk="0">
                  <a:moveTo>
                    <a:pt x="-1" y="0"/>
                  </a:moveTo>
                  <a:cubicBezTo>
                    <a:pt x="11592" y="0"/>
                    <a:pt x="21117" y="9150"/>
                    <a:pt x="21582" y="20734"/>
                  </a:cubicBezTo>
                </a:path>
                <a:path w="21583" h="21600" stroke="0" extrusionOk="0">
                  <a:moveTo>
                    <a:pt x="-1" y="0"/>
                  </a:moveTo>
                  <a:cubicBezTo>
                    <a:pt x="11592" y="0"/>
                    <a:pt x="21117" y="9150"/>
                    <a:pt x="21582" y="207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29" name="Line 27"/>
            <p:cNvSpPr>
              <a:spLocks noChangeShapeType="1"/>
            </p:cNvSpPr>
            <p:nvPr/>
          </p:nvSpPr>
          <p:spPr bwMode="auto">
            <a:xfrm flipV="1">
              <a:off x="1423" y="2228"/>
              <a:ext cx="145" cy="8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0" name="Line 33"/>
            <p:cNvSpPr>
              <a:spLocks noChangeShapeType="1"/>
            </p:cNvSpPr>
            <p:nvPr/>
          </p:nvSpPr>
          <p:spPr bwMode="auto">
            <a:xfrm flipV="1">
              <a:off x="2582" y="1672"/>
              <a:ext cx="172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31" name="Text Box 34"/>
            <p:cNvSpPr txBox="1">
              <a:spLocks noChangeArrowheads="1"/>
            </p:cNvSpPr>
            <p:nvPr/>
          </p:nvSpPr>
          <p:spPr bwMode="auto">
            <a:xfrm>
              <a:off x="1990" y="1716"/>
              <a:ext cx="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rgbClr val="FF3300"/>
                  </a:solidFill>
                </a:rPr>
                <a:t>cuivre</a:t>
              </a:r>
            </a:p>
          </p:txBody>
        </p:sp>
      </p:grpSp>
      <p:grpSp>
        <p:nvGrpSpPr>
          <p:cNvPr id="52268" name="Group 44"/>
          <p:cNvGrpSpPr>
            <a:grpSpLocks/>
          </p:cNvGrpSpPr>
          <p:nvPr/>
        </p:nvGrpSpPr>
        <p:grpSpPr bwMode="auto">
          <a:xfrm>
            <a:off x="2399620" y="2534444"/>
            <a:ext cx="5538788" cy="3224212"/>
            <a:chOff x="1236" y="1761"/>
            <a:chExt cx="3489" cy="2031"/>
          </a:xfrm>
        </p:grpSpPr>
        <p:sp>
          <p:nvSpPr>
            <p:cNvPr id="38923" name="Arc 37"/>
            <p:cNvSpPr>
              <a:spLocks/>
            </p:cNvSpPr>
            <p:nvPr/>
          </p:nvSpPr>
          <p:spPr bwMode="auto">
            <a:xfrm flipV="1">
              <a:off x="1236" y="2209"/>
              <a:ext cx="645" cy="1246"/>
            </a:xfrm>
            <a:custGeom>
              <a:avLst/>
              <a:gdLst>
                <a:gd name="T0" fmla="*/ 0 w 16443"/>
                <a:gd name="T1" fmla="*/ 0 h 21600"/>
                <a:gd name="T2" fmla="*/ 645 w 16443"/>
                <a:gd name="T3" fmla="*/ 438 h 21600"/>
                <a:gd name="T4" fmla="*/ 0 w 16443"/>
                <a:gd name="T5" fmla="*/ 12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43" h="21600" fill="none" extrusionOk="0">
                  <a:moveTo>
                    <a:pt x="-1" y="0"/>
                  </a:moveTo>
                  <a:cubicBezTo>
                    <a:pt x="6328" y="0"/>
                    <a:pt x="12338" y="2775"/>
                    <a:pt x="16442" y="7593"/>
                  </a:cubicBezTo>
                </a:path>
                <a:path w="16443" h="21600" stroke="0" extrusionOk="0">
                  <a:moveTo>
                    <a:pt x="-1" y="0"/>
                  </a:moveTo>
                  <a:cubicBezTo>
                    <a:pt x="6328" y="0"/>
                    <a:pt x="12338" y="2775"/>
                    <a:pt x="16442" y="75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24" name="Arc 38"/>
            <p:cNvSpPr>
              <a:spLocks/>
            </p:cNvSpPr>
            <p:nvPr/>
          </p:nvSpPr>
          <p:spPr bwMode="auto">
            <a:xfrm flipH="1">
              <a:off x="2230" y="1761"/>
              <a:ext cx="2495" cy="1485"/>
            </a:xfrm>
            <a:custGeom>
              <a:avLst/>
              <a:gdLst>
                <a:gd name="T0" fmla="*/ 588 w 19190"/>
                <a:gd name="T1" fmla="*/ 0 h 21121"/>
                <a:gd name="T2" fmla="*/ 2495 w 19190"/>
                <a:gd name="T3" fmla="*/ 788 h 21121"/>
                <a:gd name="T4" fmla="*/ 0 w 19190"/>
                <a:gd name="T5" fmla="*/ 1485 h 21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90" h="21121" fill="none" extrusionOk="0">
                  <a:moveTo>
                    <a:pt x="4523" y="-1"/>
                  </a:moveTo>
                  <a:cubicBezTo>
                    <a:pt x="10842" y="1353"/>
                    <a:pt x="16223" y="5464"/>
                    <a:pt x="19189" y="11206"/>
                  </a:cubicBezTo>
                </a:path>
                <a:path w="19190" h="21121" stroke="0" extrusionOk="0">
                  <a:moveTo>
                    <a:pt x="4523" y="-1"/>
                  </a:moveTo>
                  <a:cubicBezTo>
                    <a:pt x="10842" y="1353"/>
                    <a:pt x="16223" y="5464"/>
                    <a:pt x="19189" y="11206"/>
                  </a:cubicBezTo>
                  <a:lnTo>
                    <a:pt x="0" y="21121"/>
                  </a:lnTo>
                  <a:lnTo>
                    <a:pt x="4523" y="-1"/>
                  </a:lnTo>
                  <a:close/>
                </a:path>
              </a:pathLst>
            </a:cu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25" name="Arc 40"/>
            <p:cNvSpPr>
              <a:spLocks/>
            </p:cNvSpPr>
            <p:nvPr/>
          </p:nvSpPr>
          <p:spPr bwMode="auto">
            <a:xfrm flipH="1">
              <a:off x="1863" y="2539"/>
              <a:ext cx="984" cy="1253"/>
            </a:xfrm>
            <a:custGeom>
              <a:avLst/>
              <a:gdLst>
                <a:gd name="T0" fmla="*/ 607 w 18733"/>
                <a:gd name="T1" fmla="*/ 0 h 18252"/>
                <a:gd name="T2" fmla="*/ 984 w 18733"/>
                <a:gd name="T3" fmla="*/ 515 h 18252"/>
                <a:gd name="T4" fmla="*/ 0 w 18733"/>
                <a:gd name="T5" fmla="*/ 1253 h 182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33" h="18252" fill="none" extrusionOk="0">
                  <a:moveTo>
                    <a:pt x="11550" y="0"/>
                  </a:moveTo>
                  <a:cubicBezTo>
                    <a:pt x="14518" y="1878"/>
                    <a:pt x="16984" y="4452"/>
                    <a:pt x="18732" y="7498"/>
                  </a:cubicBezTo>
                </a:path>
                <a:path w="18733" h="18252" stroke="0" extrusionOk="0">
                  <a:moveTo>
                    <a:pt x="11550" y="0"/>
                  </a:moveTo>
                  <a:cubicBezTo>
                    <a:pt x="14518" y="1878"/>
                    <a:pt x="16984" y="4452"/>
                    <a:pt x="18732" y="7498"/>
                  </a:cubicBezTo>
                  <a:lnTo>
                    <a:pt x="0" y="18252"/>
                  </a:lnTo>
                  <a:lnTo>
                    <a:pt x="11550" y="0"/>
                  </a:lnTo>
                  <a:close/>
                </a:path>
              </a:pathLst>
            </a:cu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8926" name="Text Box 41"/>
            <p:cNvSpPr txBox="1">
              <a:spLocks noChangeArrowheads="1"/>
            </p:cNvSpPr>
            <p:nvPr/>
          </p:nvSpPr>
          <p:spPr bwMode="auto">
            <a:xfrm>
              <a:off x="2445" y="2345"/>
              <a:ext cx="8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rgbClr val="003399"/>
                  </a:solidFill>
                </a:rPr>
                <a:t>carbone</a:t>
              </a:r>
            </a:p>
          </p:txBody>
        </p:sp>
      </p:grpSp>
      <p:sp>
        <p:nvSpPr>
          <p:cNvPr id="52266" name="Line 42"/>
          <p:cNvSpPr>
            <a:spLocks noChangeShapeType="1"/>
          </p:cNvSpPr>
          <p:nvPr/>
        </p:nvSpPr>
        <p:spPr bwMode="auto">
          <a:xfrm flipV="1">
            <a:off x="3352120" y="2278856"/>
            <a:ext cx="0" cy="294481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 animBg="1"/>
      <p:bldP spid="522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322263"/>
            <a:ext cx="6781800" cy="984250"/>
          </a:xfrm>
        </p:spPr>
        <p:txBody>
          <a:bodyPr/>
          <a:lstStyle/>
          <a:p>
            <a:r>
              <a:rPr lang="fr-CA" smtClean="0"/>
              <a:t>Température de DEBYE</a:t>
            </a:r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type="tbl" idx="1"/>
          </p:nvPr>
        </p:nvGraphicFramePr>
        <p:xfrm>
          <a:off x="812800" y="1465263"/>
          <a:ext cx="7678738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Document" r:id="rId3" imgW="8020080" imgH="4371948" progId="Word.Document.8">
                  <p:embed/>
                </p:oleObj>
              </mc:Choice>
              <mc:Fallback>
                <p:oleObj name="Document" r:id="rId3" imgW="8020080" imgH="4371948" progId="Word.Document.8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465263"/>
                        <a:ext cx="7678738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05000" y="5499100"/>
            <a:ext cx="5354638" cy="863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000">
                <a:solidFill>
                  <a:schemeClr val="bg2"/>
                </a:solidFill>
              </a:rPr>
              <a:t>* Équation générale de DEBYE.</a:t>
            </a:r>
          </a:p>
          <a:p>
            <a:pPr>
              <a:spcBef>
                <a:spcPct val="50000"/>
              </a:spcBef>
            </a:pPr>
            <a:r>
              <a:rPr lang="fr-CA" sz="2000">
                <a:solidFill>
                  <a:schemeClr val="bg2"/>
                </a:solidFill>
              </a:rPr>
              <a:t>** Équation réduite pour les basses températures.</a:t>
            </a:r>
            <a:endParaRPr lang="fr-CA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407988"/>
            <a:ext cx="7373938" cy="1273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mtClean="0"/>
              <a:t>Relations entre point de fusion et structure d’un solide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2459038"/>
            <a:ext cx="7051675" cy="2643187"/>
          </a:xfrm>
          <a:solidFill>
            <a:schemeClr val="accent1"/>
          </a:solidFill>
          <a:ln>
            <a:solidFill>
              <a:srgbClr val="33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dirty="0" smtClean="0">
                <a:solidFill>
                  <a:schemeClr val="bg2"/>
                </a:solidFill>
              </a:rPr>
              <a:t>Il n’existe pas de règle générale.</a:t>
            </a:r>
          </a:p>
          <a:p>
            <a:r>
              <a:rPr lang="fr-CA" sz="2400" dirty="0" smtClean="0">
                <a:solidFill>
                  <a:schemeClr val="bg2"/>
                </a:solidFill>
              </a:rPr>
              <a:t>En général, la température de fusion, T</a:t>
            </a:r>
            <a:r>
              <a:rPr lang="fr-CA" sz="2400" b="1" baseline="-25000" dirty="0" smtClean="0">
                <a:solidFill>
                  <a:schemeClr val="bg2"/>
                </a:solidFill>
              </a:rPr>
              <a:t>f</a:t>
            </a:r>
            <a:r>
              <a:rPr lang="fr-CA" sz="2400" dirty="0" smtClean="0">
                <a:solidFill>
                  <a:schemeClr val="bg2"/>
                </a:solidFill>
              </a:rPr>
              <a:t>, augmente lorsque :</a:t>
            </a:r>
          </a:p>
          <a:p>
            <a:pPr lvl="1"/>
            <a:r>
              <a:rPr lang="fr-CA" sz="2200" dirty="0" smtClean="0">
                <a:solidFill>
                  <a:schemeClr val="bg2"/>
                </a:solidFill>
                <a:latin typeface="Times New Roman" pitchFamily="18" charset="0"/>
              </a:rPr>
              <a:t>La masse du composé </a:t>
            </a:r>
            <a:r>
              <a:rPr lang="fr-CA" sz="2200" dirty="0" smtClean="0">
                <a:solidFill>
                  <a:schemeClr val="bg2"/>
                </a:solidFill>
                <a:latin typeface="Times New Roman" pitchFamily="18" charset="0"/>
              </a:rPr>
              <a:t>augmente ;</a:t>
            </a:r>
            <a:endParaRPr lang="fr-CA" sz="22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fr-CA" sz="2200" dirty="0" smtClean="0">
                <a:solidFill>
                  <a:schemeClr val="bg2"/>
                </a:solidFill>
                <a:latin typeface="Times New Roman" pitchFamily="18" charset="0"/>
              </a:rPr>
              <a:t>La symétrie du composé </a:t>
            </a:r>
            <a:r>
              <a:rPr lang="fr-CA" sz="2200" dirty="0" smtClean="0">
                <a:solidFill>
                  <a:schemeClr val="bg2"/>
                </a:solidFill>
                <a:latin typeface="Times New Roman" pitchFamily="18" charset="0"/>
              </a:rPr>
              <a:t>augmente ;</a:t>
            </a:r>
            <a:endParaRPr lang="fr-CA" sz="22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fr-CA" sz="2200" dirty="0" smtClean="0">
                <a:solidFill>
                  <a:schemeClr val="bg2"/>
                </a:solidFill>
                <a:latin typeface="Times New Roman" pitchFamily="18" charset="0"/>
              </a:rPr>
              <a:t>Le moment dipolaire du composé augmente.</a:t>
            </a:r>
            <a:endParaRPr lang="fr-CA" sz="22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587726" y="2330223"/>
            <a:ext cx="5388655" cy="1258888"/>
          </a:xfrm>
        </p:spPr>
        <p:txBody>
          <a:bodyPr/>
          <a:lstStyle/>
          <a:p>
            <a:r>
              <a:rPr lang="fr-CA" dirty="0" smtClean="0"/>
              <a:t>T</a:t>
            </a:r>
            <a:r>
              <a:rPr lang="fr-CA" b="1" baseline="-25000" dirty="0" smtClean="0"/>
              <a:t>f</a:t>
            </a:r>
            <a:r>
              <a:rPr lang="fr-CA" dirty="0" smtClean="0"/>
              <a:t> des alcanes linéaires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293938" y="303213"/>
            <a:ext cx="5743575" cy="61198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4345" name="Group 73"/>
          <p:cNvGrpSpPr>
            <a:grpSpLocks/>
          </p:cNvGrpSpPr>
          <p:nvPr/>
        </p:nvGrpSpPr>
        <p:grpSpPr bwMode="auto">
          <a:xfrm>
            <a:off x="3348038" y="682625"/>
            <a:ext cx="4056062" cy="5634038"/>
            <a:chOff x="2109" y="430"/>
            <a:chExt cx="2555" cy="3549"/>
          </a:xfrm>
        </p:grpSpPr>
        <p:sp>
          <p:nvSpPr>
            <p:cNvPr id="42037" name="Oval 43"/>
            <p:cNvSpPr>
              <a:spLocks noChangeArrowheads="1"/>
            </p:cNvSpPr>
            <p:nvPr/>
          </p:nvSpPr>
          <p:spPr bwMode="auto">
            <a:xfrm>
              <a:off x="2978" y="2206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8" name="Oval 38"/>
            <p:cNvSpPr>
              <a:spLocks noChangeArrowheads="1"/>
            </p:cNvSpPr>
            <p:nvPr/>
          </p:nvSpPr>
          <p:spPr bwMode="auto">
            <a:xfrm>
              <a:off x="2109" y="3755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9" name="Oval 39"/>
            <p:cNvSpPr>
              <a:spLocks noChangeArrowheads="1"/>
            </p:cNvSpPr>
            <p:nvPr/>
          </p:nvSpPr>
          <p:spPr bwMode="auto">
            <a:xfrm>
              <a:off x="2305" y="3770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0" name="Oval 40"/>
            <p:cNvSpPr>
              <a:spLocks noChangeArrowheads="1"/>
            </p:cNvSpPr>
            <p:nvPr/>
          </p:nvSpPr>
          <p:spPr bwMode="auto">
            <a:xfrm>
              <a:off x="2469" y="3915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1" name="Oval 41"/>
            <p:cNvSpPr>
              <a:spLocks noChangeArrowheads="1"/>
            </p:cNvSpPr>
            <p:nvPr/>
          </p:nvSpPr>
          <p:spPr bwMode="auto">
            <a:xfrm>
              <a:off x="2623" y="3015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2" name="Oval 42"/>
            <p:cNvSpPr>
              <a:spLocks noChangeArrowheads="1"/>
            </p:cNvSpPr>
            <p:nvPr/>
          </p:nvSpPr>
          <p:spPr bwMode="auto">
            <a:xfrm>
              <a:off x="2805" y="2924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3" name="Oval 44"/>
            <p:cNvSpPr>
              <a:spLocks noChangeArrowheads="1"/>
            </p:cNvSpPr>
            <p:nvPr/>
          </p:nvSpPr>
          <p:spPr bwMode="auto">
            <a:xfrm>
              <a:off x="3178" y="2152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4" name="Oval 45"/>
            <p:cNvSpPr>
              <a:spLocks noChangeArrowheads="1"/>
            </p:cNvSpPr>
            <p:nvPr/>
          </p:nvSpPr>
          <p:spPr bwMode="auto">
            <a:xfrm>
              <a:off x="3319" y="1738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5" name="Oval 46"/>
            <p:cNvSpPr>
              <a:spLocks noChangeArrowheads="1"/>
            </p:cNvSpPr>
            <p:nvPr/>
          </p:nvSpPr>
          <p:spPr bwMode="auto">
            <a:xfrm>
              <a:off x="3519" y="1702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6" name="Oval 47"/>
            <p:cNvSpPr>
              <a:spLocks noChangeArrowheads="1"/>
            </p:cNvSpPr>
            <p:nvPr/>
          </p:nvSpPr>
          <p:spPr bwMode="auto">
            <a:xfrm>
              <a:off x="3710" y="1139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7" name="Oval 48"/>
            <p:cNvSpPr>
              <a:spLocks noChangeArrowheads="1"/>
            </p:cNvSpPr>
            <p:nvPr/>
          </p:nvSpPr>
          <p:spPr bwMode="auto">
            <a:xfrm>
              <a:off x="3882" y="1102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8" name="Oval 49"/>
            <p:cNvSpPr>
              <a:spLocks noChangeArrowheads="1"/>
            </p:cNvSpPr>
            <p:nvPr/>
          </p:nvSpPr>
          <p:spPr bwMode="auto">
            <a:xfrm>
              <a:off x="4055" y="793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49" name="Oval 50"/>
            <p:cNvSpPr>
              <a:spLocks noChangeArrowheads="1"/>
            </p:cNvSpPr>
            <p:nvPr/>
          </p:nvSpPr>
          <p:spPr bwMode="auto">
            <a:xfrm>
              <a:off x="4246" y="747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50" name="Oval 51"/>
            <p:cNvSpPr>
              <a:spLocks noChangeArrowheads="1"/>
            </p:cNvSpPr>
            <p:nvPr/>
          </p:nvSpPr>
          <p:spPr bwMode="auto">
            <a:xfrm>
              <a:off x="4419" y="502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51" name="Oval 52"/>
            <p:cNvSpPr>
              <a:spLocks noChangeArrowheads="1"/>
            </p:cNvSpPr>
            <p:nvPr/>
          </p:nvSpPr>
          <p:spPr bwMode="auto">
            <a:xfrm>
              <a:off x="4610" y="430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4332" name="Group 60"/>
          <p:cNvGrpSpPr>
            <a:grpSpLocks/>
          </p:cNvGrpSpPr>
          <p:nvPr/>
        </p:nvGrpSpPr>
        <p:grpSpPr bwMode="auto">
          <a:xfrm>
            <a:off x="4213225" y="909638"/>
            <a:ext cx="2786063" cy="3911600"/>
            <a:chOff x="2654" y="573"/>
            <a:chExt cx="1755" cy="2464"/>
          </a:xfrm>
        </p:grpSpPr>
        <p:sp>
          <p:nvSpPr>
            <p:cNvPr id="42033" name="Line 55"/>
            <p:cNvSpPr>
              <a:spLocks noChangeShapeType="1"/>
            </p:cNvSpPr>
            <p:nvPr/>
          </p:nvSpPr>
          <p:spPr bwMode="auto">
            <a:xfrm flipH="1">
              <a:off x="4109" y="573"/>
              <a:ext cx="300" cy="2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 flipH="1">
              <a:off x="3754" y="855"/>
              <a:ext cx="300" cy="3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 flipH="1">
              <a:off x="2991" y="1200"/>
              <a:ext cx="727" cy="10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2654" y="2273"/>
              <a:ext cx="337" cy="7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4339" name="Group 67"/>
          <p:cNvGrpSpPr>
            <a:grpSpLocks/>
          </p:cNvGrpSpPr>
          <p:nvPr/>
        </p:nvGrpSpPr>
        <p:grpSpPr bwMode="auto">
          <a:xfrm>
            <a:off x="3997325" y="779463"/>
            <a:ext cx="3348038" cy="5383212"/>
            <a:chOff x="2518" y="491"/>
            <a:chExt cx="2109" cy="3391"/>
          </a:xfrm>
        </p:grpSpPr>
        <p:sp>
          <p:nvSpPr>
            <p:cNvPr id="42028" name="Line 61"/>
            <p:cNvSpPr>
              <a:spLocks noChangeShapeType="1"/>
            </p:cNvSpPr>
            <p:nvPr/>
          </p:nvSpPr>
          <p:spPr bwMode="auto">
            <a:xfrm flipH="1">
              <a:off x="4290" y="491"/>
              <a:ext cx="337" cy="2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29" name="Line 62"/>
            <p:cNvSpPr>
              <a:spLocks noChangeShapeType="1"/>
            </p:cNvSpPr>
            <p:nvPr/>
          </p:nvSpPr>
          <p:spPr bwMode="auto">
            <a:xfrm flipH="1">
              <a:off x="3936" y="800"/>
              <a:ext cx="327" cy="3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0" name="Line 63"/>
            <p:cNvSpPr>
              <a:spLocks noChangeShapeType="1"/>
            </p:cNvSpPr>
            <p:nvPr/>
          </p:nvSpPr>
          <p:spPr bwMode="auto">
            <a:xfrm flipH="1">
              <a:off x="3236" y="1164"/>
              <a:ext cx="654" cy="9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1" name="Line 65"/>
            <p:cNvSpPr>
              <a:spLocks noChangeShapeType="1"/>
            </p:cNvSpPr>
            <p:nvPr/>
          </p:nvSpPr>
          <p:spPr bwMode="auto">
            <a:xfrm flipH="1">
              <a:off x="2863" y="2218"/>
              <a:ext cx="346" cy="7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32" name="Line 66"/>
            <p:cNvSpPr>
              <a:spLocks noChangeShapeType="1"/>
            </p:cNvSpPr>
            <p:nvPr/>
          </p:nvSpPr>
          <p:spPr bwMode="auto">
            <a:xfrm flipH="1">
              <a:off x="2518" y="3000"/>
              <a:ext cx="300" cy="8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4342" name="Group 70"/>
          <p:cNvGrpSpPr>
            <a:grpSpLocks/>
          </p:cNvGrpSpPr>
          <p:nvPr/>
        </p:nvGrpSpPr>
        <p:grpSpPr bwMode="auto">
          <a:xfrm>
            <a:off x="3116263" y="4821238"/>
            <a:ext cx="4819650" cy="817562"/>
            <a:chOff x="1963" y="3037"/>
            <a:chExt cx="3036" cy="515"/>
          </a:xfrm>
        </p:grpSpPr>
        <p:grpSp>
          <p:nvGrpSpPr>
            <p:cNvPr id="42011" name="Group 37"/>
            <p:cNvGrpSpPr>
              <a:grpSpLocks/>
            </p:cNvGrpSpPr>
            <p:nvPr/>
          </p:nvGrpSpPr>
          <p:grpSpPr bwMode="auto">
            <a:xfrm>
              <a:off x="1963" y="3037"/>
              <a:ext cx="3000" cy="347"/>
              <a:chOff x="1945" y="3482"/>
              <a:chExt cx="3000" cy="347"/>
            </a:xfrm>
          </p:grpSpPr>
          <p:sp>
            <p:nvSpPr>
              <p:cNvPr id="42013" name="Line 4"/>
              <p:cNvSpPr>
                <a:spLocks noChangeShapeType="1"/>
              </p:cNvSpPr>
              <p:nvPr/>
            </p:nvSpPr>
            <p:spPr bwMode="auto">
              <a:xfrm>
                <a:off x="1945" y="3573"/>
                <a:ext cx="30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4" name="Line 20"/>
              <p:cNvSpPr>
                <a:spLocks noChangeShapeType="1"/>
              </p:cNvSpPr>
              <p:nvPr/>
            </p:nvSpPr>
            <p:spPr bwMode="auto">
              <a:xfrm flipV="1">
                <a:off x="2300" y="3491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5" name="Line 21"/>
              <p:cNvSpPr>
                <a:spLocks noChangeShapeType="1"/>
              </p:cNvSpPr>
              <p:nvPr/>
            </p:nvSpPr>
            <p:spPr bwMode="auto">
              <a:xfrm flipV="1">
                <a:off x="2645" y="349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6" name="Line 22"/>
              <p:cNvSpPr>
                <a:spLocks noChangeShapeType="1"/>
              </p:cNvSpPr>
              <p:nvPr/>
            </p:nvSpPr>
            <p:spPr bwMode="auto">
              <a:xfrm flipV="1">
                <a:off x="3009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7" name="Line 23"/>
              <p:cNvSpPr>
                <a:spLocks noChangeShapeType="1"/>
              </p:cNvSpPr>
              <p:nvPr/>
            </p:nvSpPr>
            <p:spPr bwMode="auto">
              <a:xfrm flipV="1">
                <a:off x="3354" y="349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8" name="Line 24"/>
              <p:cNvSpPr>
                <a:spLocks noChangeShapeType="1"/>
              </p:cNvSpPr>
              <p:nvPr/>
            </p:nvSpPr>
            <p:spPr bwMode="auto">
              <a:xfrm flipH="1" flipV="1">
                <a:off x="3718" y="3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9" name="Line 25"/>
              <p:cNvSpPr>
                <a:spLocks noChangeShapeType="1"/>
              </p:cNvSpPr>
              <p:nvPr/>
            </p:nvSpPr>
            <p:spPr bwMode="auto">
              <a:xfrm flipV="1">
                <a:off x="4063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0" name="Line 26"/>
              <p:cNvSpPr>
                <a:spLocks noChangeShapeType="1"/>
              </p:cNvSpPr>
              <p:nvPr/>
            </p:nvSpPr>
            <p:spPr bwMode="auto">
              <a:xfrm flipV="1">
                <a:off x="4427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1" name="Line 27"/>
              <p:cNvSpPr>
                <a:spLocks noChangeShapeType="1"/>
              </p:cNvSpPr>
              <p:nvPr/>
            </p:nvSpPr>
            <p:spPr bwMode="auto">
              <a:xfrm flipV="1">
                <a:off x="4772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2" name="Text Box 28"/>
              <p:cNvSpPr txBox="1">
                <a:spLocks noChangeArrowheads="1"/>
              </p:cNvSpPr>
              <p:nvPr/>
            </p:nvSpPr>
            <p:spPr bwMode="auto">
              <a:xfrm>
                <a:off x="2209" y="3574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42023" name="Text Box 29"/>
              <p:cNvSpPr txBox="1">
                <a:spLocks noChangeArrowheads="1"/>
              </p:cNvSpPr>
              <p:nvPr/>
            </p:nvSpPr>
            <p:spPr bwMode="auto">
              <a:xfrm>
                <a:off x="2523" y="357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fr-CA" sz="2000">
                  <a:solidFill>
                    <a:schemeClr val="bg2"/>
                  </a:solidFill>
                </a:endParaRPr>
              </a:p>
            </p:txBody>
          </p:sp>
          <p:sp>
            <p:nvSpPr>
              <p:cNvPr id="42024" name="Text Box 30"/>
              <p:cNvSpPr txBox="1">
                <a:spLocks noChangeArrowheads="1"/>
              </p:cNvSpPr>
              <p:nvPr/>
            </p:nvSpPr>
            <p:spPr bwMode="auto">
              <a:xfrm>
                <a:off x="2887" y="3570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6</a:t>
                </a:r>
              </a:p>
            </p:txBody>
          </p:sp>
          <p:sp>
            <p:nvSpPr>
              <p:cNvPr id="42025" name="Text Box 31"/>
              <p:cNvSpPr txBox="1">
                <a:spLocks noChangeArrowheads="1"/>
              </p:cNvSpPr>
              <p:nvPr/>
            </p:nvSpPr>
            <p:spPr bwMode="auto">
              <a:xfrm>
                <a:off x="3242" y="357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8</a:t>
                </a:r>
              </a:p>
            </p:txBody>
          </p:sp>
          <p:sp>
            <p:nvSpPr>
              <p:cNvPr id="42026" name="Text Box 32"/>
              <p:cNvSpPr txBox="1">
                <a:spLocks noChangeArrowheads="1"/>
              </p:cNvSpPr>
              <p:nvPr/>
            </p:nvSpPr>
            <p:spPr bwMode="auto">
              <a:xfrm>
                <a:off x="3569" y="357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10</a:t>
                </a:r>
              </a:p>
            </p:txBody>
          </p:sp>
          <p:sp>
            <p:nvSpPr>
              <p:cNvPr id="42027" name="Text Box 33"/>
              <p:cNvSpPr txBox="1">
                <a:spLocks noChangeArrowheads="1"/>
              </p:cNvSpPr>
              <p:nvPr/>
            </p:nvSpPr>
            <p:spPr bwMode="auto">
              <a:xfrm>
                <a:off x="4274" y="3575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14</a:t>
                </a:r>
              </a:p>
            </p:txBody>
          </p:sp>
        </p:grpSp>
        <p:sp>
          <p:nvSpPr>
            <p:cNvPr id="42012" name="Text Box 69"/>
            <p:cNvSpPr txBox="1">
              <a:spLocks noChangeArrowheads="1"/>
            </p:cNvSpPr>
            <p:nvPr/>
          </p:nvSpPr>
          <p:spPr bwMode="auto">
            <a:xfrm>
              <a:off x="2799" y="3302"/>
              <a:ext cx="2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Nombre d’atomes de carbone</a:t>
              </a:r>
            </a:p>
          </p:txBody>
        </p:sp>
      </p:grpSp>
      <p:grpSp>
        <p:nvGrpSpPr>
          <p:cNvPr id="54346" name="Group 74"/>
          <p:cNvGrpSpPr>
            <a:grpSpLocks/>
          </p:cNvGrpSpPr>
          <p:nvPr/>
        </p:nvGrpSpPr>
        <p:grpSpPr bwMode="auto">
          <a:xfrm>
            <a:off x="2309814" y="547688"/>
            <a:ext cx="922338" cy="5688012"/>
            <a:chOff x="1455" y="345"/>
            <a:chExt cx="581" cy="3583"/>
          </a:xfrm>
        </p:grpSpPr>
        <p:sp>
          <p:nvSpPr>
            <p:cNvPr id="41994" name="Line 5"/>
            <p:cNvSpPr>
              <a:spLocks noChangeShapeType="1"/>
            </p:cNvSpPr>
            <p:nvPr/>
          </p:nvSpPr>
          <p:spPr bwMode="auto">
            <a:xfrm flipV="1">
              <a:off x="1945" y="436"/>
              <a:ext cx="0" cy="34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5" name="Line 6"/>
            <p:cNvSpPr>
              <a:spLocks noChangeShapeType="1"/>
            </p:cNvSpPr>
            <p:nvPr/>
          </p:nvSpPr>
          <p:spPr bwMode="auto">
            <a:xfrm>
              <a:off x="1945" y="500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6" name="Line 7"/>
            <p:cNvSpPr>
              <a:spLocks noChangeShapeType="1"/>
            </p:cNvSpPr>
            <p:nvPr/>
          </p:nvSpPr>
          <p:spPr bwMode="auto">
            <a:xfrm>
              <a:off x="1945" y="855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7" name="Line 8"/>
            <p:cNvSpPr>
              <a:spLocks noChangeShapeType="1"/>
            </p:cNvSpPr>
            <p:nvPr/>
          </p:nvSpPr>
          <p:spPr bwMode="auto">
            <a:xfrm>
              <a:off x="1950" y="1196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>
              <a:off x="1945" y="1564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9" name="Line 10"/>
            <p:cNvSpPr>
              <a:spLocks noChangeShapeType="1"/>
            </p:cNvSpPr>
            <p:nvPr/>
          </p:nvSpPr>
          <p:spPr bwMode="auto">
            <a:xfrm>
              <a:off x="1945" y="1918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1945" y="2273"/>
              <a:ext cx="9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01" name="Line 12"/>
            <p:cNvSpPr>
              <a:spLocks noChangeShapeType="1"/>
            </p:cNvSpPr>
            <p:nvPr/>
          </p:nvSpPr>
          <p:spPr bwMode="auto">
            <a:xfrm>
              <a:off x="1945" y="2627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02" name="Line 13"/>
            <p:cNvSpPr>
              <a:spLocks noChangeShapeType="1"/>
            </p:cNvSpPr>
            <p:nvPr/>
          </p:nvSpPr>
          <p:spPr bwMode="auto">
            <a:xfrm>
              <a:off x="1945" y="2982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03" name="Line 14"/>
            <p:cNvSpPr>
              <a:spLocks noChangeShapeType="1"/>
            </p:cNvSpPr>
            <p:nvPr/>
          </p:nvSpPr>
          <p:spPr bwMode="auto">
            <a:xfrm>
              <a:off x="1945" y="3337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04" name="Text Box 15"/>
            <p:cNvSpPr txBox="1">
              <a:spLocks noChangeArrowheads="1"/>
            </p:cNvSpPr>
            <p:nvPr/>
          </p:nvSpPr>
          <p:spPr bwMode="auto">
            <a:xfrm>
              <a:off x="1709" y="345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2005" name="Text Box 16"/>
            <p:cNvSpPr txBox="1">
              <a:spLocks noChangeArrowheads="1"/>
            </p:cNvSpPr>
            <p:nvPr/>
          </p:nvSpPr>
          <p:spPr bwMode="auto">
            <a:xfrm>
              <a:off x="1528" y="2464"/>
              <a:ext cx="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fr-CA" sz="2000">
                  <a:solidFill>
                    <a:schemeClr val="bg2"/>
                  </a:solidFill>
                </a:rPr>
                <a:t> 120</a:t>
              </a:r>
            </a:p>
          </p:txBody>
        </p:sp>
        <p:sp>
          <p:nvSpPr>
            <p:cNvPr id="42006" name="Text Box 17"/>
            <p:cNvSpPr txBox="1">
              <a:spLocks noChangeArrowheads="1"/>
            </p:cNvSpPr>
            <p:nvPr/>
          </p:nvSpPr>
          <p:spPr bwMode="auto">
            <a:xfrm>
              <a:off x="1550" y="1060"/>
              <a:ext cx="4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fr-CA" sz="2000">
                  <a:solidFill>
                    <a:schemeClr val="bg2"/>
                  </a:solidFill>
                </a:rPr>
                <a:t> 40</a:t>
              </a:r>
            </a:p>
          </p:txBody>
        </p:sp>
        <p:sp>
          <p:nvSpPr>
            <p:cNvPr id="42007" name="Text Box 18"/>
            <p:cNvSpPr txBox="1">
              <a:spLocks noChangeArrowheads="1"/>
            </p:cNvSpPr>
            <p:nvPr/>
          </p:nvSpPr>
          <p:spPr bwMode="auto">
            <a:xfrm>
              <a:off x="1555" y="1784"/>
              <a:ext cx="4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fr-CA" sz="2000">
                  <a:solidFill>
                    <a:schemeClr val="bg2"/>
                  </a:solidFill>
                </a:rPr>
                <a:t> 80</a:t>
              </a:r>
            </a:p>
          </p:txBody>
        </p:sp>
        <p:sp>
          <p:nvSpPr>
            <p:cNvPr id="42008" name="Text Box 19"/>
            <p:cNvSpPr txBox="1">
              <a:spLocks noChangeArrowheads="1"/>
            </p:cNvSpPr>
            <p:nvPr/>
          </p:nvSpPr>
          <p:spPr bwMode="auto">
            <a:xfrm>
              <a:off x="1488" y="3170"/>
              <a:ext cx="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fr-CA" sz="2000">
                  <a:solidFill>
                    <a:schemeClr val="bg2"/>
                  </a:solidFill>
                </a:rPr>
                <a:t> 160</a:t>
              </a:r>
            </a:p>
          </p:txBody>
        </p:sp>
        <p:sp>
          <p:nvSpPr>
            <p:cNvPr id="42009" name="Line 35"/>
            <p:cNvSpPr>
              <a:spLocks noChangeShapeType="1"/>
            </p:cNvSpPr>
            <p:nvPr/>
          </p:nvSpPr>
          <p:spPr bwMode="auto">
            <a:xfrm>
              <a:off x="1954" y="3809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10" name="Text Box 71"/>
            <p:cNvSpPr txBox="1">
              <a:spLocks noChangeArrowheads="1"/>
            </p:cNvSpPr>
            <p:nvPr/>
          </p:nvSpPr>
          <p:spPr bwMode="auto">
            <a:xfrm rot="16200000">
              <a:off x="1249" y="571"/>
              <a:ext cx="7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dirty="0">
                  <a:solidFill>
                    <a:schemeClr val="bg2"/>
                  </a:solidFill>
                </a:rPr>
                <a:t>T</a:t>
              </a:r>
              <a:r>
                <a:rPr lang="fr-CA" b="1" baseline="-25000" dirty="0">
                  <a:solidFill>
                    <a:schemeClr val="bg2"/>
                  </a:solidFill>
                </a:rPr>
                <a:t>f </a:t>
              </a:r>
              <a:r>
                <a:rPr lang="fr-CA" dirty="0">
                  <a:solidFill>
                    <a:schemeClr val="bg2"/>
                  </a:solidFill>
                </a:rPr>
                <a:t>(ºC)</a:t>
              </a:r>
              <a:endParaRPr lang="fr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smtClean="0"/>
              <a:t>La classification des structures cristallines</a:t>
            </a:r>
            <a:endParaRPr lang="fr-F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982" y="1824038"/>
            <a:ext cx="4343400" cy="3748087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 smtClean="0">
                <a:solidFill>
                  <a:schemeClr val="bg2"/>
                </a:solidFill>
              </a:rPr>
              <a:t>En tenant compte des éléments de symétrie, on peut regrouper les 230 motifs en 32 classes.</a:t>
            </a:r>
          </a:p>
          <a:p>
            <a:r>
              <a:rPr lang="fr-FR" sz="2400" smtClean="0">
                <a:solidFill>
                  <a:schemeClr val="bg2"/>
                </a:solidFill>
              </a:rPr>
              <a:t>Ces 32 classes peuvent se résumer en 6 systèmes cristallins.</a:t>
            </a:r>
          </a:p>
          <a:p>
            <a:r>
              <a:rPr lang="fr-FR" sz="2400" smtClean="0">
                <a:solidFill>
                  <a:schemeClr val="bg2"/>
                </a:solidFill>
              </a:rPr>
              <a:t>Chaque système est défini par 3 axes et 3 angles compris entre ces axes.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775325" y="2241550"/>
            <a:ext cx="2852738" cy="3330575"/>
          </a:xfrm>
          <a:prstGeom prst="rect">
            <a:avLst/>
          </a:prstGeom>
          <a:solidFill>
            <a:srgbClr val="99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6150" name="Group 26"/>
          <p:cNvGrpSpPr>
            <a:grpSpLocks/>
          </p:cNvGrpSpPr>
          <p:nvPr/>
        </p:nvGrpSpPr>
        <p:grpSpPr bwMode="auto">
          <a:xfrm>
            <a:off x="6145213" y="2230438"/>
            <a:ext cx="2530475" cy="2301875"/>
            <a:chOff x="3929" y="1454"/>
            <a:chExt cx="1594" cy="1450"/>
          </a:xfrm>
        </p:grpSpPr>
        <p:sp>
          <p:nvSpPr>
            <p:cNvPr id="6163" name="Line 5"/>
            <p:cNvSpPr>
              <a:spLocks noChangeShapeType="1"/>
            </p:cNvSpPr>
            <p:nvPr/>
          </p:nvSpPr>
          <p:spPr bwMode="auto">
            <a:xfrm flipV="1">
              <a:off x="4128" y="1584"/>
              <a:ext cx="336" cy="12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64" name="Line 6"/>
            <p:cNvSpPr>
              <a:spLocks noChangeShapeType="1"/>
            </p:cNvSpPr>
            <p:nvPr/>
          </p:nvSpPr>
          <p:spPr bwMode="auto">
            <a:xfrm flipV="1">
              <a:off x="4128" y="2640"/>
              <a:ext cx="1104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65" name="Text Box 10"/>
            <p:cNvSpPr txBox="1">
              <a:spLocks noChangeArrowheads="1"/>
            </p:cNvSpPr>
            <p:nvPr/>
          </p:nvSpPr>
          <p:spPr bwMode="auto">
            <a:xfrm>
              <a:off x="3929" y="2654"/>
              <a:ext cx="2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O</a:t>
              </a:r>
            </a:p>
          </p:txBody>
        </p:sp>
        <p:sp>
          <p:nvSpPr>
            <p:cNvPr id="6166" name="Text Box 12"/>
            <p:cNvSpPr txBox="1">
              <a:spLocks noChangeArrowheads="1"/>
            </p:cNvSpPr>
            <p:nvPr/>
          </p:nvSpPr>
          <p:spPr bwMode="auto">
            <a:xfrm>
              <a:off x="5203" y="2498"/>
              <a:ext cx="3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y</a:t>
              </a:r>
            </a:p>
          </p:txBody>
        </p:sp>
        <p:sp>
          <p:nvSpPr>
            <p:cNvPr id="6167" name="Text Box 13"/>
            <p:cNvSpPr txBox="1">
              <a:spLocks noChangeArrowheads="1"/>
            </p:cNvSpPr>
            <p:nvPr/>
          </p:nvSpPr>
          <p:spPr bwMode="auto">
            <a:xfrm>
              <a:off x="4208" y="1454"/>
              <a:ext cx="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z</a:t>
              </a:r>
            </a:p>
          </p:txBody>
        </p:sp>
        <p:sp>
          <p:nvSpPr>
            <p:cNvPr id="6168" name="Arc 14"/>
            <p:cNvSpPr>
              <a:spLocks/>
            </p:cNvSpPr>
            <p:nvPr/>
          </p:nvSpPr>
          <p:spPr bwMode="auto">
            <a:xfrm>
              <a:off x="4118" y="2593"/>
              <a:ext cx="254" cy="262"/>
            </a:xfrm>
            <a:custGeom>
              <a:avLst/>
              <a:gdLst>
                <a:gd name="T0" fmla="*/ 71 w 20843"/>
                <a:gd name="T1" fmla="*/ 0 h 20809"/>
                <a:gd name="T2" fmla="*/ 254 w 20843"/>
                <a:gd name="T3" fmla="*/ 191 h 20809"/>
                <a:gd name="T4" fmla="*/ 0 w 20843"/>
                <a:gd name="T5" fmla="*/ 262 h 208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43" h="20809" fill="none" extrusionOk="0">
                  <a:moveTo>
                    <a:pt x="5792" y="0"/>
                  </a:moveTo>
                  <a:cubicBezTo>
                    <a:pt x="13126" y="2041"/>
                    <a:pt x="18844" y="7793"/>
                    <a:pt x="20842" y="15139"/>
                  </a:cubicBezTo>
                </a:path>
                <a:path w="20843" h="20809" stroke="0" extrusionOk="0">
                  <a:moveTo>
                    <a:pt x="5792" y="0"/>
                  </a:moveTo>
                  <a:cubicBezTo>
                    <a:pt x="13126" y="2041"/>
                    <a:pt x="18844" y="7793"/>
                    <a:pt x="20842" y="15139"/>
                  </a:cubicBezTo>
                  <a:lnTo>
                    <a:pt x="0" y="20809"/>
                  </a:lnTo>
                  <a:lnTo>
                    <a:pt x="5792" y="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4257" y="2424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a</a:t>
              </a:r>
              <a:endParaRPr lang="fr-CA"/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H="1" flipV="1">
              <a:off x="4454" y="2672"/>
              <a:ext cx="1" cy="9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 flipH="1" flipV="1">
              <a:off x="4731" y="2628"/>
              <a:ext cx="1" cy="9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 flipH="1" flipV="1">
              <a:off x="5010" y="2571"/>
              <a:ext cx="1" cy="9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3" name="Line 20"/>
            <p:cNvSpPr>
              <a:spLocks noChangeShapeType="1"/>
            </p:cNvSpPr>
            <p:nvPr/>
          </p:nvSpPr>
          <p:spPr bwMode="auto">
            <a:xfrm>
              <a:off x="4183" y="2638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4" name="Line 21"/>
            <p:cNvSpPr>
              <a:spLocks noChangeShapeType="1"/>
            </p:cNvSpPr>
            <p:nvPr/>
          </p:nvSpPr>
          <p:spPr bwMode="auto">
            <a:xfrm>
              <a:off x="4229" y="2463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5" name="Line 22"/>
            <p:cNvSpPr>
              <a:spLocks noChangeShapeType="1"/>
            </p:cNvSpPr>
            <p:nvPr/>
          </p:nvSpPr>
          <p:spPr bwMode="auto">
            <a:xfrm>
              <a:off x="4271" y="2298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6" name="Line 23"/>
            <p:cNvSpPr>
              <a:spLocks noChangeShapeType="1"/>
            </p:cNvSpPr>
            <p:nvPr/>
          </p:nvSpPr>
          <p:spPr bwMode="auto">
            <a:xfrm>
              <a:off x="4313" y="2142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7" name="Line 24"/>
            <p:cNvSpPr>
              <a:spLocks noChangeShapeType="1"/>
            </p:cNvSpPr>
            <p:nvPr/>
          </p:nvSpPr>
          <p:spPr bwMode="auto">
            <a:xfrm>
              <a:off x="4361" y="1994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78" name="Line 25"/>
            <p:cNvSpPr>
              <a:spLocks noChangeShapeType="1"/>
            </p:cNvSpPr>
            <p:nvPr/>
          </p:nvSpPr>
          <p:spPr bwMode="auto">
            <a:xfrm>
              <a:off x="4402" y="1846"/>
              <a:ext cx="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6151" name="Group 35"/>
          <p:cNvGrpSpPr>
            <a:grpSpLocks/>
          </p:cNvGrpSpPr>
          <p:nvPr/>
        </p:nvGrpSpPr>
        <p:grpSpPr bwMode="auto">
          <a:xfrm>
            <a:off x="5999163" y="3640138"/>
            <a:ext cx="1177925" cy="1905000"/>
            <a:chOff x="3837" y="2342"/>
            <a:chExt cx="742" cy="1200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032" y="2832"/>
              <a:ext cx="96" cy="480"/>
            </a:xfrm>
            <a:custGeom>
              <a:avLst/>
              <a:gdLst>
                <a:gd name="T0" fmla="*/ 96 w 96"/>
                <a:gd name="T1" fmla="*/ 0 h 480"/>
                <a:gd name="T2" fmla="*/ 0 w 96"/>
                <a:gd name="T3" fmla="*/ 480 h 480"/>
                <a:gd name="T4" fmla="*/ 48 w 96"/>
                <a:gd name="T5" fmla="*/ 480 h 480"/>
                <a:gd name="T6" fmla="*/ 96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80">
                  <a:moveTo>
                    <a:pt x="96" y="0"/>
                  </a:moveTo>
                  <a:lnTo>
                    <a:pt x="0" y="480"/>
                  </a:lnTo>
                  <a:lnTo>
                    <a:pt x="48" y="48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3968" y="3216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96 h 144"/>
                <a:gd name="T4" fmla="*/ 192 w 192"/>
                <a:gd name="T5" fmla="*/ 0 h 144"/>
                <a:gd name="T6" fmla="*/ 96 w 192"/>
                <a:gd name="T7" fmla="*/ 144 h 144"/>
                <a:gd name="T8" fmla="*/ 0 w 19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44">
                  <a:moveTo>
                    <a:pt x="0" y="0"/>
                  </a:moveTo>
                  <a:lnTo>
                    <a:pt x="96" y="96"/>
                  </a:lnTo>
                  <a:lnTo>
                    <a:pt x="192" y="0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4" name="Text Box 11"/>
            <p:cNvSpPr txBox="1">
              <a:spLocks noChangeArrowheads="1"/>
            </p:cNvSpPr>
            <p:nvPr/>
          </p:nvSpPr>
          <p:spPr bwMode="auto">
            <a:xfrm>
              <a:off x="3904" y="3254"/>
              <a:ext cx="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x</a:t>
              </a:r>
            </a:p>
          </p:txBody>
        </p:sp>
        <p:sp>
          <p:nvSpPr>
            <p:cNvPr id="6155" name="Line 27"/>
            <p:cNvSpPr>
              <a:spLocks noChangeShapeType="1"/>
            </p:cNvSpPr>
            <p:nvPr/>
          </p:nvSpPr>
          <p:spPr bwMode="auto">
            <a:xfrm>
              <a:off x="4118" y="2909"/>
              <a:ext cx="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6" name="Line 28"/>
            <p:cNvSpPr>
              <a:spLocks noChangeShapeType="1"/>
            </p:cNvSpPr>
            <p:nvPr/>
          </p:nvSpPr>
          <p:spPr bwMode="auto">
            <a:xfrm>
              <a:off x="4115" y="2989"/>
              <a:ext cx="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7" name="Line 29"/>
            <p:cNvSpPr>
              <a:spLocks noChangeShapeType="1"/>
            </p:cNvSpPr>
            <p:nvPr/>
          </p:nvSpPr>
          <p:spPr bwMode="auto">
            <a:xfrm>
              <a:off x="4115" y="3079"/>
              <a:ext cx="7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8" name="Line 30"/>
            <p:cNvSpPr>
              <a:spLocks noChangeShapeType="1"/>
            </p:cNvSpPr>
            <p:nvPr/>
          </p:nvSpPr>
          <p:spPr bwMode="auto">
            <a:xfrm>
              <a:off x="4107" y="3169"/>
              <a:ext cx="7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59" name="Arc 31"/>
            <p:cNvSpPr>
              <a:spLocks/>
            </p:cNvSpPr>
            <p:nvPr/>
          </p:nvSpPr>
          <p:spPr bwMode="auto">
            <a:xfrm flipV="1">
              <a:off x="4101" y="2780"/>
              <a:ext cx="329" cy="261"/>
            </a:xfrm>
            <a:custGeom>
              <a:avLst/>
              <a:gdLst>
                <a:gd name="T0" fmla="*/ 0 w 21600"/>
                <a:gd name="T1" fmla="*/ 0 h 26325"/>
                <a:gd name="T2" fmla="*/ 321 w 21600"/>
                <a:gd name="T3" fmla="*/ 261 h 26325"/>
                <a:gd name="T4" fmla="*/ 0 w 21600"/>
                <a:gd name="T5" fmla="*/ 214 h 26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32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89"/>
                    <a:pt x="21424" y="24774"/>
                    <a:pt x="21076" y="26324"/>
                  </a:cubicBezTo>
                </a:path>
                <a:path w="21600" h="2632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89"/>
                    <a:pt x="21424" y="24774"/>
                    <a:pt x="21076" y="2632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60" name="Text Box 32"/>
            <p:cNvSpPr txBox="1">
              <a:spLocks noChangeArrowheads="1"/>
            </p:cNvSpPr>
            <p:nvPr/>
          </p:nvSpPr>
          <p:spPr bwMode="auto">
            <a:xfrm>
              <a:off x="4356" y="281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6161" name="Arc 33"/>
            <p:cNvSpPr>
              <a:spLocks/>
            </p:cNvSpPr>
            <p:nvPr/>
          </p:nvSpPr>
          <p:spPr bwMode="auto">
            <a:xfrm flipH="1">
              <a:off x="3953" y="2498"/>
              <a:ext cx="212" cy="536"/>
            </a:xfrm>
            <a:custGeom>
              <a:avLst/>
              <a:gdLst>
                <a:gd name="T0" fmla="*/ 0 w 34663"/>
                <a:gd name="T1" fmla="*/ 55 h 43200"/>
                <a:gd name="T2" fmla="*/ 72 w 34663"/>
                <a:gd name="T3" fmla="*/ 536 h 43200"/>
                <a:gd name="T4" fmla="*/ 80 w 34663"/>
                <a:gd name="T5" fmla="*/ 26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63" h="43200" fill="none" extrusionOk="0">
                  <a:moveTo>
                    <a:pt x="0" y="4397"/>
                  </a:moveTo>
                  <a:cubicBezTo>
                    <a:pt x="3757" y="1544"/>
                    <a:pt x="8345" y="-1"/>
                    <a:pt x="13063" y="0"/>
                  </a:cubicBezTo>
                  <a:cubicBezTo>
                    <a:pt x="24992" y="0"/>
                    <a:pt x="34663" y="9670"/>
                    <a:pt x="34663" y="21600"/>
                  </a:cubicBezTo>
                  <a:cubicBezTo>
                    <a:pt x="34663" y="33529"/>
                    <a:pt x="24992" y="43200"/>
                    <a:pt x="13063" y="43200"/>
                  </a:cubicBezTo>
                  <a:cubicBezTo>
                    <a:pt x="12642" y="43200"/>
                    <a:pt x="12222" y="43187"/>
                    <a:pt x="11802" y="43163"/>
                  </a:cubicBezTo>
                </a:path>
                <a:path w="34663" h="43200" stroke="0" extrusionOk="0">
                  <a:moveTo>
                    <a:pt x="0" y="4397"/>
                  </a:moveTo>
                  <a:cubicBezTo>
                    <a:pt x="3757" y="1544"/>
                    <a:pt x="8345" y="-1"/>
                    <a:pt x="13063" y="0"/>
                  </a:cubicBezTo>
                  <a:cubicBezTo>
                    <a:pt x="24992" y="0"/>
                    <a:pt x="34663" y="9670"/>
                    <a:pt x="34663" y="21600"/>
                  </a:cubicBezTo>
                  <a:cubicBezTo>
                    <a:pt x="34663" y="33529"/>
                    <a:pt x="24992" y="43200"/>
                    <a:pt x="13063" y="43200"/>
                  </a:cubicBezTo>
                  <a:cubicBezTo>
                    <a:pt x="12642" y="43200"/>
                    <a:pt x="12222" y="43187"/>
                    <a:pt x="11802" y="43163"/>
                  </a:cubicBezTo>
                  <a:lnTo>
                    <a:pt x="13063" y="21600"/>
                  </a:lnTo>
                  <a:lnTo>
                    <a:pt x="0" y="439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6162" name="Text Box 34"/>
            <p:cNvSpPr txBox="1">
              <a:spLocks noChangeArrowheads="1"/>
            </p:cNvSpPr>
            <p:nvPr/>
          </p:nvSpPr>
          <p:spPr bwMode="auto">
            <a:xfrm>
              <a:off x="3837" y="2342"/>
              <a:ext cx="2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b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166019" y="2285207"/>
            <a:ext cx="4937125" cy="1258888"/>
          </a:xfrm>
        </p:spPr>
        <p:txBody>
          <a:bodyPr/>
          <a:lstStyle/>
          <a:p>
            <a:r>
              <a:rPr lang="fr-CA" smtClean="0"/>
              <a:t>T</a:t>
            </a:r>
            <a:r>
              <a:rPr lang="fr-CA" b="1" baseline="-25000" smtClean="0"/>
              <a:t>f</a:t>
            </a:r>
            <a:r>
              <a:rPr lang="fr-CA" smtClean="0"/>
              <a:t> des diacides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165350" y="303213"/>
            <a:ext cx="6086475" cy="61198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5375" name="Group 79"/>
          <p:cNvGrpSpPr>
            <a:grpSpLocks/>
          </p:cNvGrpSpPr>
          <p:nvPr/>
        </p:nvGrpSpPr>
        <p:grpSpPr bwMode="auto">
          <a:xfrm>
            <a:off x="3116263" y="5229225"/>
            <a:ext cx="4876800" cy="788988"/>
            <a:chOff x="1963" y="3246"/>
            <a:chExt cx="3072" cy="497"/>
          </a:xfrm>
        </p:grpSpPr>
        <p:grpSp>
          <p:nvGrpSpPr>
            <p:cNvPr id="43065" name="Group 49"/>
            <p:cNvGrpSpPr>
              <a:grpSpLocks/>
            </p:cNvGrpSpPr>
            <p:nvPr/>
          </p:nvGrpSpPr>
          <p:grpSpPr bwMode="auto">
            <a:xfrm>
              <a:off x="1963" y="3246"/>
              <a:ext cx="3000" cy="347"/>
              <a:chOff x="1945" y="3482"/>
              <a:chExt cx="3000" cy="347"/>
            </a:xfrm>
          </p:grpSpPr>
          <p:sp>
            <p:nvSpPr>
              <p:cNvPr id="43067" name="Line 50"/>
              <p:cNvSpPr>
                <a:spLocks noChangeShapeType="1"/>
              </p:cNvSpPr>
              <p:nvPr/>
            </p:nvSpPr>
            <p:spPr bwMode="auto">
              <a:xfrm>
                <a:off x="1945" y="3573"/>
                <a:ext cx="30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68" name="Line 51"/>
              <p:cNvSpPr>
                <a:spLocks noChangeShapeType="1"/>
              </p:cNvSpPr>
              <p:nvPr/>
            </p:nvSpPr>
            <p:spPr bwMode="auto">
              <a:xfrm flipV="1">
                <a:off x="2300" y="3491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69" name="Line 52"/>
              <p:cNvSpPr>
                <a:spLocks noChangeShapeType="1"/>
              </p:cNvSpPr>
              <p:nvPr/>
            </p:nvSpPr>
            <p:spPr bwMode="auto">
              <a:xfrm flipV="1">
                <a:off x="2645" y="349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0" name="Line 53"/>
              <p:cNvSpPr>
                <a:spLocks noChangeShapeType="1"/>
              </p:cNvSpPr>
              <p:nvPr/>
            </p:nvSpPr>
            <p:spPr bwMode="auto">
              <a:xfrm flipV="1">
                <a:off x="3009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1" name="Line 54"/>
              <p:cNvSpPr>
                <a:spLocks noChangeShapeType="1"/>
              </p:cNvSpPr>
              <p:nvPr/>
            </p:nvSpPr>
            <p:spPr bwMode="auto">
              <a:xfrm flipV="1">
                <a:off x="3354" y="3491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2" name="Line 55"/>
              <p:cNvSpPr>
                <a:spLocks noChangeShapeType="1"/>
              </p:cNvSpPr>
              <p:nvPr/>
            </p:nvSpPr>
            <p:spPr bwMode="auto">
              <a:xfrm flipH="1" flipV="1">
                <a:off x="3718" y="348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3" name="Line 56"/>
              <p:cNvSpPr>
                <a:spLocks noChangeShapeType="1"/>
              </p:cNvSpPr>
              <p:nvPr/>
            </p:nvSpPr>
            <p:spPr bwMode="auto">
              <a:xfrm flipV="1">
                <a:off x="4063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4" name="Line 57"/>
              <p:cNvSpPr>
                <a:spLocks noChangeShapeType="1"/>
              </p:cNvSpPr>
              <p:nvPr/>
            </p:nvSpPr>
            <p:spPr bwMode="auto">
              <a:xfrm flipV="1">
                <a:off x="4427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5" name="Line 58"/>
              <p:cNvSpPr>
                <a:spLocks noChangeShapeType="1"/>
              </p:cNvSpPr>
              <p:nvPr/>
            </p:nvSpPr>
            <p:spPr bwMode="auto">
              <a:xfrm flipV="1">
                <a:off x="4772" y="3500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3076" name="Text Box 59"/>
              <p:cNvSpPr txBox="1">
                <a:spLocks noChangeArrowheads="1"/>
              </p:cNvSpPr>
              <p:nvPr/>
            </p:nvSpPr>
            <p:spPr bwMode="auto">
              <a:xfrm>
                <a:off x="2209" y="3574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43077" name="Text Box 60"/>
              <p:cNvSpPr txBox="1">
                <a:spLocks noChangeArrowheads="1"/>
              </p:cNvSpPr>
              <p:nvPr/>
            </p:nvSpPr>
            <p:spPr bwMode="auto">
              <a:xfrm>
                <a:off x="2523" y="357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fr-CA" sz="2000">
                  <a:solidFill>
                    <a:schemeClr val="bg2"/>
                  </a:solidFill>
                </a:endParaRPr>
              </a:p>
            </p:txBody>
          </p:sp>
          <p:sp>
            <p:nvSpPr>
              <p:cNvPr id="43078" name="Text Box 61"/>
              <p:cNvSpPr txBox="1">
                <a:spLocks noChangeArrowheads="1"/>
              </p:cNvSpPr>
              <p:nvPr/>
            </p:nvSpPr>
            <p:spPr bwMode="auto">
              <a:xfrm>
                <a:off x="2887" y="3570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6</a:t>
                </a:r>
              </a:p>
            </p:txBody>
          </p:sp>
          <p:sp>
            <p:nvSpPr>
              <p:cNvPr id="43079" name="Text Box 62"/>
              <p:cNvSpPr txBox="1">
                <a:spLocks noChangeArrowheads="1"/>
              </p:cNvSpPr>
              <p:nvPr/>
            </p:nvSpPr>
            <p:spPr bwMode="auto">
              <a:xfrm>
                <a:off x="3242" y="357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8</a:t>
                </a:r>
              </a:p>
            </p:txBody>
          </p:sp>
          <p:sp>
            <p:nvSpPr>
              <p:cNvPr id="43080" name="Text Box 63"/>
              <p:cNvSpPr txBox="1">
                <a:spLocks noChangeArrowheads="1"/>
              </p:cNvSpPr>
              <p:nvPr/>
            </p:nvSpPr>
            <p:spPr bwMode="auto">
              <a:xfrm>
                <a:off x="3569" y="3570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10</a:t>
                </a:r>
              </a:p>
            </p:txBody>
          </p:sp>
          <p:sp>
            <p:nvSpPr>
              <p:cNvPr id="43081" name="Text Box 64"/>
              <p:cNvSpPr txBox="1">
                <a:spLocks noChangeArrowheads="1"/>
              </p:cNvSpPr>
              <p:nvPr/>
            </p:nvSpPr>
            <p:spPr bwMode="auto">
              <a:xfrm>
                <a:off x="4274" y="3575"/>
                <a:ext cx="3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CA" sz="2000">
                    <a:solidFill>
                      <a:schemeClr val="bg2"/>
                    </a:solidFill>
                  </a:rPr>
                  <a:t>14</a:t>
                </a:r>
              </a:p>
            </p:txBody>
          </p:sp>
        </p:grpSp>
        <p:sp>
          <p:nvSpPr>
            <p:cNvPr id="43066" name="Text Box 65"/>
            <p:cNvSpPr txBox="1">
              <a:spLocks noChangeArrowheads="1"/>
            </p:cNvSpPr>
            <p:nvPr/>
          </p:nvSpPr>
          <p:spPr bwMode="auto">
            <a:xfrm>
              <a:off x="3017" y="3493"/>
              <a:ext cx="20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Nombre d’atomes de carbone</a:t>
              </a:r>
            </a:p>
          </p:txBody>
        </p:sp>
      </p:grpSp>
      <p:grpSp>
        <p:nvGrpSpPr>
          <p:cNvPr id="55393" name="Group 97"/>
          <p:cNvGrpSpPr>
            <a:grpSpLocks/>
          </p:cNvGrpSpPr>
          <p:nvPr/>
        </p:nvGrpSpPr>
        <p:grpSpPr bwMode="auto">
          <a:xfrm>
            <a:off x="2171703" y="339725"/>
            <a:ext cx="1060451" cy="5940425"/>
            <a:chOff x="1368" y="214"/>
            <a:chExt cx="668" cy="3742"/>
          </a:xfrm>
        </p:grpSpPr>
        <p:sp>
          <p:nvSpPr>
            <p:cNvPr id="43048" name="Line 5"/>
            <p:cNvSpPr>
              <a:spLocks noChangeShapeType="1"/>
            </p:cNvSpPr>
            <p:nvPr/>
          </p:nvSpPr>
          <p:spPr bwMode="auto">
            <a:xfrm flipV="1">
              <a:off x="1945" y="436"/>
              <a:ext cx="0" cy="34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9" name="Line 6"/>
            <p:cNvSpPr>
              <a:spLocks noChangeShapeType="1"/>
            </p:cNvSpPr>
            <p:nvPr/>
          </p:nvSpPr>
          <p:spPr bwMode="auto">
            <a:xfrm>
              <a:off x="1945" y="500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0" name="Line 7"/>
            <p:cNvSpPr>
              <a:spLocks noChangeShapeType="1"/>
            </p:cNvSpPr>
            <p:nvPr/>
          </p:nvSpPr>
          <p:spPr bwMode="auto">
            <a:xfrm>
              <a:off x="1945" y="855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1" name="Line 8"/>
            <p:cNvSpPr>
              <a:spLocks noChangeShapeType="1"/>
            </p:cNvSpPr>
            <p:nvPr/>
          </p:nvSpPr>
          <p:spPr bwMode="auto">
            <a:xfrm>
              <a:off x="1950" y="1196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2" name="Line 9"/>
            <p:cNvSpPr>
              <a:spLocks noChangeShapeType="1"/>
            </p:cNvSpPr>
            <p:nvPr/>
          </p:nvSpPr>
          <p:spPr bwMode="auto">
            <a:xfrm>
              <a:off x="1945" y="1564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3" name="Line 10"/>
            <p:cNvSpPr>
              <a:spLocks noChangeShapeType="1"/>
            </p:cNvSpPr>
            <p:nvPr/>
          </p:nvSpPr>
          <p:spPr bwMode="auto">
            <a:xfrm>
              <a:off x="1945" y="1918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4" name="Line 11"/>
            <p:cNvSpPr>
              <a:spLocks noChangeShapeType="1"/>
            </p:cNvSpPr>
            <p:nvPr/>
          </p:nvSpPr>
          <p:spPr bwMode="auto">
            <a:xfrm>
              <a:off x="1945" y="2273"/>
              <a:ext cx="9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5" name="Line 12"/>
            <p:cNvSpPr>
              <a:spLocks noChangeShapeType="1"/>
            </p:cNvSpPr>
            <p:nvPr/>
          </p:nvSpPr>
          <p:spPr bwMode="auto">
            <a:xfrm>
              <a:off x="1945" y="2627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6" name="Line 13"/>
            <p:cNvSpPr>
              <a:spLocks noChangeShapeType="1"/>
            </p:cNvSpPr>
            <p:nvPr/>
          </p:nvSpPr>
          <p:spPr bwMode="auto">
            <a:xfrm>
              <a:off x="1945" y="2982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7" name="Line 14"/>
            <p:cNvSpPr>
              <a:spLocks noChangeShapeType="1"/>
            </p:cNvSpPr>
            <p:nvPr/>
          </p:nvSpPr>
          <p:spPr bwMode="auto">
            <a:xfrm>
              <a:off x="1945" y="3385"/>
              <a:ext cx="8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58" name="Text Box 15"/>
            <p:cNvSpPr txBox="1">
              <a:spLocks noChangeArrowheads="1"/>
            </p:cNvSpPr>
            <p:nvPr/>
          </p:nvSpPr>
          <p:spPr bwMode="auto">
            <a:xfrm>
              <a:off x="1555" y="717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180</a:t>
              </a:r>
            </a:p>
          </p:txBody>
        </p:sp>
        <p:sp>
          <p:nvSpPr>
            <p:cNvPr id="43059" name="Text Box 16"/>
            <p:cNvSpPr txBox="1">
              <a:spLocks noChangeArrowheads="1"/>
            </p:cNvSpPr>
            <p:nvPr/>
          </p:nvSpPr>
          <p:spPr bwMode="auto">
            <a:xfrm>
              <a:off x="1555" y="2800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120</a:t>
              </a:r>
            </a:p>
          </p:txBody>
        </p:sp>
        <p:sp>
          <p:nvSpPr>
            <p:cNvPr id="43060" name="Text Box 17"/>
            <p:cNvSpPr txBox="1">
              <a:spLocks noChangeArrowheads="1"/>
            </p:cNvSpPr>
            <p:nvPr/>
          </p:nvSpPr>
          <p:spPr bwMode="auto">
            <a:xfrm>
              <a:off x="1568" y="1406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160</a:t>
              </a:r>
            </a:p>
          </p:txBody>
        </p:sp>
        <p:sp>
          <p:nvSpPr>
            <p:cNvPr id="43061" name="Text Box 18"/>
            <p:cNvSpPr txBox="1">
              <a:spLocks noChangeArrowheads="1"/>
            </p:cNvSpPr>
            <p:nvPr/>
          </p:nvSpPr>
          <p:spPr bwMode="auto">
            <a:xfrm>
              <a:off x="1546" y="2103"/>
              <a:ext cx="3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140</a:t>
              </a:r>
            </a:p>
          </p:txBody>
        </p:sp>
        <p:sp>
          <p:nvSpPr>
            <p:cNvPr id="43062" name="Text Box 19"/>
            <p:cNvSpPr txBox="1">
              <a:spLocks noChangeArrowheads="1"/>
            </p:cNvSpPr>
            <p:nvPr/>
          </p:nvSpPr>
          <p:spPr bwMode="auto">
            <a:xfrm>
              <a:off x="1533" y="3706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chemeClr val="bg2"/>
                  </a:solidFill>
                </a:rPr>
                <a:t>100</a:t>
              </a:r>
            </a:p>
          </p:txBody>
        </p:sp>
        <p:sp>
          <p:nvSpPr>
            <p:cNvPr id="43063" name="Line 20"/>
            <p:cNvSpPr>
              <a:spLocks noChangeShapeType="1"/>
            </p:cNvSpPr>
            <p:nvPr/>
          </p:nvSpPr>
          <p:spPr bwMode="auto">
            <a:xfrm>
              <a:off x="1954" y="3809"/>
              <a:ext cx="7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64" name="Text Box 66"/>
            <p:cNvSpPr txBox="1">
              <a:spLocks noChangeArrowheads="1"/>
            </p:cNvSpPr>
            <p:nvPr/>
          </p:nvSpPr>
          <p:spPr bwMode="auto">
            <a:xfrm rot="16200000">
              <a:off x="1162" y="420"/>
              <a:ext cx="7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dirty="0">
                  <a:solidFill>
                    <a:schemeClr val="bg2"/>
                  </a:solidFill>
                </a:rPr>
                <a:t>T</a:t>
              </a:r>
              <a:r>
                <a:rPr lang="fr-CA" b="1" baseline="-25000" dirty="0">
                  <a:solidFill>
                    <a:schemeClr val="bg2"/>
                  </a:solidFill>
                </a:rPr>
                <a:t>f </a:t>
              </a:r>
              <a:r>
                <a:rPr lang="fr-CA" dirty="0">
                  <a:solidFill>
                    <a:schemeClr val="bg2"/>
                  </a:solidFill>
                </a:rPr>
                <a:t>(ºC)</a:t>
              </a:r>
              <a:endParaRPr lang="fr-CA" dirty="0"/>
            </a:p>
          </p:txBody>
        </p:sp>
      </p:grpSp>
      <p:grpSp>
        <p:nvGrpSpPr>
          <p:cNvPr id="55381" name="Group 85"/>
          <p:cNvGrpSpPr>
            <a:grpSpLocks/>
          </p:cNvGrpSpPr>
          <p:nvPr/>
        </p:nvGrpSpPr>
        <p:grpSpPr bwMode="auto">
          <a:xfrm>
            <a:off x="3644900" y="750888"/>
            <a:ext cx="4013200" cy="5392737"/>
            <a:chOff x="2296" y="473"/>
            <a:chExt cx="2528" cy="3397"/>
          </a:xfrm>
        </p:grpSpPr>
        <p:sp>
          <p:nvSpPr>
            <p:cNvPr id="43032" name="Oval 21"/>
            <p:cNvSpPr>
              <a:spLocks noChangeArrowheads="1"/>
            </p:cNvSpPr>
            <p:nvPr/>
          </p:nvSpPr>
          <p:spPr bwMode="auto">
            <a:xfrm>
              <a:off x="2860" y="3806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3" name="Oval 23"/>
            <p:cNvSpPr>
              <a:spLocks noChangeArrowheads="1"/>
            </p:cNvSpPr>
            <p:nvPr/>
          </p:nvSpPr>
          <p:spPr bwMode="auto">
            <a:xfrm>
              <a:off x="2300" y="473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4" name="Oval 24"/>
            <p:cNvSpPr>
              <a:spLocks noChangeArrowheads="1"/>
            </p:cNvSpPr>
            <p:nvPr/>
          </p:nvSpPr>
          <p:spPr bwMode="auto">
            <a:xfrm>
              <a:off x="2478" y="2416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5" name="Oval 26"/>
            <p:cNvSpPr>
              <a:spLocks noChangeArrowheads="1"/>
            </p:cNvSpPr>
            <p:nvPr/>
          </p:nvSpPr>
          <p:spPr bwMode="auto">
            <a:xfrm>
              <a:off x="2641" y="487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6" name="Oval 27"/>
            <p:cNvSpPr>
              <a:spLocks noChangeArrowheads="1"/>
            </p:cNvSpPr>
            <p:nvPr/>
          </p:nvSpPr>
          <p:spPr bwMode="auto">
            <a:xfrm>
              <a:off x="2641" y="524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7" name="Oval 28"/>
            <p:cNvSpPr>
              <a:spLocks noChangeArrowheads="1"/>
            </p:cNvSpPr>
            <p:nvPr/>
          </p:nvSpPr>
          <p:spPr bwMode="auto">
            <a:xfrm>
              <a:off x="2996" y="1834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8" name="Oval 29"/>
            <p:cNvSpPr>
              <a:spLocks noChangeArrowheads="1"/>
            </p:cNvSpPr>
            <p:nvPr/>
          </p:nvSpPr>
          <p:spPr bwMode="auto">
            <a:xfrm>
              <a:off x="3201" y="3247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9" name="Oval 30"/>
            <p:cNvSpPr>
              <a:spLocks noChangeArrowheads="1"/>
            </p:cNvSpPr>
            <p:nvPr/>
          </p:nvSpPr>
          <p:spPr bwMode="auto">
            <a:xfrm>
              <a:off x="3356" y="2130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0" name="Oval 31"/>
            <p:cNvSpPr>
              <a:spLocks noChangeArrowheads="1"/>
            </p:cNvSpPr>
            <p:nvPr/>
          </p:nvSpPr>
          <p:spPr bwMode="auto">
            <a:xfrm>
              <a:off x="3546" y="3175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1" name="Oval 32"/>
            <p:cNvSpPr>
              <a:spLocks noChangeArrowheads="1"/>
            </p:cNvSpPr>
            <p:nvPr/>
          </p:nvSpPr>
          <p:spPr bwMode="auto">
            <a:xfrm>
              <a:off x="3664" y="2384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2" name="Oval 67"/>
            <p:cNvSpPr>
              <a:spLocks noChangeArrowheads="1"/>
            </p:cNvSpPr>
            <p:nvPr/>
          </p:nvSpPr>
          <p:spPr bwMode="auto">
            <a:xfrm>
              <a:off x="2296" y="724"/>
              <a:ext cx="54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3" name="Oval 80"/>
            <p:cNvSpPr>
              <a:spLocks noChangeArrowheads="1"/>
            </p:cNvSpPr>
            <p:nvPr/>
          </p:nvSpPr>
          <p:spPr bwMode="auto">
            <a:xfrm>
              <a:off x="3890" y="3291"/>
              <a:ext cx="47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4" name="Oval 81"/>
            <p:cNvSpPr>
              <a:spLocks noChangeArrowheads="1"/>
            </p:cNvSpPr>
            <p:nvPr/>
          </p:nvSpPr>
          <p:spPr bwMode="auto">
            <a:xfrm>
              <a:off x="4040" y="2659"/>
              <a:ext cx="47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5" name="Oval 82"/>
            <p:cNvSpPr>
              <a:spLocks noChangeArrowheads="1"/>
            </p:cNvSpPr>
            <p:nvPr/>
          </p:nvSpPr>
          <p:spPr bwMode="auto">
            <a:xfrm>
              <a:off x="4240" y="3187"/>
              <a:ext cx="47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6" name="Oval 83"/>
            <p:cNvSpPr>
              <a:spLocks noChangeArrowheads="1"/>
            </p:cNvSpPr>
            <p:nvPr/>
          </p:nvSpPr>
          <p:spPr bwMode="auto">
            <a:xfrm>
              <a:off x="4395" y="2750"/>
              <a:ext cx="47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47" name="Oval 84"/>
            <p:cNvSpPr>
              <a:spLocks noChangeArrowheads="1"/>
            </p:cNvSpPr>
            <p:nvPr/>
          </p:nvSpPr>
          <p:spPr bwMode="auto">
            <a:xfrm>
              <a:off x="4777" y="2796"/>
              <a:ext cx="47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5391" name="Group 95"/>
          <p:cNvGrpSpPr>
            <a:grpSpLocks/>
          </p:cNvGrpSpPr>
          <p:nvPr/>
        </p:nvGrpSpPr>
        <p:grpSpPr bwMode="auto">
          <a:xfrm>
            <a:off x="3708400" y="895350"/>
            <a:ext cx="3290888" cy="5165725"/>
            <a:chOff x="2336" y="564"/>
            <a:chExt cx="2073" cy="3254"/>
          </a:xfrm>
        </p:grpSpPr>
        <p:sp>
          <p:nvSpPr>
            <p:cNvPr id="43020" name="Line 69"/>
            <p:cNvSpPr>
              <a:spLocks noChangeShapeType="1"/>
            </p:cNvSpPr>
            <p:nvPr/>
          </p:nvSpPr>
          <p:spPr bwMode="auto">
            <a:xfrm flipV="1">
              <a:off x="2509" y="582"/>
              <a:ext cx="154" cy="18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1" name="Line 68"/>
            <p:cNvSpPr>
              <a:spLocks noChangeShapeType="1"/>
            </p:cNvSpPr>
            <p:nvPr/>
          </p:nvSpPr>
          <p:spPr bwMode="auto">
            <a:xfrm>
              <a:off x="2336" y="800"/>
              <a:ext cx="173" cy="16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2" name="Line 70"/>
            <p:cNvSpPr>
              <a:spLocks noChangeShapeType="1"/>
            </p:cNvSpPr>
            <p:nvPr/>
          </p:nvSpPr>
          <p:spPr bwMode="auto">
            <a:xfrm>
              <a:off x="2672" y="564"/>
              <a:ext cx="210" cy="32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3" name="Line 71"/>
            <p:cNvSpPr>
              <a:spLocks noChangeShapeType="1"/>
            </p:cNvSpPr>
            <p:nvPr/>
          </p:nvSpPr>
          <p:spPr bwMode="auto">
            <a:xfrm flipV="1">
              <a:off x="2882" y="1900"/>
              <a:ext cx="136" cy="19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4" name="Line 72"/>
            <p:cNvSpPr>
              <a:spLocks noChangeShapeType="1"/>
            </p:cNvSpPr>
            <p:nvPr/>
          </p:nvSpPr>
          <p:spPr bwMode="auto">
            <a:xfrm>
              <a:off x="3036" y="1909"/>
              <a:ext cx="182" cy="13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5" name="Line 73"/>
            <p:cNvSpPr>
              <a:spLocks noChangeShapeType="1"/>
            </p:cNvSpPr>
            <p:nvPr/>
          </p:nvSpPr>
          <p:spPr bwMode="auto">
            <a:xfrm flipV="1">
              <a:off x="3227" y="2191"/>
              <a:ext cx="145" cy="10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6" name="Line 74"/>
            <p:cNvSpPr>
              <a:spLocks noChangeShapeType="1"/>
            </p:cNvSpPr>
            <p:nvPr/>
          </p:nvSpPr>
          <p:spPr bwMode="auto">
            <a:xfrm>
              <a:off x="3381" y="2200"/>
              <a:ext cx="182" cy="9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7" name="Line 75"/>
            <p:cNvSpPr>
              <a:spLocks noChangeShapeType="1"/>
            </p:cNvSpPr>
            <p:nvPr/>
          </p:nvSpPr>
          <p:spPr bwMode="auto">
            <a:xfrm flipV="1">
              <a:off x="3581" y="2455"/>
              <a:ext cx="100" cy="7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8" name="Line 86"/>
            <p:cNvSpPr>
              <a:spLocks noChangeShapeType="1"/>
            </p:cNvSpPr>
            <p:nvPr/>
          </p:nvSpPr>
          <p:spPr bwMode="auto">
            <a:xfrm>
              <a:off x="3700" y="2455"/>
              <a:ext cx="209" cy="8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29" name="Line 87"/>
            <p:cNvSpPr>
              <a:spLocks noChangeShapeType="1"/>
            </p:cNvSpPr>
            <p:nvPr/>
          </p:nvSpPr>
          <p:spPr bwMode="auto">
            <a:xfrm flipV="1">
              <a:off x="3918" y="2718"/>
              <a:ext cx="136" cy="5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0" name="Line 88"/>
            <p:cNvSpPr>
              <a:spLocks noChangeShapeType="1"/>
            </p:cNvSpPr>
            <p:nvPr/>
          </p:nvSpPr>
          <p:spPr bwMode="auto">
            <a:xfrm>
              <a:off x="4072" y="2737"/>
              <a:ext cx="182" cy="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031" name="Line 89"/>
            <p:cNvSpPr>
              <a:spLocks noChangeShapeType="1"/>
            </p:cNvSpPr>
            <p:nvPr/>
          </p:nvSpPr>
          <p:spPr bwMode="auto">
            <a:xfrm flipV="1">
              <a:off x="4281" y="2800"/>
              <a:ext cx="128" cy="3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55387" name="Arc 91"/>
          <p:cNvSpPr>
            <a:spLocks/>
          </p:cNvSpPr>
          <p:nvPr/>
        </p:nvSpPr>
        <p:spPr bwMode="auto">
          <a:xfrm flipH="1" flipV="1">
            <a:off x="3886200" y="419100"/>
            <a:ext cx="4181475" cy="4062413"/>
          </a:xfrm>
          <a:custGeom>
            <a:avLst/>
            <a:gdLst>
              <a:gd name="T0" fmla="*/ 241284 w 21368"/>
              <a:gd name="T1" fmla="*/ 0 h 21565"/>
              <a:gd name="T2" fmla="*/ 4181475 w 21368"/>
              <a:gd name="T3" fmla="*/ 3468263 h 21565"/>
              <a:gd name="T4" fmla="*/ 0 w 21368"/>
              <a:gd name="T5" fmla="*/ 4062413 h 215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68" h="21565" fill="none" extrusionOk="0">
                <a:moveTo>
                  <a:pt x="1232" y="0"/>
                </a:moveTo>
                <a:cubicBezTo>
                  <a:pt x="11461" y="585"/>
                  <a:pt x="19872" y="8275"/>
                  <a:pt x="21368" y="18410"/>
                </a:cubicBezTo>
              </a:path>
              <a:path w="21368" h="21565" stroke="0" extrusionOk="0">
                <a:moveTo>
                  <a:pt x="1232" y="0"/>
                </a:moveTo>
                <a:cubicBezTo>
                  <a:pt x="11461" y="585"/>
                  <a:pt x="19872" y="8275"/>
                  <a:pt x="21368" y="18410"/>
                </a:cubicBezTo>
                <a:lnTo>
                  <a:pt x="0" y="21565"/>
                </a:lnTo>
                <a:lnTo>
                  <a:pt x="1232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5388" name="Text Box 92"/>
          <p:cNvSpPr txBox="1">
            <a:spLocks noChangeArrowheads="1"/>
          </p:cNvSpPr>
          <p:nvPr/>
        </p:nvSpPr>
        <p:spPr bwMode="auto">
          <a:xfrm>
            <a:off x="3665538" y="4460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000">
                <a:solidFill>
                  <a:schemeClr val="bg2"/>
                </a:solidFill>
                <a:latin typeface="Symbol" pitchFamily="18" charset="2"/>
              </a:rPr>
              <a:t>a</a:t>
            </a:r>
            <a:endParaRPr lang="fr-CA" sz="2000"/>
          </a:p>
        </p:txBody>
      </p:sp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3341688" y="113347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000">
                <a:solidFill>
                  <a:schemeClr val="bg2"/>
                </a:solidFill>
                <a:latin typeface="Symbol" pitchFamily="18" charset="2"/>
              </a:rPr>
              <a:t>b</a:t>
            </a:r>
            <a:endParaRPr lang="fr-CA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5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7" grpId="0" animBg="1"/>
      <p:bldP spid="55388" grpId="0" autoUpdateAnimBg="0"/>
      <p:bldP spid="5538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450850"/>
            <a:ext cx="6781800" cy="811213"/>
          </a:xfrm>
        </p:spPr>
        <p:txBody>
          <a:bodyPr/>
          <a:lstStyle/>
          <a:p>
            <a:r>
              <a:rPr lang="fr-CA" smtClean="0"/>
              <a:t>Le test de fusion sous eau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447800"/>
            <a:ext cx="8051800" cy="1906588"/>
          </a:xfrm>
          <a:solidFill>
            <a:schemeClr val="accent1"/>
          </a:solidFill>
          <a:ln>
            <a:solidFill>
              <a:srgbClr val="33CC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smtClean="0">
                <a:solidFill>
                  <a:schemeClr val="bg2"/>
                </a:solidFill>
              </a:rPr>
              <a:t>Ce point est aussi appelé le point intertectique.</a:t>
            </a:r>
          </a:p>
          <a:p>
            <a:r>
              <a:rPr lang="fr-CA" sz="2400" smtClean="0">
                <a:solidFill>
                  <a:schemeClr val="bg2"/>
                </a:solidFill>
              </a:rPr>
              <a:t>Il est applicable à un corps insoluble dans l’eau.</a:t>
            </a:r>
          </a:p>
          <a:p>
            <a:r>
              <a:rPr lang="fr-CA" sz="2400" smtClean="0">
                <a:solidFill>
                  <a:schemeClr val="bg2"/>
                </a:solidFill>
              </a:rPr>
              <a:t>On immerge le solide dans l’eau et en élevant la température du bain, on mesure la température de fusion du solide.</a:t>
            </a:r>
          </a:p>
        </p:txBody>
      </p:sp>
      <p:graphicFrame>
        <p:nvGraphicFramePr>
          <p:cNvPr id="58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38002"/>
              </p:ext>
            </p:extLst>
          </p:nvPr>
        </p:nvGraphicFramePr>
        <p:xfrm>
          <a:off x="0" y="3817938"/>
          <a:ext cx="623411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Document" r:id="rId3" imgW="6277894" imgH="2188797" progId="Word.Document.8">
                  <p:embed/>
                </p:oleObj>
              </mc:Choice>
              <mc:Fallback>
                <p:oleObj name="Document" r:id="rId3" imgW="6277894" imgH="2188797" progId="Word.Documen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7938"/>
                        <a:ext cx="6234113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400" name="Group 32"/>
          <p:cNvGrpSpPr>
            <a:grpSpLocks/>
          </p:cNvGrpSpPr>
          <p:nvPr/>
        </p:nvGrpSpPr>
        <p:grpSpPr bwMode="auto">
          <a:xfrm>
            <a:off x="6119813" y="3881438"/>
            <a:ext cx="2713037" cy="1935162"/>
            <a:chOff x="3855" y="2445"/>
            <a:chExt cx="1709" cy="1219"/>
          </a:xfrm>
        </p:grpSpPr>
        <p:sp>
          <p:nvSpPr>
            <p:cNvPr id="44039" name="Rectangle 4"/>
            <p:cNvSpPr>
              <a:spLocks noChangeArrowheads="1"/>
            </p:cNvSpPr>
            <p:nvPr/>
          </p:nvSpPr>
          <p:spPr bwMode="auto">
            <a:xfrm>
              <a:off x="3855" y="2445"/>
              <a:ext cx="1709" cy="121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0" name="AutoShape 5" descr="Gouttelettes"/>
            <p:cNvSpPr>
              <a:spLocks noChangeArrowheads="1"/>
            </p:cNvSpPr>
            <p:nvPr/>
          </p:nvSpPr>
          <p:spPr bwMode="auto">
            <a:xfrm>
              <a:off x="4446" y="2854"/>
              <a:ext cx="782" cy="67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1" name="Rectangle 6"/>
            <p:cNvSpPr>
              <a:spLocks noChangeArrowheads="1"/>
            </p:cNvSpPr>
            <p:nvPr/>
          </p:nvSpPr>
          <p:spPr bwMode="auto">
            <a:xfrm>
              <a:off x="4400" y="2818"/>
              <a:ext cx="855" cy="17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2" name="Arc 7"/>
            <p:cNvSpPr>
              <a:spLocks/>
            </p:cNvSpPr>
            <p:nvPr/>
          </p:nvSpPr>
          <p:spPr bwMode="auto">
            <a:xfrm flipH="1">
              <a:off x="5219" y="2827"/>
              <a:ext cx="136" cy="173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73 h 21600"/>
                <a:gd name="T4" fmla="*/ 0 w 21600"/>
                <a:gd name="T5" fmla="*/ 17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3" name="Arc 8"/>
            <p:cNvSpPr>
              <a:spLocks/>
            </p:cNvSpPr>
            <p:nvPr/>
          </p:nvSpPr>
          <p:spPr bwMode="auto">
            <a:xfrm>
              <a:off x="4306" y="2823"/>
              <a:ext cx="136" cy="173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173 h 21600"/>
                <a:gd name="T4" fmla="*/ 0 w 21600"/>
                <a:gd name="T5" fmla="*/ 17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4" name="Freeform 9"/>
            <p:cNvSpPr>
              <a:spLocks/>
            </p:cNvSpPr>
            <p:nvPr/>
          </p:nvSpPr>
          <p:spPr bwMode="auto">
            <a:xfrm>
              <a:off x="4517" y="3336"/>
              <a:ext cx="302" cy="179"/>
            </a:xfrm>
            <a:custGeom>
              <a:avLst/>
              <a:gdLst>
                <a:gd name="T0" fmla="*/ 111 w 302"/>
                <a:gd name="T1" fmla="*/ 164 h 179"/>
                <a:gd name="T2" fmla="*/ 20 w 302"/>
                <a:gd name="T3" fmla="*/ 119 h 179"/>
                <a:gd name="T4" fmla="*/ 74 w 302"/>
                <a:gd name="T5" fmla="*/ 37 h 179"/>
                <a:gd name="T6" fmla="*/ 165 w 302"/>
                <a:gd name="T7" fmla="*/ 0 h 179"/>
                <a:gd name="T8" fmla="*/ 302 w 302"/>
                <a:gd name="T9" fmla="*/ 64 h 179"/>
                <a:gd name="T10" fmla="*/ 293 w 302"/>
                <a:gd name="T11" fmla="*/ 110 h 179"/>
                <a:gd name="T12" fmla="*/ 111 w 302"/>
                <a:gd name="T13" fmla="*/ 173 h 179"/>
                <a:gd name="T14" fmla="*/ 111 w 302"/>
                <a:gd name="T15" fmla="*/ 164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2" h="179">
                  <a:moveTo>
                    <a:pt x="111" y="164"/>
                  </a:moveTo>
                  <a:cubicBezTo>
                    <a:pt x="71" y="151"/>
                    <a:pt x="50" y="149"/>
                    <a:pt x="20" y="119"/>
                  </a:cubicBezTo>
                  <a:cubicBezTo>
                    <a:pt x="0" y="56"/>
                    <a:pt x="27" y="60"/>
                    <a:pt x="74" y="37"/>
                  </a:cubicBezTo>
                  <a:cubicBezTo>
                    <a:pt x="107" y="21"/>
                    <a:pt x="129" y="10"/>
                    <a:pt x="165" y="0"/>
                  </a:cubicBezTo>
                  <a:cubicBezTo>
                    <a:pt x="254" y="10"/>
                    <a:pt x="258" y="1"/>
                    <a:pt x="302" y="64"/>
                  </a:cubicBezTo>
                  <a:cubicBezTo>
                    <a:pt x="299" y="79"/>
                    <a:pt x="301" y="97"/>
                    <a:pt x="293" y="110"/>
                  </a:cubicBezTo>
                  <a:cubicBezTo>
                    <a:pt x="251" y="179"/>
                    <a:pt x="180" y="161"/>
                    <a:pt x="111" y="173"/>
                  </a:cubicBezTo>
                  <a:cubicBezTo>
                    <a:pt x="62" y="161"/>
                    <a:pt x="61" y="164"/>
                    <a:pt x="111" y="164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954" y="3126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1800">
                  <a:solidFill>
                    <a:schemeClr val="bg2"/>
                  </a:solidFill>
                </a:rPr>
                <a:t>Eau</a:t>
              </a:r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4272" y="3255"/>
              <a:ext cx="337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3864" y="3346"/>
              <a:ext cx="5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1800">
                  <a:solidFill>
                    <a:schemeClr val="bg2"/>
                  </a:solidFill>
                </a:rPr>
                <a:t>Solide</a:t>
              </a:r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V="1">
              <a:off x="4355" y="3436"/>
              <a:ext cx="355" cy="37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3910" y="2518"/>
              <a:ext cx="10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1800">
                  <a:solidFill>
                    <a:schemeClr val="bg2"/>
                  </a:solidFill>
                </a:rPr>
                <a:t>Thermomètre</a:t>
              </a:r>
            </a:p>
          </p:txBody>
        </p:sp>
        <p:sp>
          <p:nvSpPr>
            <p:cNvPr id="44050" name="Line 24"/>
            <p:cNvSpPr>
              <a:spLocks noChangeShapeType="1"/>
            </p:cNvSpPr>
            <p:nvPr/>
          </p:nvSpPr>
          <p:spPr bwMode="auto">
            <a:xfrm>
              <a:off x="4453" y="2990"/>
              <a:ext cx="76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44051" name="Group 25"/>
            <p:cNvGrpSpPr>
              <a:grpSpLocks/>
            </p:cNvGrpSpPr>
            <p:nvPr/>
          </p:nvGrpSpPr>
          <p:grpSpPr bwMode="auto">
            <a:xfrm>
              <a:off x="4846" y="2527"/>
              <a:ext cx="218" cy="946"/>
              <a:chOff x="4846" y="2527"/>
              <a:chExt cx="218" cy="946"/>
            </a:xfrm>
          </p:grpSpPr>
          <p:sp>
            <p:nvSpPr>
              <p:cNvPr id="44053" name="AutoShape 26"/>
              <p:cNvSpPr>
                <a:spLocks noChangeArrowheads="1"/>
              </p:cNvSpPr>
              <p:nvPr/>
            </p:nvSpPr>
            <p:spPr bwMode="auto">
              <a:xfrm>
                <a:off x="5000" y="2527"/>
                <a:ext cx="47" cy="827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54" name="Oval 27"/>
              <p:cNvSpPr>
                <a:spLocks noChangeArrowheads="1"/>
              </p:cNvSpPr>
              <p:nvPr/>
            </p:nvSpPr>
            <p:spPr bwMode="auto">
              <a:xfrm>
                <a:off x="4983" y="3364"/>
                <a:ext cx="81" cy="10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55" name="Line 28"/>
              <p:cNvSpPr>
                <a:spLocks noChangeShapeType="1"/>
              </p:cNvSpPr>
              <p:nvPr/>
            </p:nvSpPr>
            <p:spPr bwMode="auto">
              <a:xfrm>
                <a:off x="5019" y="2554"/>
                <a:ext cx="0" cy="81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56" name="Line 29"/>
              <p:cNvSpPr>
                <a:spLocks noChangeShapeType="1"/>
              </p:cNvSpPr>
              <p:nvPr/>
            </p:nvSpPr>
            <p:spPr bwMode="auto">
              <a:xfrm>
                <a:off x="4846" y="2645"/>
                <a:ext cx="164" cy="128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4052" name="Text Box 30"/>
            <p:cNvSpPr txBox="1">
              <a:spLocks noChangeArrowheads="1"/>
            </p:cNvSpPr>
            <p:nvPr/>
          </p:nvSpPr>
          <p:spPr bwMode="auto">
            <a:xfrm>
              <a:off x="3931" y="2880"/>
              <a:ext cx="6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1800">
                  <a:solidFill>
                    <a:schemeClr val="bg2"/>
                  </a:solidFill>
                </a:rPr>
                <a:t>Liquide</a:t>
              </a:r>
              <a:endParaRPr lang="fr-FR" sz="180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 point semitectique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895475"/>
            <a:ext cx="7108825" cy="2166938"/>
          </a:xfrm>
          <a:solidFill>
            <a:schemeClr val="accent1"/>
          </a:solidFill>
          <a:ln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smtClean="0">
                <a:solidFill>
                  <a:schemeClr val="bg2"/>
                </a:solidFill>
              </a:rPr>
              <a:t>Ne pas confondre point intertectique et point semitectique.</a:t>
            </a:r>
          </a:p>
          <a:p>
            <a:r>
              <a:rPr lang="fr-CA" sz="2400" smtClean="0">
                <a:solidFill>
                  <a:schemeClr val="bg2"/>
                </a:solidFill>
              </a:rPr>
              <a:t>Le point semitectique correspond à la fusion d’un composé hydraté.</a:t>
            </a:r>
          </a:p>
          <a:p>
            <a:r>
              <a:rPr lang="fr-CA" sz="2400" smtClean="0">
                <a:solidFill>
                  <a:schemeClr val="bg2"/>
                </a:solidFill>
              </a:rPr>
              <a:t>Son point de fusion est différent du constituant pur.</a:t>
            </a:r>
            <a:endParaRPr lang="fr-CA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322513" y="4487863"/>
            <a:ext cx="5686425" cy="1379537"/>
          </a:xfrm>
          <a:prstGeom prst="rect">
            <a:avLst/>
          </a:prstGeom>
          <a:solidFill>
            <a:srgbClr val="66FF33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Exemple : la codéine hydraté, C</a:t>
            </a:r>
            <a:r>
              <a:rPr lang="fr-CA" b="1" baseline="-25000">
                <a:solidFill>
                  <a:schemeClr val="bg2"/>
                </a:solidFill>
              </a:rPr>
              <a:t>18</a:t>
            </a:r>
            <a:r>
              <a:rPr lang="fr-CA">
                <a:solidFill>
                  <a:schemeClr val="bg2"/>
                </a:solidFill>
              </a:rPr>
              <a:t>H</a:t>
            </a:r>
            <a:r>
              <a:rPr lang="fr-CA" b="1" baseline="-25000">
                <a:solidFill>
                  <a:schemeClr val="bg2"/>
                </a:solidFill>
              </a:rPr>
              <a:t>21</a:t>
            </a:r>
            <a:r>
              <a:rPr lang="fr-CA">
                <a:solidFill>
                  <a:schemeClr val="bg2"/>
                </a:solidFill>
              </a:rPr>
              <a:t>NO</a:t>
            </a:r>
            <a:r>
              <a:rPr lang="fr-CA" b="1" baseline="-25000">
                <a:solidFill>
                  <a:schemeClr val="bg2"/>
                </a:solidFill>
              </a:rPr>
              <a:t>3</a:t>
            </a:r>
            <a:r>
              <a:rPr lang="fr-CA">
                <a:solidFill>
                  <a:schemeClr val="bg2"/>
                </a:solidFill>
              </a:rPr>
              <a:t>, ou encore la morphine-3-méthyle éther</a:t>
            </a:r>
          </a:p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T</a:t>
            </a:r>
            <a:r>
              <a:rPr lang="fr-CA" b="1" baseline="-25000">
                <a:solidFill>
                  <a:schemeClr val="bg2"/>
                </a:solidFill>
              </a:rPr>
              <a:t>fus</a:t>
            </a:r>
            <a:r>
              <a:rPr lang="fr-CA">
                <a:solidFill>
                  <a:schemeClr val="bg2"/>
                </a:solidFill>
              </a:rPr>
              <a:t> : 65 °C;   T</a:t>
            </a:r>
            <a:r>
              <a:rPr lang="fr-CA" b="1" baseline="-25000">
                <a:solidFill>
                  <a:schemeClr val="bg2"/>
                </a:solidFill>
              </a:rPr>
              <a:t>fus</a:t>
            </a:r>
            <a:r>
              <a:rPr lang="fr-CA">
                <a:solidFill>
                  <a:schemeClr val="bg2"/>
                </a:solidFill>
              </a:rPr>
              <a:t> codéine pure : 156 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  <p:bldP spid="604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77838"/>
            <a:ext cx="8480425" cy="1143000"/>
          </a:xfrm>
        </p:spPr>
        <p:txBody>
          <a:bodyPr/>
          <a:lstStyle/>
          <a:p>
            <a:r>
              <a:rPr lang="fr-FR" smtClean="0">
                <a:cs typeface="Times New Roman" pitchFamily="18" charset="0"/>
              </a:rPr>
              <a:t>Les propriétés mécaniques du solide</a:t>
            </a:r>
            <a:r>
              <a:rPr lang="fr-FR" b="1" smtClean="0">
                <a:cs typeface="Times New Roman" pitchFamily="18" charset="0"/>
              </a:rPr>
              <a:t> </a:t>
            </a:r>
            <a:r>
              <a:rPr lang="fr-FR" smtClean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2417764"/>
            <a:ext cx="8056562" cy="2829646"/>
          </a:xfrm>
          <a:solidFill>
            <a:srgbClr val="969696"/>
          </a:solidFill>
        </p:spPr>
        <p:txBody>
          <a:bodyPr/>
          <a:lstStyle/>
          <a:p>
            <a:r>
              <a:rPr lang="fr-CA" smtClean="0">
                <a:solidFill>
                  <a:schemeClr val="bg2"/>
                </a:solidFill>
                <a:cs typeface="Times New Roman" pitchFamily="18" charset="0"/>
              </a:rPr>
              <a:t>L</a:t>
            </a:r>
            <a:r>
              <a:rPr lang="fr-FR" smtClean="0">
                <a:solidFill>
                  <a:schemeClr val="bg2"/>
                </a:solidFill>
                <a:cs typeface="Times New Roman" pitchFamily="18" charset="0"/>
              </a:rPr>
              <a:t>’étirement sous contrainte </a:t>
            </a:r>
            <a:r>
              <a:rPr lang="fr-CA" smtClean="0">
                <a:solidFill>
                  <a:schemeClr val="bg2"/>
                </a:solidFill>
                <a:cs typeface="Times New Roman" pitchFamily="18" charset="0"/>
              </a:rPr>
              <a:t>: le</a:t>
            </a:r>
            <a:r>
              <a:rPr lang="fr-FR" smtClean="0">
                <a:solidFill>
                  <a:schemeClr val="bg2"/>
                </a:solidFill>
                <a:cs typeface="Times New Roman" pitchFamily="18" charset="0"/>
              </a:rPr>
              <a:t> module d’YOUNG</a:t>
            </a:r>
            <a:r>
              <a:rPr lang="fr-CA" smtClean="0">
                <a:solidFill>
                  <a:schemeClr val="bg2"/>
                </a:solidFill>
                <a:cs typeface="Times New Roman" pitchFamily="18" charset="0"/>
              </a:rPr>
              <a:t>.</a:t>
            </a:r>
          </a:p>
          <a:p>
            <a:r>
              <a:rPr lang="fr-FR" smtClean="0">
                <a:solidFill>
                  <a:schemeClr val="bg2"/>
                </a:solidFill>
                <a:cs typeface="Times New Roman" pitchFamily="18" charset="0"/>
              </a:rPr>
              <a:t>L’essai de dureté </a:t>
            </a:r>
            <a:r>
              <a:rPr lang="fr-CA" smtClean="0">
                <a:solidFill>
                  <a:schemeClr val="bg2"/>
                </a:solidFill>
                <a:cs typeface="Times New Roman" pitchFamily="18" charset="0"/>
              </a:rPr>
              <a:t>BRINELL, VICKERS, ROCKWEll,…</a:t>
            </a:r>
          </a:p>
          <a:p>
            <a:r>
              <a:rPr lang="fr-FR" smtClean="0">
                <a:solidFill>
                  <a:schemeClr val="bg2"/>
                </a:solidFill>
              </a:rPr>
              <a:t> </a:t>
            </a:r>
            <a:r>
              <a:rPr lang="fr-CA" smtClean="0">
                <a:solidFill>
                  <a:schemeClr val="bg2"/>
                </a:solidFill>
              </a:rPr>
              <a:t>L’essai de résilience (mouton de Charpy).</a:t>
            </a:r>
          </a:p>
          <a:p>
            <a:r>
              <a:rPr lang="fr-CA" smtClean="0">
                <a:solidFill>
                  <a:schemeClr val="bg2"/>
                </a:solidFill>
              </a:rPr>
              <a:t>…</a:t>
            </a:r>
            <a:endParaRPr lang="fr-FR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6781800" cy="1012825"/>
          </a:xfrm>
        </p:spPr>
        <p:txBody>
          <a:bodyPr/>
          <a:lstStyle/>
          <a:p>
            <a:r>
              <a:rPr lang="fr-CA" smtClean="0"/>
              <a:t>Le module d’YOUNG</a:t>
            </a:r>
            <a:endParaRPr lang="fr-F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313" y="3333523"/>
            <a:ext cx="7277100" cy="2890837"/>
          </a:xfrm>
          <a:solidFill>
            <a:srgbClr val="CCFF66"/>
          </a:solidFill>
          <a:ln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CA" sz="2400" smtClean="0">
                <a:solidFill>
                  <a:srgbClr val="0000CC"/>
                </a:solidFill>
              </a:rPr>
              <a:t>L’étirement </a:t>
            </a:r>
            <a:r>
              <a:rPr lang="fr-CA" sz="240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fr-CA" sz="2400" smtClean="0">
                <a:solidFill>
                  <a:srgbClr val="0000CC"/>
                </a:solidFill>
                <a:sym typeface="MT Extra" pitchFamily="18" charset="2"/>
              </a:rPr>
              <a:t></a:t>
            </a:r>
            <a:r>
              <a:rPr lang="fr-CA" sz="2400" smtClean="0">
                <a:solidFill>
                  <a:srgbClr val="0000CC"/>
                </a:solidFill>
              </a:rPr>
              <a:t> est proportionnel à la contrainte </a:t>
            </a:r>
            <a:r>
              <a:rPr lang="fr-CA" sz="2400" i="1" smtClean="0">
                <a:solidFill>
                  <a:srgbClr val="0000CC"/>
                </a:solidFill>
              </a:rPr>
              <a:t>F.</a:t>
            </a:r>
          </a:p>
          <a:p>
            <a:r>
              <a:rPr lang="fr-CA" sz="2400" smtClean="0">
                <a:solidFill>
                  <a:srgbClr val="0000CC"/>
                </a:solidFill>
              </a:rPr>
              <a:t>Le matériel reprend sa longueur initiale après disparition de la contrainte.</a:t>
            </a:r>
          </a:p>
          <a:p>
            <a:r>
              <a:rPr lang="fr-CA" sz="2400" smtClean="0">
                <a:solidFill>
                  <a:srgbClr val="0000CC"/>
                </a:solidFill>
              </a:rPr>
              <a:t>Le module d’Young est égal à la force qui fait doubler la longueur du matériel.</a:t>
            </a:r>
          </a:p>
          <a:p>
            <a:r>
              <a:rPr lang="fr-CA" sz="2400" smtClean="0">
                <a:solidFill>
                  <a:srgbClr val="0000CC"/>
                </a:solidFill>
              </a:rPr>
              <a:t>Note :  En général, le matériel se rompt avant de doubler de longueur</a:t>
            </a:r>
            <a:endParaRPr lang="fr-FR" sz="2400" smtClean="0">
              <a:solidFill>
                <a:srgbClr val="0000CC"/>
              </a:solidFill>
            </a:endParaRP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1066800" y="1622425"/>
            <a:ext cx="7150100" cy="1619250"/>
            <a:chOff x="672" y="1022"/>
            <a:chExt cx="4504" cy="1020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672" y="1022"/>
              <a:ext cx="4504" cy="102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1" name="Line 6"/>
            <p:cNvSpPr>
              <a:spLocks noChangeShapeType="1"/>
            </p:cNvSpPr>
            <p:nvPr/>
          </p:nvSpPr>
          <p:spPr bwMode="auto">
            <a:xfrm>
              <a:off x="1351" y="1588"/>
              <a:ext cx="283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2" name="Line 7"/>
            <p:cNvSpPr>
              <a:spLocks noChangeShapeType="1"/>
            </p:cNvSpPr>
            <p:nvPr/>
          </p:nvSpPr>
          <p:spPr bwMode="auto">
            <a:xfrm>
              <a:off x="1351" y="1389"/>
              <a:ext cx="0" cy="6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3" name="Line 8"/>
            <p:cNvSpPr>
              <a:spLocks noChangeShapeType="1"/>
            </p:cNvSpPr>
            <p:nvPr/>
          </p:nvSpPr>
          <p:spPr bwMode="auto">
            <a:xfrm>
              <a:off x="4177" y="1344"/>
              <a:ext cx="0" cy="6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4" name="Line 9"/>
            <p:cNvSpPr>
              <a:spLocks noChangeShapeType="1"/>
            </p:cNvSpPr>
            <p:nvPr/>
          </p:nvSpPr>
          <p:spPr bwMode="auto">
            <a:xfrm>
              <a:off x="1351" y="1389"/>
              <a:ext cx="2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25" name="Text Box 10"/>
            <p:cNvSpPr txBox="1">
              <a:spLocks noChangeArrowheads="1"/>
            </p:cNvSpPr>
            <p:nvPr/>
          </p:nvSpPr>
          <p:spPr bwMode="auto">
            <a:xfrm>
              <a:off x="2343" y="1050"/>
              <a:ext cx="226" cy="32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800">
                  <a:solidFill>
                    <a:schemeClr val="bg2"/>
                  </a:solidFill>
                  <a:latin typeface="Arial" charset="0"/>
                  <a:sym typeface="MT Extra" pitchFamily="18" charset="2"/>
                </a:rPr>
                <a:t></a:t>
              </a:r>
              <a:endParaRPr lang="fr-FR" sz="28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1304925" y="2174875"/>
            <a:ext cx="6594475" cy="1042988"/>
            <a:chOff x="822" y="1370"/>
            <a:chExt cx="4154" cy="657"/>
          </a:xfrm>
        </p:grpSpPr>
        <p:sp>
          <p:nvSpPr>
            <p:cNvPr id="47114" name="Line 12"/>
            <p:cNvSpPr>
              <a:spLocks noChangeShapeType="1"/>
            </p:cNvSpPr>
            <p:nvPr/>
          </p:nvSpPr>
          <p:spPr bwMode="auto">
            <a:xfrm>
              <a:off x="1361" y="1881"/>
              <a:ext cx="308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15" name="Line 13"/>
            <p:cNvSpPr>
              <a:spLocks noChangeShapeType="1"/>
            </p:cNvSpPr>
            <p:nvPr/>
          </p:nvSpPr>
          <p:spPr bwMode="auto">
            <a:xfrm flipH="1">
              <a:off x="1095" y="1879"/>
              <a:ext cx="2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16" name="Line 14"/>
            <p:cNvSpPr>
              <a:spLocks noChangeShapeType="1"/>
            </p:cNvSpPr>
            <p:nvPr/>
          </p:nvSpPr>
          <p:spPr bwMode="auto">
            <a:xfrm flipH="1">
              <a:off x="4449" y="1880"/>
              <a:ext cx="25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17" name="Line 15"/>
            <p:cNvSpPr>
              <a:spLocks noChangeShapeType="1"/>
            </p:cNvSpPr>
            <p:nvPr/>
          </p:nvSpPr>
          <p:spPr bwMode="auto">
            <a:xfrm>
              <a:off x="4440" y="1370"/>
              <a:ext cx="0" cy="59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18" name="Text Box 16"/>
            <p:cNvSpPr txBox="1">
              <a:spLocks noChangeArrowheads="1"/>
            </p:cNvSpPr>
            <p:nvPr/>
          </p:nvSpPr>
          <p:spPr bwMode="auto">
            <a:xfrm>
              <a:off x="4693" y="1700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800" i="1">
                  <a:solidFill>
                    <a:schemeClr val="bg2"/>
                  </a:solidFill>
                </a:rPr>
                <a:t>F</a:t>
              </a:r>
              <a:endParaRPr lang="fr-FR" sz="2800" i="1">
                <a:solidFill>
                  <a:schemeClr val="bg2"/>
                </a:solidFill>
              </a:endParaRPr>
            </a:p>
          </p:txBody>
        </p:sp>
        <p:sp>
          <p:nvSpPr>
            <p:cNvPr id="47119" name="Text Box 17"/>
            <p:cNvSpPr txBox="1">
              <a:spLocks noChangeArrowheads="1"/>
            </p:cNvSpPr>
            <p:nvPr/>
          </p:nvSpPr>
          <p:spPr bwMode="auto">
            <a:xfrm>
              <a:off x="822" y="1683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800" i="1">
                  <a:solidFill>
                    <a:schemeClr val="bg2"/>
                  </a:solidFill>
                </a:rPr>
                <a:t>F</a:t>
              </a:r>
              <a:endParaRPr lang="fr-FR" sz="2800" i="1">
                <a:solidFill>
                  <a:schemeClr val="bg2"/>
                </a:solidFill>
              </a:endParaRPr>
            </a:p>
          </p:txBody>
        </p:sp>
      </p:grpSp>
      <p:grpSp>
        <p:nvGrpSpPr>
          <p:cNvPr id="71698" name="Group 18"/>
          <p:cNvGrpSpPr>
            <a:grpSpLocks/>
          </p:cNvGrpSpPr>
          <p:nvPr/>
        </p:nvGrpSpPr>
        <p:grpSpPr bwMode="auto">
          <a:xfrm>
            <a:off x="6569075" y="1633538"/>
            <a:ext cx="582613" cy="566737"/>
            <a:chOff x="4138" y="1059"/>
            <a:chExt cx="367" cy="357"/>
          </a:xfrm>
        </p:grpSpPr>
        <p:sp>
          <p:nvSpPr>
            <p:cNvPr id="47112" name="Line 19"/>
            <p:cNvSpPr>
              <a:spLocks noChangeShapeType="1"/>
            </p:cNvSpPr>
            <p:nvPr/>
          </p:nvSpPr>
          <p:spPr bwMode="auto">
            <a:xfrm>
              <a:off x="4183" y="1416"/>
              <a:ext cx="2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113" name="Text Box 20"/>
            <p:cNvSpPr txBox="1">
              <a:spLocks noChangeArrowheads="1"/>
            </p:cNvSpPr>
            <p:nvPr/>
          </p:nvSpPr>
          <p:spPr bwMode="auto">
            <a:xfrm>
              <a:off x="4138" y="1059"/>
              <a:ext cx="3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2800">
                  <a:solidFill>
                    <a:schemeClr val="bg2"/>
                  </a:solidFill>
                  <a:latin typeface="Symbol" pitchFamily="18" charset="2"/>
                  <a:sym typeface="MT Extra" pitchFamily="18" charset="2"/>
                </a:rPr>
                <a:t>D</a:t>
              </a:r>
              <a:r>
                <a:rPr lang="fr-CA" sz="2800">
                  <a:solidFill>
                    <a:schemeClr val="bg2"/>
                  </a:solidFill>
                  <a:latin typeface="Arial" charset="0"/>
                  <a:sym typeface="MT Extra" pitchFamily="18" charset="2"/>
                </a:rPr>
                <a:t></a:t>
              </a:r>
              <a:endParaRPr lang="fr-FR" sz="2800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6781800" cy="882650"/>
          </a:xfrm>
        </p:spPr>
        <p:txBody>
          <a:bodyPr/>
          <a:lstStyle/>
          <a:p>
            <a:r>
              <a:rPr lang="fr-CA" smtClean="0"/>
              <a:t>L’essai de traction</a:t>
            </a:r>
            <a:endParaRPr lang="fr-FR" smtClean="0"/>
          </a:p>
        </p:txBody>
      </p:sp>
      <p:grpSp>
        <p:nvGrpSpPr>
          <p:cNvPr id="70755" name="Group 99"/>
          <p:cNvGrpSpPr>
            <a:grpSpLocks/>
          </p:cNvGrpSpPr>
          <p:nvPr/>
        </p:nvGrpSpPr>
        <p:grpSpPr bwMode="auto">
          <a:xfrm>
            <a:off x="536575" y="1668463"/>
            <a:ext cx="5051425" cy="4108450"/>
            <a:chOff x="338" y="1051"/>
            <a:chExt cx="3182" cy="2716"/>
          </a:xfrm>
        </p:grpSpPr>
        <p:sp>
          <p:nvSpPr>
            <p:cNvPr id="48146" name="Rectangle 4"/>
            <p:cNvSpPr>
              <a:spLocks noChangeArrowheads="1"/>
            </p:cNvSpPr>
            <p:nvPr/>
          </p:nvSpPr>
          <p:spPr bwMode="auto">
            <a:xfrm>
              <a:off x="338" y="1051"/>
              <a:ext cx="3155" cy="27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47" name="Rectangle 6"/>
            <p:cNvSpPr>
              <a:spLocks noChangeArrowheads="1"/>
            </p:cNvSpPr>
            <p:nvPr/>
          </p:nvSpPr>
          <p:spPr bwMode="auto">
            <a:xfrm>
              <a:off x="682" y="1340"/>
              <a:ext cx="1920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48" name="Rectangle 7"/>
            <p:cNvSpPr>
              <a:spLocks noChangeArrowheads="1"/>
            </p:cNvSpPr>
            <p:nvPr/>
          </p:nvSpPr>
          <p:spPr bwMode="auto">
            <a:xfrm>
              <a:off x="860" y="1216"/>
              <a:ext cx="192" cy="2222"/>
            </a:xfrm>
            <a:prstGeom prst="rect">
              <a:avLst/>
            </a:prstGeom>
            <a:gradFill rotWithShape="0">
              <a:gsLst>
                <a:gs pos="0">
                  <a:srgbClr val="764718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49" name="Rectangle 8"/>
            <p:cNvSpPr>
              <a:spLocks noChangeArrowheads="1"/>
            </p:cNvSpPr>
            <p:nvPr/>
          </p:nvSpPr>
          <p:spPr bwMode="auto">
            <a:xfrm>
              <a:off x="2218" y="1212"/>
              <a:ext cx="192" cy="2222"/>
            </a:xfrm>
            <a:prstGeom prst="rect">
              <a:avLst/>
            </a:prstGeom>
            <a:gradFill rotWithShape="0">
              <a:gsLst>
                <a:gs pos="0">
                  <a:srgbClr val="764718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0" name="Rectangle 10"/>
            <p:cNvSpPr>
              <a:spLocks noChangeArrowheads="1"/>
            </p:cNvSpPr>
            <p:nvPr/>
          </p:nvSpPr>
          <p:spPr bwMode="auto">
            <a:xfrm>
              <a:off x="668" y="3328"/>
              <a:ext cx="1920" cy="19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1" name="Rectangle 11"/>
            <p:cNvSpPr>
              <a:spLocks noChangeArrowheads="1"/>
            </p:cNvSpPr>
            <p:nvPr/>
          </p:nvSpPr>
          <p:spPr bwMode="auto">
            <a:xfrm>
              <a:off x="1327" y="1545"/>
              <a:ext cx="658" cy="49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2" name="Rectangle 12"/>
            <p:cNvSpPr>
              <a:spLocks noChangeArrowheads="1"/>
            </p:cNvSpPr>
            <p:nvPr/>
          </p:nvSpPr>
          <p:spPr bwMode="auto">
            <a:xfrm>
              <a:off x="1436" y="1710"/>
              <a:ext cx="439" cy="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3" name="Rectangle 13"/>
            <p:cNvSpPr>
              <a:spLocks noChangeArrowheads="1"/>
            </p:cNvSpPr>
            <p:nvPr/>
          </p:nvSpPr>
          <p:spPr bwMode="auto">
            <a:xfrm>
              <a:off x="1436" y="1902"/>
              <a:ext cx="83" cy="1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4" name="Rectangle 14"/>
            <p:cNvSpPr>
              <a:spLocks noChangeArrowheads="1"/>
            </p:cNvSpPr>
            <p:nvPr/>
          </p:nvSpPr>
          <p:spPr bwMode="auto">
            <a:xfrm>
              <a:off x="1767" y="1906"/>
              <a:ext cx="107" cy="13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5" name="Rectangle 17"/>
            <p:cNvSpPr>
              <a:spLocks noChangeArrowheads="1"/>
            </p:cNvSpPr>
            <p:nvPr/>
          </p:nvSpPr>
          <p:spPr bwMode="auto">
            <a:xfrm flipV="1">
              <a:off x="1313" y="2830"/>
              <a:ext cx="658" cy="49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6" name="Rectangle 18"/>
            <p:cNvSpPr>
              <a:spLocks noChangeArrowheads="1"/>
            </p:cNvSpPr>
            <p:nvPr/>
          </p:nvSpPr>
          <p:spPr bwMode="auto">
            <a:xfrm flipV="1">
              <a:off x="1422" y="2803"/>
              <a:ext cx="439" cy="3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7" name="Rectangle 19"/>
            <p:cNvSpPr>
              <a:spLocks noChangeArrowheads="1"/>
            </p:cNvSpPr>
            <p:nvPr/>
          </p:nvSpPr>
          <p:spPr bwMode="auto">
            <a:xfrm flipV="1">
              <a:off x="1422" y="2830"/>
              <a:ext cx="95" cy="1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58" name="Rectangle 20"/>
            <p:cNvSpPr>
              <a:spLocks noChangeArrowheads="1"/>
            </p:cNvSpPr>
            <p:nvPr/>
          </p:nvSpPr>
          <p:spPr bwMode="auto">
            <a:xfrm flipV="1">
              <a:off x="1765" y="2835"/>
              <a:ext cx="92" cy="1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48159" name="Group 26"/>
            <p:cNvGrpSpPr>
              <a:grpSpLocks/>
            </p:cNvGrpSpPr>
            <p:nvPr/>
          </p:nvGrpSpPr>
          <p:grpSpPr bwMode="auto">
            <a:xfrm>
              <a:off x="1463" y="3109"/>
              <a:ext cx="110" cy="384"/>
              <a:chOff x="2368" y="3109"/>
              <a:chExt cx="110" cy="384"/>
            </a:xfrm>
          </p:grpSpPr>
          <p:sp>
            <p:nvSpPr>
              <p:cNvPr id="48189" name="Rectangle 22" descr="blanc)"/>
              <p:cNvSpPr>
                <a:spLocks noChangeArrowheads="1"/>
              </p:cNvSpPr>
              <p:nvPr/>
            </p:nvSpPr>
            <p:spPr bwMode="auto">
              <a:xfrm>
                <a:off x="2395" y="3163"/>
                <a:ext cx="56" cy="330"/>
              </a:xfrm>
              <a:prstGeom prst="rect">
                <a:avLst/>
              </a:prstGeom>
              <a:pattFill prst="dk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90" name="Rectangle 23"/>
              <p:cNvSpPr>
                <a:spLocks noChangeArrowheads="1"/>
              </p:cNvSpPr>
              <p:nvPr/>
            </p:nvSpPr>
            <p:spPr bwMode="auto">
              <a:xfrm>
                <a:off x="2368" y="3109"/>
                <a:ext cx="110" cy="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91" name="Line 24"/>
              <p:cNvSpPr>
                <a:spLocks noChangeShapeType="1"/>
              </p:cNvSpPr>
              <p:nvPr/>
            </p:nvSpPr>
            <p:spPr bwMode="auto">
              <a:xfrm>
                <a:off x="2395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92" name="Line 25"/>
              <p:cNvSpPr>
                <a:spLocks noChangeShapeType="1"/>
              </p:cNvSpPr>
              <p:nvPr/>
            </p:nvSpPr>
            <p:spPr bwMode="auto">
              <a:xfrm>
                <a:off x="2450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8160" name="Group 27"/>
            <p:cNvGrpSpPr>
              <a:grpSpLocks/>
            </p:cNvGrpSpPr>
            <p:nvPr/>
          </p:nvGrpSpPr>
          <p:grpSpPr bwMode="auto">
            <a:xfrm>
              <a:off x="1696" y="3104"/>
              <a:ext cx="110" cy="384"/>
              <a:chOff x="2368" y="3109"/>
              <a:chExt cx="110" cy="384"/>
            </a:xfrm>
          </p:grpSpPr>
          <p:sp>
            <p:nvSpPr>
              <p:cNvPr id="48185" name="Rectangle 28" descr="blanc)"/>
              <p:cNvSpPr>
                <a:spLocks noChangeArrowheads="1"/>
              </p:cNvSpPr>
              <p:nvPr/>
            </p:nvSpPr>
            <p:spPr bwMode="auto">
              <a:xfrm>
                <a:off x="2395" y="3163"/>
                <a:ext cx="56" cy="330"/>
              </a:xfrm>
              <a:prstGeom prst="rect">
                <a:avLst/>
              </a:prstGeom>
              <a:pattFill prst="dk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86" name="Rectangle 29"/>
              <p:cNvSpPr>
                <a:spLocks noChangeArrowheads="1"/>
              </p:cNvSpPr>
              <p:nvPr/>
            </p:nvSpPr>
            <p:spPr bwMode="auto">
              <a:xfrm>
                <a:off x="2368" y="3109"/>
                <a:ext cx="110" cy="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87" name="Line 30"/>
              <p:cNvSpPr>
                <a:spLocks noChangeShapeType="1"/>
              </p:cNvSpPr>
              <p:nvPr/>
            </p:nvSpPr>
            <p:spPr bwMode="auto">
              <a:xfrm>
                <a:off x="2395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88" name="Line 31"/>
              <p:cNvSpPr>
                <a:spLocks noChangeShapeType="1"/>
              </p:cNvSpPr>
              <p:nvPr/>
            </p:nvSpPr>
            <p:spPr bwMode="auto">
              <a:xfrm>
                <a:off x="2450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8161" name="Group 32"/>
            <p:cNvGrpSpPr>
              <a:grpSpLocks/>
            </p:cNvGrpSpPr>
            <p:nvPr/>
          </p:nvGrpSpPr>
          <p:grpSpPr bwMode="auto">
            <a:xfrm flipV="1">
              <a:off x="1477" y="1368"/>
              <a:ext cx="110" cy="384"/>
              <a:chOff x="2368" y="3109"/>
              <a:chExt cx="110" cy="384"/>
            </a:xfrm>
          </p:grpSpPr>
          <p:sp>
            <p:nvSpPr>
              <p:cNvPr id="48181" name="Rectangle 33" descr="blanc)"/>
              <p:cNvSpPr>
                <a:spLocks noChangeArrowheads="1"/>
              </p:cNvSpPr>
              <p:nvPr/>
            </p:nvSpPr>
            <p:spPr bwMode="auto">
              <a:xfrm>
                <a:off x="2395" y="3163"/>
                <a:ext cx="56" cy="330"/>
              </a:xfrm>
              <a:prstGeom prst="rect">
                <a:avLst/>
              </a:prstGeom>
              <a:pattFill prst="dk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82" name="Rectangle 34"/>
              <p:cNvSpPr>
                <a:spLocks noChangeArrowheads="1"/>
              </p:cNvSpPr>
              <p:nvPr/>
            </p:nvSpPr>
            <p:spPr bwMode="auto">
              <a:xfrm>
                <a:off x="2368" y="3109"/>
                <a:ext cx="110" cy="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83" name="Line 35"/>
              <p:cNvSpPr>
                <a:spLocks noChangeShapeType="1"/>
              </p:cNvSpPr>
              <p:nvPr/>
            </p:nvSpPr>
            <p:spPr bwMode="auto">
              <a:xfrm>
                <a:off x="2395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84" name="Line 36"/>
              <p:cNvSpPr>
                <a:spLocks noChangeShapeType="1"/>
              </p:cNvSpPr>
              <p:nvPr/>
            </p:nvSpPr>
            <p:spPr bwMode="auto">
              <a:xfrm>
                <a:off x="2450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8162" name="Group 37"/>
            <p:cNvGrpSpPr>
              <a:grpSpLocks/>
            </p:cNvGrpSpPr>
            <p:nvPr/>
          </p:nvGrpSpPr>
          <p:grpSpPr bwMode="auto">
            <a:xfrm flipV="1">
              <a:off x="1737" y="1372"/>
              <a:ext cx="110" cy="384"/>
              <a:chOff x="2368" y="3109"/>
              <a:chExt cx="110" cy="384"/>
            </a:xfrm>
          </p:grpSpPr>
          <p:sp>
            <p:nvSpPr>
              <p:cNvPr id="48177" name="Rectangle 38" descr="blanc)"/>
              <p:cNvSpPr>
                <a:spLocks noChangeArrowheads="1"/>
              </p:cNvSpPr>
              <p:nvPr/>
            </p:nvSpPr>
            <p:spPr bwMode="auto">
              <a:xfrm>
                <a:off x="2395" y="3163"/>
                <a:ext cx="56" cy="330"/>
              </a:xfrm>
              <a:prstGeom prst="rect">
                <a:avLst/>
              </a:prstGeom>
              <a:pattFill prst="dkUpDiag">
                <a:fgClr>
                  <a:schemeClr val="bg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78" name="Rectangle 39"/>
              <p:cNvSpPr>
                <a:spLocks noChangeArrowheads="1"/>
              </p:cNvSpPr>
              <p:nvPr/>
            </p:nvSpPr>
            <p:spPr bwMode="auto">
              <a:xfrm>
                <a:off x="2368" y="3109"/>
                <a:ext cx="110" cy="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79" name="Line 40"/>
              <p:cNvSpPr>
                <a:spLocks noChangeShapeType="1"/>
              </p:cNvSpPr>
              <p:nvPr/>
            </p:nvSpPr>
            <p:spPr bwMode="auto">
              <a:xfrm>
                <a:off x="2395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80" name="Line 41"/>
              <p:cNvSpPr>
                <a:spLocks noChangeShapeType="1"/>
              </p:cNvSpPr>
              <p:nvPr/>
            </p:nvSpPr>
            <p:spPr bwMode="auto">
              <a:xfrm>
                <a:off x="2450" y="3109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8163" name="Rectangle 45" descr="blanc)"/>
            <p:cNvSpPr>
              <a:spLocks noChangeArrowheads="1"/>
            </p:cNvSpPr>
            <p:nvPr/>
          </p:nvSpPr>
          <p:spPr bwMode="auto">
            <a:xfrm>
              <a:off x="860" y="3337"/>
              <a:ext cx="192" cy="137"/>
            </a:xfrm>
            <a:prstGeom prst="rect">
              <a:avLst/>
            </a:prstGeom>
            <a:pattFill prst="dkUpDiag">
              <a:fgClr>
                <a:srgbClr val="CC66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64" name="Rectangle 46" descr="blanc)"/>
            <p:cNvSpPr>
              <a:spLocks noChangeArrowheads="1"/>
            </p:cNvSpPr>
            <p:nvPr/>
          </p:nvSpPr>
          <p:spPr bwMode="auto">
            <a:xfrm>
              <a:off x="2218" y="3333"/>
              <a:ext cx="192" cy="137"/>
            </a:xfrm>
            <a:prstGeom prst="rect">
              <a:avLst/>
            </a:prstGeom>
            <a:pattFill prst="dkUpDiag">
              <a:fgClr>
                <a:srgbClr val="CC66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65" name="Text Box 49"/>
            <p:cNvSpPr txBox="1">
              <a:spLocks noChangeArrowheads="1"/>
            </p:cNvSpPr>
            <p:nvPr/>
          </p:nvSpPr>
          <p:spPr bwMode="auto">
            <a:xfrm rot="16200000">
              <a:off x="553" y="2228"/>
              <a:ext cx="1284" cy="29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CA" dirty="0">
                  <a:solidFill>
                    <a:schemeClr val="bg2"/>
                  </a:solidFill>
                </a:rPr>
                <a:t>Extensomètre</a:t>
              </a:r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48166" name="Text Box 53"/>
            <p:cNvSpPr txBox="1">
              <a:spLocks noChangeArrowheads="1"/>
            </p:cNvSpPr>
            <p:nvPr/>
          </p:nvSpPr>
          <p:spPr bwMode="auto">
            <a:xfrm>
              <a:off x="2834" y="1189"/>
              <a:ext cx="68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Tête mobile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48167" name="Line 54"/>
            <p:cNvSpPr>
              <a:spLocks noChangeShapeType="1"/>
            </p:cNvSpPr>
            <p:nvPr/>
          </p:nvSpPr>
          <p:spPr bwMode="auto">
            <a:xfrm flipV="1">
              <a:off x="1216" y="1134"/>
              <a:ext cx="0" cy="21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168" name="Line 55"/>
            <p:cNvSpPr>
              <a:spLocks noChangeShapeType="1"/>
            </p:cNvSpPr>
            <p:nvPr/>
          </p:nvSpPr>
          <p:spPr bwMode="auto">
            <a:xfrm flipV="1">
              <a:off x="2034" y="1129"/>
              <a:ext cx="0" cy="21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169" name="Line 56"/>
            <p:cNvSpPr>
              <a:spLocks noChangeShapeType="1"/>
            </p:cNvSpPr>
            <p:nvPr/>
          </p:nvSpPr>
          <p:spPr bwMode="auto">
            <a:xfrm flipV="1">
              <a:off x="1669" y="1138"/>
              <a:ext cx="0" cy="21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170" name="Rectangle 57"/>
            <p:cNvSpPr>
              <a:spLocks noChangeArrowheads="1"/>
            </p:cNvSpPr>
            <p:nvPr/>
          </p:nvSpPr>
          <p:spPr bwMode="auto">
            <a:xfrm>
              <a:off x="1518" y="1818"/>
              <a:ext cx="247" cy="1235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0" scaled="1"/>
            </a:gradFill>
            <a:ln w="9525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71" name="AutoShape 58"/>
            <p:cNvSpPr>
              <a:spLocks noChangeArrowheads="1"/>
            </p:cNvSpPr>
            <p:nvPr/>
          </p:nvSpPr>
          <p:spPr bwMode="auto">
            <a:xfrm>
              <a:off x="1710" y="2121"/>
              <a:ext cx="110" cy="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72" name="AutoShape 60"/>
            <p:cNvSpPr>
              <a:spLocks noChangeArrowheads="1"/>
            </p:cNvSpPr>
            <p:nvPr/>
          </p:nvSpPr>
          <p:spPr bwMode="auto">
            <a:xfrm>
              <a:off x="1467" y="2117"/>
              <a:ext cx="110" cy="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8173" name="Line 61"/>
            <p:cNvSpPr>
              <a:spLocks noChangeShapeType="1"/>
            </p:cNvSpPr>
            <p:nvPr/>
          </p:nvSpPr>
          <p:spPr bwMode="auto">
            <a:xfrm>
              <a:off x="1336" y="2176"/>
              <a:ext cx="24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174" name="Line 62"/>
            <p:cNvSpPr>
              <a:spLocks noChangeShapeType="1"/>
            </p:cNvSpPr>
            <p:nvPr/>
          </p:nvSpPr>
          <p:spPr bwMode="auto">
            <a:xfrm flipV="1">
              <a:off x="1335" y="2697"/>
              <a:ext cx="2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175" name="Text Box 78"/>
            <p:cNvSpPr txBox="1">
              <a:spLocks noChangeArrowheads="1"/>
            </p:cNvSpPr>
            <p:nvPr/>
          </p:nvSpPr>
          <p:spPr bwMode="auto">
            <a:xfrm>
              <a:off x="2487" y="2313"/>
              <a:ext cx="10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Éprouvette</a:t>
              </a:r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48176" name="Line 79"/>
            <p:cNvSpPr>
              <a:spLocks noChangeShapeType="1"/>
            </p:cNvSpPr>
            <p:nvPr/>
          </p:nvSpPr>
          <p:spPr bwMode="auto">
            <a:xfrm flipH="1">
              <a:off x="1719" y="2450"/>
              <a:ext cx="79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70754" name="Group 98"/>
          <p:cNvGrpSpPr>
            <a:grpSpLocks/>
          </p:cNvGrpSpPr>
          <p:nvPr/>
        </p:nvGrpSpPr>
        <p:grpSpPr bwMode="auto">
          <a:xfrm>
            <a:off x="4545013" y="2771775"/>
            <a:ext cx="4049712" cy="4086225"/>
            <a:chOff x="2890" y="1636"/>
            <a:chExt cx="2551" cy="2574"/>
          </a:xfrm>
        </p:grpSpPr>
        <p:grpSp>
          <p:nvGrpSpPr>
            <p:cNvPr id="48134" name="Group 81"/>
            <p:cNvGrpSpPr>
              <a:grpSpLocks/>
            </p:cNvGrpSpPr>
            <p:nvPr/>
          </p:nvGrpSpPr>
          <p:grpSpPr bwMode="auto">
            <a:xfrm>
              <a:off x="2890" y="1636"/>
              <a:ext cx="2551" cy="2249"/>
              <a:chOff x="2944" y="1719"/>
              <a:chExt cx="2551" cy="2249"/>
            </a:xfrm>
          </p:grpSpPr>
          <p:sp>
            <p:nvSpPr>
              <p:cNvPr id="48141" name="Rectangle 82"/>
              <p:cNvSpPr>
                <a:spLocks noChangeArrowheads="1"/>
              </p:cNvSpPr>
              <p:nvPr/>
            </p:nvSpPr>
            <p:spPr bwMode="auto">
              <a:xfrm>
                <a:off x="2944" y="1719"/>
                <a:ext cx="2551" cy="22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42" name="Line 83"/>
              <p:cNvSpPr>
                <a:spLocks noChangeShapeType="1"/>
              </p:cNvSpPr>
              <p:nvPr/>
            </p:nvSpPr>
            <p:spPr bwMode="auto">
              <a:xfrm>
                <a:off x="3054" y="358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43" name="Text Box 84"/>
              <p:cNvSpPr txBox="1">
                <a:spLocks noChangeArrowheads="1"/>
              </p:cNvSpPr>
              <p:nvPr/>
            </p:nvSpPr>
            <p:spPr bwMode="auto">
              <a:xfrm>
                <a:off x="4068" y="3612"/>
                <a:ext cx="123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>
                    <a:solidFill>
                      <a:schemeClr val="bg2"/>
                    </a:solidFill>
                  </a:rPr>
                  <a:t>Déformation</a:t>
                </a:r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48144" name="Line 85"/>
              <p:cNvSpPr>
                <a:spLocks noChangeShapeType="1"/>
              </p:cNvSpPr>
              <p:nvPr/>
            </p:nvSpPr>
            <p:spPr bwMode="auto">
              <a:xfrm flipV="1">
                <a:off x="3355" y="1911"/>
                <a:ext cx="0" cy="178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8145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2670" y="2624"/>
                <a:ext cx="10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>
                    <a:solidFill>
                      <a:schemeClr val="bg2"/>
                    </a:solidFill>
                  </a:rPr>
                  <a:t>Contrainte</a:t>
                </a:r>
                <a:endParaRPr lang="fr-FR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8135" name="Group 87"/>
            <p:cNvGrpSpPr>
              <a:grpSpLocks/>
            </p:cNvGrpSpPr>
            <p:nvPr/>
          </p:nvGrpSpPr>
          <p:grpSpPr bwMode="auto">
            <a:xfrm>
              <a:off x="3299" y="1828"/>
              <a:ext cx="2131" cy="2382"/>
              <a:chOff x="3355" y="1938"/>
              <a:chExt cx="2131" cy="2382"/>
            </a:xfrm>
          </p:grpSpPr>
          <p:sp>
            <p:nvSpPr>
              <p:cNvPr id="48139" name="Arc 88"/>
              <p:cNvSpPr>
                <a:spLocks/>
              </p:cNvSpPr>
              <p:nvPr/>
            </p:nvSpPr>
            <p:spPr bwMode="auto">
              <a:xfrm flipH="1">
                <a:off x="3360" y="1938"/>
                <a:ext cx="2126" cy="2382"/>
              </a:xfrm>
              <a:custGeom>
                <a:avLst/>
                <a:gdLst>
                  <a:gd name="T0" fmla="*/ 504 w 20671"/>
                  <a:gd name="T1" fmla="*/ 0 h 21038"/>
                  <a:gd name="T2" fmla="*/ 2126 w 20671"/>
                  <a:gd name="T3" fmla="*/ 1673 h 21038"/>
                  <a:gd name="T4" fmla="*/ 0 w 20671"/>
                  <a:gd name="T5" fmla="*/ 2382 h 210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671" h="21038" fill="none" extrusionOk="0">
                    <a:moveTo>
                      <a:pt x="4896" y="0"/>
                    </a:moveTo>
                    <a:cubicBezTo>
                      <a:pt x="12417" y="1750"/>
                      <a:pt x="18431" y="7382"/>
                      <a:pt x="20671" y="14771"/>
                    </a:cubicBezTo>
                  </a:path>
                  <a:path w="20671" h="21038" stroke="0" extrusionOk="0">
                    <a:moveTo>
                      <a:pt x="4896" y="0"/>
                    </a:moveTo>
                    <a:cubicBezTo>
                      <a:pt x="12417" y="1750"/>
                      <a:pt x="18431" y="7382"/>
                      <a:pt x="20671" y="14771"/>
                    </a:cubicBezTo>
                    <a:lnTo>
                      <a:pt x="0" y="21038"/>
                    </a:lnTo>
                    <a:lnTo>
                      <a:pt x="4896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40" name="Line 89"/>
              <p:cNvSpPr>
                <a:spLocks noChangeShapeType="1"/>
              </p:cNvSpPr>
              <p:nvPr/>
            </p:nvSpPr>
            <p:spPr bwMode="auto">
              <a:xfrm flipV="1">
                <a:off x="3355" y="2304"/>
                <a:ext cx="384" cy="1289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8136" name="Group 90"/>
            <p:cNvGrpSpPr>
              <a:grpSpLocks/>
            </p:cNvGrpSpPr>
            <p:nvPr/>
          </p:nvGrpSpPr>
          <p:grpSpPr bwMode="auto">
            <a:xfrm>
              <a:off x="3273" y="2880"/>
              <a:ext cx="1334" cy="623"/>
              <a:chOff x="3337" y="2962"/>
              <a:chExt cx="1334" cy="623"/>
            </a:xfrm>
          </p:grpSpPr>
          <p:sp>
            <p:nvSpPr>
              <p:cNvPr id="48137" name="Arc 91"/>
              <p:cNvSpPr>
                <a:spLocks/>
              </p:cNvSpPr>
              <p:nvPr/>
            </p:nvSpPr>
            <p:spPr bwMode="auto">
              <a:xfrm>
                <a:off x="3337" y="3197"/>
                <a:ext cx="412" cy="388"/>
              </a:xfrm>
              <a:custGeom>
                <a:avLst/>
                <a:gdLst>
                  <a:gd name="T0" fmla="*/ 139 w 21600"/>
                  <a:gd name="T1" fmla="*/ 0 h 20327"/>
                  <a:gd name="T2" fmla="*/ 412 w 21600"/>
                  <a:gd name="T3" fmla="*/ 388 h 20327"/>
                  <a:gd name="T4" fmla="*/ 0 w 21600"/>
                  <a:gd name="T5" fmla="*/ 388 h 203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27" fill="none" extrusionOk="0">
                    <a:moveTo>
                      <a:pt x="7305" y="-1"/>
                    </a:moveTo>
                    <a:cubicBezTo>
                      <a:pt x="15880" y="3081"/>
                      <a:pt x="21600" y="11214"/>
                      <a:pt x="21600" y="20327"/>
                    </a:cubicBezTo>
                  </a:path>
                  <a:path w="21600" h="20327" stroke="0" extrusionOk="0">
                    <a:moveTo>
                      <a:pt x="7305" y="-1"/>
                    </a:moveTo>
                    <a:cubicBezTo>
                      <a:pt x="15880" y="3081"/>
                      <a:pt x="21600" y="11214"/>
                      <a:pt x="21600" y="20327"/>
                    </a:cubicBezTo>
                    <a:lnTo>
                      <a:pt x="0" y="20327"/>
                    </a:lnTo>
                    <a:lnTo>
                      <a:pt x="7305" y="-1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8138" name="Text Box 92"/>
              <p:cNvSpPr txBox="1">
                <a:spLocks noChangeArrowheads="1"/>
              </p:cNvSpPr>
              <p:nvPr/>
            </p:nvSpPr>
            <p:spPr bwMode="auto">
              <a:xfrm>
                <a:off x="3738" y="2962"/>
                <a:ext cx="93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>
                    <a:solidFill>
                      <a:schemeClr val="bg2"/>
                    </a:solidFill>
                  </a:rPr>
                  <a:t>Module d’Young</a:t>
                </a:r>
                <a:endParaRPr lang="fr-FR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04800"/>
            <a:ext cx="8483600" cy="1066800"/>
          </a:xfrm>
        </p:spPr>
        <p:txBody>
          <a:bodyPr/>
          <a:lstStyle/>
          <a:p>
            <a:r>
              <a:rPr lang="fr-CA" sz="4000" dirty="0" smtClean="0"/>
              <a:t>Quelques valeurs du module d’YOUNG</a:t>
            </a:r>
            <a:endParaRPr lang="fr-FR" sz="4000" dirty="0" smtClean="0"/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466496"/>
              </p:ext>
            </p:extLst>
          </p:nvPr>
        </p:nvGraphicFramePr>
        <p:xfrm>
          <a:off x="387061" y="1562100"/>
          <a:ext cx="8399463" cy="4630737"/>
        </p:xfrm>
        <a:graphic>
          <a:graphicData uri="http://schemas.openxmlformats.org/drawingml/2006/table">
            <a:tbl>
              <a:tblPr/>
              <a:tblGrid>
                <a:gridCol w="2100263"/>
                <a:gridCol w="2101850"/>
                <a:gridCol w="2097087"/>
                <a:gridCol w="2100263"/>
              </a:tblGrid>
              <a:tr h="701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kumimoji="1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1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Matériaux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Module d'Young</a:t>
                      </a:r>
                      <a:b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(MPa)</a:t>
                      </a: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/>
                      </a:r>
                      <a:br>
                        <a:rPr kumimoji="1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1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Matériaux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Module d'Young</a:t>
                      </a:r>
                      <a:b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(MPa)</a:t>
                      </a:r>
                      <a:r>
                        <a:rPr kumimoji="1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Nanotubes (C)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1 100 00</a:t>
                      </a:r>
                      <a:r>
                        <a:rPr kumimoji="1" lang="fr-C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1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Soie d'araignée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Diamant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1 000 000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Bois de chêne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Mo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329 000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Nylon 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2 000 - 4 000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Acier (18-10)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203 000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Polyéthylène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200 - 700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Verre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69 000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Cheveu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Granite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60 000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cartilage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2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Plexiglass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2 380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Collagène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60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Tiré de :  </a:t>
                      </a:r>
                      <a:r>
                        <a:rPr kumimoji="1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http://fr.wikipedia.org/wiki/Module_d'Young</a:t>
                      </a:r>
                      <a:r>
                        <a:rPr kumimoji="1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261938"/>
            <a:ext cx="6781800" cy="968375"/>
          </a:xfrm>
        </p:spPr>
        <p:txBody>
          <a:bodyPr/>
          <a:lstStyle/>
          <a:p>
            <a:r>
              <a:rPr lang="fr-CA" smtClean="0"/>
              <a:t>L’échelle de MOHS</a:t>
            </a:r>
            <a:endParaRPr lang="fr-FR" smtClean="0"/>
          </a:p>
        </p:txBody>
      </p:sp>
      <p:graphicFrame>
        <p:nvGraphicFramePr>
          <p:cNvPr id="73827" name="Group 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87288011"/>
              </p:ext>
            </p:extLst>
          </p:nvPr>
        </p:nvGraphicFramePr>
        <p:xfrm>
          <a:off x="512763" y="1174174"/>
          <a:ext cx="8445500" cy="5029200"/>
        </p:xfrm>
        <a:graphic>
          <a:graphicData uri="http://schemas.openxmlformats.org/drawingml/2006/table">
            <a:tbl>
              <a:tblPr/>
              <a:tblGrid>
                <a:gridCol w="1098550"/>
                <a:gridCol w="1436687"/>
                <a:gridCol w="3395663"/>
                <a:gridCol w="25146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Dureté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Minéral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Commentaires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Exemples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talc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Très facile à rayer avec l’ongle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0,5-1 : graphite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gypse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 : ongle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calcite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raye avec le cuivre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 : cuivre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fluorite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apatite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raye par le verre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 : couteau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orthoclase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 raye par l</a:t>
                      </a: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’acier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 : aigu</a:t>
                      </a: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d’acier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quartz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Raye une lame de couteau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 : Si polycr</a:t>
                      </a: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topaze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corindon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 : </a:t>
                      </a: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fondu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259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diamant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3875"/>
            <a:ext cx="6781800" cy="968375"/>
          </a:xfrm>
        </p:spPr>
        <p:txBody>
          <a:bodyPr/>
          <a:lstStyle/>
          <a:p>
            <a:r>
              <a:rPr lang="fr-CA" smtClean="0"/>
              <a:t>Les essais de dureté</a:t>
            </a:r>
            <a:endParaRPr lang="fr-F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2024063"/>
            <a:ext cx="3739696" cy="498475"/>
          </a:xfrm>
          <a:solidFill>
            <a:srgbClr val="66FF33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 smtClean="0">
                <a:solidFill>
                  <a:schemeClr val="bg2"/>
                </a:solidFill>
                <a:cs typeface="Times New Roman" pitchFamily="18" charset="0"/>
              </a:rPr>
              <a:t>Essai</a:t>
            </a:r>
            <a:r>
              <a:rPr lang="en-GB" dirty="0" smtClean="0">
                <a:solidFill>
                  <a:schemeClr val="bg2"/>
                </a:solidFill>
                <a:cs typeface="Times New Roman" pitchFamily="18" charset="0"/>
              </a:rPr>
              <a:t> BRINELL :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i="1" dirty="0" smtClean="0">
                <a:solidFill>
                  <a:schemeClr val="bg2"/>
                </a:solidFill>
              </a:rPr>
              <a:t>H</a:t>
            </a:r>
            <a:r>
              <a:rPr lang="fr-FR" i="1" baseline="-25000" dirty="0" smtClean="0">
                <a:solidFill>
                  <a:schemeClr val="bg2"/>
                </a:solidFill>
              </a:rPr>
              <a:t>B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122636" y="1905000"/>
            <a:ext cx="2830513" cy="4006850"/>
            <a:chOff x="2908" y="984"/>
            <a:chExt cx="1783" cy="2524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2908" y="984"/>
              <a:ext cx="1783" cy="2524"/>
              <a:chOff x="0" y="2199"/>
              <a:chExt cx="1783" cy="2524"/>
            </a:xfrm>
          </p:grpSpPr>
          <p:sp>
            <p:nvSpPr>
              <p:cNvPr id="51232" name="Rectangle 23"/>
              <p:cNvSpPr>
                <a:spLocks noChangeArrowheads="1"/>
              </p:cNvSpPr>
              <p:nvPr/>
            </p:nvSpPr>
            <p:spPr bwMode="auto">
              <a:xfrm>
                <a:off x="0" y="2199"/>
                <a:ext cx="1783" cy="25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1233" name="Rectangle 24" descr="40 %"/>
              <p:cNvSpPr>
                <a:spLocks noChangeArrowheads="1"/>
              </p:cNvSpPr>
              <p:nvPr/>
            </p:nvSpPr>
            <p:spPr bwMode="auto">
              <a:xfrm>
                <a:off x="413" y="3654"/>
                <a:ext cx="987" cy="877"/>
              </a:xfrm>
              <a:prstGeom prst="rect">
                <a:avLst/>
              </a:prstGeom>
              <a:pattFill prst="pct40">
                <a:fgClr>
                  <a:srgbClr val="33CCFF"/>
                </a:fgClr>
                <a:bgClr>
                  <a:srgbClr val="FFFFFF"/>
                </a:bgClr>
              </a:patt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1234" name="Line 25"/>
              <p:cNvSpPr>
                <a:spLocks noChangeShapeType="1"/>
              </p:cNvSpPr>
              <p:nvPr/>
            </p:nvSpPr>
            <p:spPr bwMode="auto">
              <a:xfrm>
                <a:off x="274" y="40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235" name="Line 26"/>
              <p:cNvSpPr>
                <a:spLocks noChangeShapeType="1"/>
              </p:cNvSpPr>
              <p:nvPr/>
            </p:nvSpPr>
            <p:spPr bwMode="auto">
              <a:xfrm>
                <a:off x="905" y="3516"/>
                <a:ext cx="0" cy="11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1236" name="Rectangle 27" descr="Sphères"/>
              <p:cNvSpPr>
                <a:spLocks noChangeArrowheads="1"/>
              </p:cNvSpPr>
              <p:nvPr/>
            </p:nvSpPr>
            <p:spPr bwMode="auto">
              <a:xfrm>
                <a:off x="412" y="3132"/>
                <a:ext cx="987" cy="247"/>
              </a:xfrm>
              <a:prstGeom prst="rect">
                <a:avLst/>
              </a:prstGeom>
              <a:pattFill prst="sphere">
                <a:fgClr>
                  <a:srgbClr val="33CCFF"/>
                </a:fgClr>
                <a:bgClr>
                  <a:srgbClr val="FFFFFF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1222" name="Oval 39"/>
            <p:cNvSpPr>
              <a:spLocks noChangeArrowheads="1"/>
            </p:cNvSpPr>
            <p:nvPr/>
          </p:nvSpPr>
          <p:spPr bwMode="auto">
            <a:xfrm>
              <a:off x="3640" y="2722"/>
              <a:ext cx="329" cy="329"/>
            </a:xfrm>
            <a:prstGeom prst="ellipse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1223" name="Line 40"/>
            <p:cNvSpPr>
              <a:spLocks noChangeShapeType="1"/>
            </p:cNvSpPr>
            <p:nvPr/>
          </p:nvSpPr>
          <p:spPr bwMode="auto">
            <a:xfrm>
              <a:off x="3640" y="2502"/>
              <a:ext cx="32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4" name="Oval 41"/>
            <p:cNvSpPr>
              <a:spLocks noChangeArrowheads="1"/>
            </p:cNvSpPr>
            <p:nvPr/>
          </p:nvSpPr>
          <p:spPr bwMode="auto">
            <a:xfrm>
              <a:off x="3475" y="1305"/>
              <a:ext cx="658" cy="658"/>
            </a:xfrm>
            <a:prstGeom prst="ellipse">
              <a:avLst/>
            </a:prstGeom>
            <a:gradFill rotWithShape="0">
              <a:gsLst>
                <a:gs pos="0">
                  <a:srgbClr val="4700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1225" name="Line 42"/>
            <p:cNvSpPr>
              <a:spLocks noChangeShapeType="1"/>
            </p:cNvSpPr>
            <p:nvPr/>
          </p:nvSpPr>
          <p:spPr bwMode="auto">
            <a:xfrm flipV="1">
              <a:off x="3969" y="1926"/>
              <a:ext cx="0" cy="9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6" name="Line 43"/>
            <p:cNvSpPr>
              <a:spLocks noChangeShapeType="1"/>
            </p:cNvSpPr>
            <p:nvPr/>
          </p:nvSpPr>
          <p:spPr bwMode="auto">
            <a:xfrm flipV="1">
              <a:off x="3640" y="1926"/>
              <a:ext cx="0" cy="9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7" name="Text Box 44"/>
            <p:cNvSpPr txBox="1">
              <a:spLocks noChangeArrowheads="1"/>
            </p:cNvSpPr>
            <p:nvPr/>
          </p:nvSpPr>
          <p:spPr bwMode="auto">
            <a:xfrm>
              <a:off x="3786" y="2199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d</a:t>
              </a:r>
              <a:endParaRPr lang="fr-FR" i="1">
                <a:solidFill>
                  <a:schemeClr val="bg2"/>
                </a:solidFill>
              </a:endParaRPr>
            </a:p>
          </p:txBody>
        </p:sp>
        <p:sp>
          <p:nvSpPr>
            <p:cNvPr id="51228" name="Line 45"/>
            <p:cNvSpPr>
              <a:spLocks noChangeShapeType="1"/>
            </p:cNvSpPr>
            <p:nvPr/>
          </p:nvSpPr>
          <p:spPr bwMode="auto">
            <a:xfrm>
              <a:off x="3795" y="1076"/>
              <a:ext cx="0" cy="22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9" name="Text Box 46"/>
            <p:cNvSpPr txBox="1">
              <a:spLocks noChangeArrowheads="1"/>
            </p:cNvSpPr>
            <p:nvPr/>
          </p:nvSpPr>
          <p:spPr bwMode="auto">
            <a:xfrm>
              <a:off x="3036" y="102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Force </a:t>
              </a:r>
              <a:r>
                <a:rPr lang="fr-CA" i="1">
                  <a:solidFill>
                    <a:schemeClr val="bg2"/>
                  </a:solidFill>
                </a:rPr>
                <a:t>F</a:t>
              </a:r>
              <a:endParaRPr lang="fr-FR" i="1">
                <a:solidFill>
                  <a:schemeClr val="bg2"/>
                </a:solidFill>
              </a:endParaRPr>
            </a:p>
          </p:txBody>
        </p:sp>
        <p:sp>
          <p:nvSpPr>
            <p:cNvPr id="51230" name="Line 64"/>
            <p:cNvSpPr>
              <a:spLocks noChangeShapeType="1"/>
            </p:cNvSpPr>
            <p:nvPr/>
          </p:nvSpPr>
          <p:spPr bwMode="auto">
            <a:xfrm flipH="1">
              <a:off x="4133" y="1600"/>
              <a:ext cx="2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31" name="Text Box 65"/>
            <p:cNvSpPr txBox="1">
              <a:spLocks noChangeArrowheads="1"/>
            </p:cNvSpPr>
            <p:nvPr/>
          </p:nvSpPr>
          <p:spPr bwMode="auto">
            <a:xfrm>
              <a:off x="4187" y="1326"/>
              <a:ext cx="2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 dirty="0">
                  <a:solidFill>
                    <a:schemeClr val="bg2"/>
                  </a:solidFill>
                </a:rPr>
                <a:t>D</a:t>
              </a:r>
              <a:endParaRPr lang="fr-FR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20486" y="4408714"/>
            <a:ext cx="3902529" cy="1200329"/>
            <a:chOff x="555171" y="4212771"/>
            <a:chExt cx="3902529" cy="1200329"/>
          </a:xfrm>
        </p:grpSpPr>
        <p:sp>
          <p:nvSpPr>
            <p:cNvPr id="37" name="ZoneTexte 36"/>
            <p:cNvSpPr txBox="1"/>
            <p:nvPr/>
          </p:nvSpPr>
          <p:spPr>
            <a:xfrm>
              <a:off x="555171" y="4212771"/>
              <a:ext cx="3902529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660033"/>
              </a:solidFill>
            </a:ln>
          </p:spPr>
          <p:txBody>
            <a:bodyPr wrap="square" rtlCol="0">
              <a:spAutoFit/>
            </a:bodyPr>
            <a:lstStyle/>
            <a:p>
              <a:endParaRPr lang="fr-CA" i="1" dirty="0" smtClean="0">
                <a:solidFill>
                  <a:srgbClr val="010000"/>
                </a:solidFill>
              </a:endParaRPr>
            </a:p>
            <a:p>
              <a:r>
                <a:rPr lang="fr-CA" i="1" dirty="0" smtClean="0">
                  <a:solidFill>
                    <a:srgbClr val="010000"/>
                  </a:solidFill>
                </a:rPr>
                <a:t>H</a:t>
              </a:r>
              <a:r>
                <a:rPr lang="fr-CA" i="1" baseline="-25000" dirty="0" smtClean="0">
                  <a:solidFill>
                    <a:srgbClr val="010000"/>
                  </a:solidFill>
                </a:rPr>
                <a:t>B</a:t>
              </a:r>
              <a:r>
                <a:rPr lang="fr-CA" dirty="0" smtClean="0">
                  <a:solidFill>
                    <a:srgbClr val="010000"/>
                  </a:solidFill>
                </a:rPr>
                <a:t> =  </a:t>
              </a:r>
            </a:p>
            <a:p>
              <a:endParaRPr lang="fr-CA" dirty="0" smtClean="0">
                <a:solidFill>
                  <a:srgbClr val="010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257300" y="4816928"/>
              <a:ext cx="2955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010000"/>
                  </a:solidFill>
                  <a:latin typeface="Symbol" pitchFamily="18" charset="2"/>
                </a:rPr>
                <a:t>p</a:t>
              </a:r>
              <a:r>
                <a:rPr lang="fr-CA" dirty="0" smtClean="0">
                  <a:solidFill>
                    <a:srgbClr val="010000"/>
                  </a:solidFill>
                </a:rPr>
                <a:t> </a:t>
              </a:r>
              <a:r>
                <a:rPr lang="fr-CA" i="1" dirty="0" smtClean="0">
                  <a:solidFill>
                    <a:srgbClr val="010000"/>
                  </a:solidFill>
                </a:rPr>
                <a:t>D</a:t>
              </a:r>
              <a:r>
                <a:rPr lang="fr-CA" dirty="0" smtClean="0">
                  <a:solidFill>
                    <a:srgbClr val="010000"/>
                  </a:solidFill>
                </a:rPr>
                <a:t> – (</a:t>
              </a:r>
              <a:r>
                <a:rPr lang="fr-CA" i="1" dirty="0" smtClean="0">
                  <a:solidFill>
                    <a:srgbClr val="010000"/>
                  </a:solidFill>
                </a:rPr>
                <a:t>D</a:t>
              </a:r>
              <a:r>
                <a:rPr lang="fr-CA" dirty="0" smtClean="0">
                  <a:solidFill>
                    <a:srgbClr val="010000"/>
                  </a:solidFill>
                </a:rPr>
                <a:t> –   </a:t>
              </a:r>
              <a:r>
                <a:rPr lang="fr-CA" i="1" dirty="0" smtClean="0">
                  <a:solidFill>
                    <a:srgbClr val="010000"/>
                  </a:solidFill>
                </a:rPr>
                <a:t>D</a:t>
              </a:r>
              <a:r>
                <a:rPr lang="fr-CA" baseline="30000" dirty="0" smtClean="0">
                  <a:solidFill>
                    <a:srgbClr val="010000"/>
                  </a:solidFill>
                </a:rPr>
                <a:t>2</a:t>
              </a:r>
              <a:r>
                <a:rPr lang="fr-CA" dirty="0" smtClean="0">
                  <a:solidFill>
                    <a:srgbClr val="010000"/>
                  </a:solidFill>
                </a:rPr>
                <a:t> – </a:t>
              </a:r>
              <a:r>
                <a:rPr lang="fr-CA" i="1" dirty="0" smtClean="0">
                  <a:solidFill>
                    <a:srgbClr val="010000"/>
                  </a:solidFill>
                </a:rPr>
                <a:t>d</a:t>
              </a:r>
              <a:r>
                <a:rPr lang="fr-CA" baseline="30000" dirty="0" smtClean="0">
                  <a:solidFill>
                    <a:srgbClr val="010000"/>
                  </a:solidFill>
                </a:rPr>
                <a:t>2</a:t>
              </a:r>
              <a:r>
                <a:rPr lang="fr-CA" dirty="0" smtClean="0">
                  <a:solidFill>
                    <a:srgbClr val="010000"/>
                  </a:solidFill>
                </a:rPr>
                <a:t>)</a:t>
              </a:r>
              <a:endParaRPr lang="fr-CA" dirty="0">
                <a:solidFill>
                  <a:srgbClr val="010000"/>
                </a:solidFill>
              </a:endParaRPr>
            </a:p>
          </p:txBody>
        </p:sp>
        <p:cxnSp>
          <p:nvCxnSpPr>
            <p:cNvPr id="41" name="Connecteur droit 40"/>
            <p:cNvCxnSpPr/>
            <p:nvPr/>
          </p:nvCxnSpPr>
          <p:spPr bwMode="auto">
            <a:xfrm>
              <a:off x="1338942" y="4800600"/>
              <a:ext cx="26452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43"/>
            <p:cNvCxnSpPr/>
            <p:nvPr/>
          </p:nvCxnSpPr>
          <p:spPr bwMode="auto">
            <a:xfrm>
              <a:off x="2857500" y="4849586"/>
              <a:ext cx="11103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45"/>
            <p:cNvCxnSpPr>
              <a:endCxn id="39" idx="2"/>
            </p:cNvCxnSpPr>
            <p:nvPr/>
          </p:nvCxnSpPr>
          <p:spPr bwMode="auto">
            <a:xfrm flipH="1">
              <a:off x="2735036" y="4849586"/>
              <a:ext cx="122465" cy="4290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Connecteur droit 47"/>
            <p:cNvCxnSpPr>
              <a:stCxn id="39" idx="2"/>
            </p:cNvCxnSpPr>
            <p:nvPr/>
          </p:nvCxnSpPr>
          <p:spPr bwMode="auto">
            <a:xfrm flipH="1" flipV="1">
              <a:off x="2726872" y="4947559"/>
              <a:ext cx="8164" cy="331034"/>
            </a:xfrm>
            <a:prstGeom prst="line">
              <a:avLst/>
            </a:prstGeom>
            <a:ln>
              <a:solidFill>
                <a:schemeClr val="bg2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237013" y="4343400"/>
              <a:ext cx="685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010000"/>
                  </a:solidFill>
                </a:rPr>
                <a:t>2 </a:t>
              </a:r>
              <a:r>
                <a:rPr lang="fr-CA" i="1" dirty="0" smtClean="0">
                  <a:solidFill>
                    <a:srgbClr val="010000"/>
                  </a:solidFill>
                </a:rPr>
                <a:t>F</a:t>
              </a:r>
              <a:endParaRPr lang="fr-CA" i="1" dirty="0">
                <a:solidFill>
                  <a:srgbClr val="010000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849087" y="2808515"/>
            <a:ext cx="4751613" cy="1200329"/>
            <a:chOff x="849087" y="2808515"/>
            <a:chExt cx="4751613" cy="1200329"/>
          </a:xfrm>
        </p:grpSpPr>
        <p:sp>
          <p:nvSpPr>
            <p:cNvPr id="38" name="ZoneTexte 37"/>
            <p:cNvSpPr txBox="1"/>
            <p:nvPr/>
          </p:nvSpPr>
          <p:spPr>
            <a:xfrm>
              <a:off x="849087" y="2808515"/>
              <a:ext cx="3020784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D600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smtClean="0">
                  <a:solidFill>
                    <a:srgbClr val="010000"/>
                  </a:solidFill>
                </a:rPr>
                <a:t>Force </a:t>
              </a:r>
              <a:r>
                <a:rPr lang="fr-CA" i="1" dirty="0" smtClean="0">
                  <a:solidFill>
                    <a:srgbClr val="010000"/>
                  </a:solidFill>
                </a:rPr>
                <a:t>F</a:t>
              </a:r>
              <a:r>
                <a:rPr lang="fr-CA" dirty="0" smtClean="0">
                  <a:solidFill>
                    <a:srgbClr val="010000"/>
                  </a:solidFill>
                </a:rPr>
                <a:t> maintenue pendant 15 à 30 s sur l’éprouvette</a:t>
              </a:r>
              <a:endParaRPr lang="fr-CA" dirty="0">
                <a:solidFill>
                  <a:srgbClr val="010000"/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 bwMode="auto">
            <a:xfrm flipV="1">
              <a:off x="3461657" y="3657600"/>
              <a:ext cx="2139043" cy="1306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3875"/>
            <a:ext cx="6781800" cy="968375"/>
          </a:xfrm>
        </p:spPr>
        <p:txBody>
          <a:bodyPr/>
          <a:lstStyle/>
          <a:p>
            <a:r>
              <a:rPr lang="fr-CA" smtClean="0"/>
              <a:t>Les essais de dureté</a:t>
            </a:r>
            <a:endParaRPr lang="fr-FR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2494" y="1773463"/>
            <a:ext cx="3794577" cy="4984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fr-CA" sz="2800" dirty="0">
                <a:solidFill>
                  <a:schemeClr val="bg2"/>
                </a:solidFill>
                <a:cs typeface="Times New Roman" pitchFamily="18" charset="0"/>
              </a:rPr>
              <a:t>Essai</a:t>
            </a:r>
            <a:r>
              <a:rPr lang="en-GB" sz="2800" dirty="0">
                <a:solidFill>
                  <a:schemeClr val="bg2"/>
                </a:solidFill>
                <a:cs typeface="Times New Roman" pitchFamily="18" charset="0"/>
              </a:rPr>
              <a:t> VICKERS </a:t>
            </a:r>
            <a:r>
              <a:rPr lang="en-GB" sz="2800" dirty="0" smtClean="0">
                <a:solidFill>
                  <a:schemeClr val="bg2"/>
                </a:solidFill>
                <a:cs typeface="Times New Roman" pitchFamily="18" charset="0"/>
              </a:rPr>
              <a:t>: </a:t>
            </a:r>
            <a:r>
              <a:rPr lang="en-GB" sz="2800" i="1" dirty="0" smtClean="0">
                <a:solidFill>
                  <a:schemeClr val="bg2"/>
                </a:solidFill>
                <a:cs typeface="Times New Roman" pitchFamily="18" charset="0"/>
              </a:rPr>
              <a:t>H</a:t>
            </a:r>
            <a:r>
              <a:rPr lang="en-GB" sz="2800" i="1" baseline="-25000" dirty="0" smtClean="0">
                <a:solidFill>
                  <a:schemeClr val="bg2"/>
                </a:solidFill>
                <a:cs typeface="Times New Roman" pitchFamily="18" charset="0"/>
              </a:rPr>
              <a:t>V</a:t>
            </a:r>
            <a:r>
              <a:rPr lang="fr-FR" sz="2800" dirty="0" smtClean="0">
                <a:solidFill>
                  <a:schemeClr val="bg2"/>
                </a:solidFill>
              </a:rPr>
              <a:t> </a:t>
            </a:r>
            <a:endParaRPr lang="fr-FR" sz="2800" dirty="0">
              <a:solidFill>
                <a:schemeClr val="bg2"/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5818415" y="4076702"/>
            <a:ext cx="2133600" cy="2393950"/>
            <a:chOff x="5193169" y="3456216"/>
            <a:chExt cx="2133600" cy="2393950"/>
          </a:xfrm>
        </p:grpSpPr>
        <p:sp>
          <p:nvSpPr>
            <p:cNvPr id="51209" name="Rectangle 69" descr="40 %"/>
            <p:cNvSpPr>
              <a:spLocks noChangeArrowheads="1"/>
            </p:cNvSpPr>
            <p:nvPr/>
          </p:nvSpPr>
          <p:spPr bwMode="auto">
            <a:xfrm>
              <a:off x="5413831" y="4284891"/>
              <a:ext cx="1566863" cy="1392238"/>
            </a:xfrm>
            <a:prstGeom prst="rect">
              <a:avLst/>
            </a:prstGeom>
            <a:pattFill prst="pct40">
              <a:fgClr>
                <a:srgbClr val="33CCFF"/>
              </a:fgClr>
              <a:bgClr>
                <a:srgbClr val="FFFFFF"/>
              </a:bgClr>
            </a:patt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1210" name="Line 70"/>
            <p:cNvSpPr>
              <a:spLocks noChangeShapeType="1"/>
            </p:cNvSpPr>
            <p:nvPr/>
          </p:nvSpPr>
          <p:spPr bwMode="auto">
            <a:xfrm>
              <a:off x="5193169" y="4980216"/>
              <a:ext cx="21336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1" name="Line 71"/>
            <p:cNvSpPr>
              <a:spLocks noChangeShapeType="1"/>
            </p:cNvSpPr>
            <p:nvPr/>
          </p:nvSpPr>
          <p:spPr bwMode="auto">
            <a:xfrm>
              <a:off x="6194881" y="4065816"/>
              <a:ext cx="0" cy="17843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2" name="Rectangle 72" descr="Sphères"/>
            <p:cNvSpPr>
              <a:spLocks noChangeArrowheads="1"/>
            </p:cNvSpPr>
            <p:nvPr/>
          </p:nvSpPr>
          <p:spPr bwMode="auto">
            <a:xfrm>
              <a:off x="5412244" y="3456216"/>
              <a:ext cx="1566863" cy="392113"/>
            </a:xfrm>
            <a:prstGeom prst="rect">
              <a:avLst/>
            </a:prstGeom>
            <a:pattFill prst="sphere">
              <a:fgClr>
                <a:srgbClr val="33CCFF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1213" name="AutoShape 73"/>
            <p:cNvSpPr>
              <a:spLocks noChangeArrowheads="1"/>
            </p:cNvSpPr>
            <p:nvPr/>
          </p:nvSpPr>
          <p:spPr bwMode="auto">
            <a:xfrm>
              <a:off x="5923419" y="4727803"/>
              <a:ext cx="522288" cy="520700"/>
            </a:xfrm>
            <a:prstGeom prst="diamond">
              <a:avLst/>
            </a:prstGeom>
            <a:gradFill rotWithShape="0">
              <a:gsLst>
                <a:gs pos="0">
                  <a:srgbClr val="002F76"/>
                </a:gs>
                <a:gs pos="100000">
                  <a:srgbClr val="00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1214" name="Line 74"/>
            <p:cNvSpPr>
              <a:spLocks noChangeShapeType="1"/>
            </p:cNvSpPr>
            <p:nvPr/>
          </p:nvSpPr>
          <p:spPr bwMode="auto">
            <a:xfrm flipV="1">
              <a:off x="5909131" y="3464153"/>
              <a:ext cx="0" cy="1524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5" name="Line 75"/>
            <p:cNvSpPr>
              <a:spLocks noChangeShapeType="1"/>
            </p:cNvSpPr>
            <p:nvPr/>
          </p:nvSpPr>
          <p:spPr bwMode="auto">
            <a:xfrm flipV="1">
              <a:off x="6447294" y="3464153"/>
              <a:ext cx="0" cy="15240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9" name="Line 79"/>
            <p:cNvSpPr>
              <a:spLocks noChangeShapeType="1"/>
            </p:cNvSpPr>
            <p:nvPr/>
          </p:nvSpPr>
          <p:spPr bwMode="auto">
            <a:xfrm>
              <a:off x="5909131" y="4421416"/>
              <a:ext cx="522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0" name="Text Box 80"/>
            <p:cNvSpPr txBox="1">
              <a:spLocks noChangeArrowheads="1"/>
            </p:cNvSpPr>
            <p:nvPr/>
          </p:nvSpPr>
          <p:spPr bwMode="auto">
            <a:xfrm>
              <a:off x="6155194" y="3913416"/>
              <a:ext cx="3921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d</a:t>
              </a:r>
              <a:endParaRPr lang="fr-FR" i="1">
                <a:solidFill>
                  <a:schemeClr val="bg2"/>
                </a:solidFill>
              </a:endParaRPr>
            </a:p>
          </p:txBody>
        </p:sp>
      </p:grpSp>
      <p:sp>
        <p:nvSpPr>
          <p:cNvPr id="36" name="Espace réservé du contenu 35"/>
          <p:cNvSpPr>
            <a:spLocks noGrp="1"/>
          </p:cNvSpPr>
          <p:nvPr>
            <p:ph idx="1"/>
          </p:nvPr>
        </p:nvSpPr>
        <p:spPr>
          <a:xfrm>
            <a:off x="1426029" y="2601687"/>
            <a:ext cx="3015343" cy="1447800"/>
          </a:xfrm>
        </p:spPr>
        <p:txBody>
          <a:bodyPr/>
          <a:lstStyle/>
          <a:p>
            <a:r>
              <a:rPr lang="fr-CA" dirty="0" err="1" smtClean="0">
                <a:solidFill>
                  <a:schemeClr val="bg2"/>
                </a:solidFill>
              </a:rPr>
              <a:t>Indenteur</a:t>
            </a:r>
            <a:r>
              <a:rPr lang="fr-CA" dirty="0" smtClean="0">
                <a:solidFill>
                  <a:schemeClr val="bg2"/>
                </a:solidFill>
              </a:rPr>
              <a:t> en diamant de base carrée :</a:t>
            </a:r>
            <a:endParaRPr lang="fr-CA" dirty="0">
              <a:solidFill>
                <a:schemeClr val="bg2"/>
              </a:solidFill>
            </a:endParaRPr>
          </a:p>
        </p:txBody>
      </p:sp>
      <p:sp>
        <p:nvSpPr>
          <p:cNvPr id="37" name="Flèche droite rayée 36"/>
          <p:cNvSpPr/>
          <p:nvPr/>
        </p:nvSpPr>
        <p:spPr bwMode="auto">
          <a:xfrm>
            <a:off x="4180115" y="2743200"/>
            <a:ext cx="1894114" cy="195943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1414009" y="4233184"/>
            <a:ext cx="2913062" cy="926646"/>
            <a:chOff x="793523" y="3612698"/>
            <a:chExt cx="2913062" cy="926646"/>
          </a:xfrm>
        </p:grpSpPr>
        <p:sp>
          <p:nvSpPr>
            <p:cNvPr id="69" name="AutoShape 76"/>
            <p:cNvSpPr>
              <a:spLocks noChangeArrowheads="1"/>
            </p:cNvSpPr>
            <p:nvPr/>
          </p:nvSpPr>
          <p:spPr bwMode="auto">
            <a:xfrm flipV="1">
              <a:off x="793523" y="3612698"/>
              <a:ext cx="2913062" cy="796016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10000"/>
                <a:lumOff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82" name="Groupe 81"/>
            <p:cNvGrpSpPr/>
            <p:nvPr/>
          </p:nvGrpSpPr>
          <p:grpSpPr>
            <a:xfrm>
              <a:off x="1583872" y="3837217"/>
              <a:ext cx="1289957" cy="702127"/>
              <a:chOff x="2318657" y="4359731"/>
              <a:chExt cx="1289957" cy="702127"/>
            </a:xfrm>
          </p:grpSpPr>
          <p:sp>
            <p:nvSpPr>
              <p:cNvPr id="70" name="Arc 69"/>
              <p:cNvSpPr/>
              <p:nvPr/>
            </p:nvSpPr>
            <p:spPr bwMode="auto">
              <a:xfrm>
                <a:off x="2318657" y="4359731"/>
                <a:ext cx="1289957" cy="702127"/>
              </a:xfrm>
              <a:prstGeom prst="arc">
                <a:avLst>
                  <a:gd name="adj1" fmla="val 11757671"/>
                  <a:gd name="adj2" fmla="val 2097716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fr-CA" sz="24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81" name="Groupe 80"/>
              <p:cNvGrpSpPr/>
              <p:nvPr/>
            </p:nvGrpSpPr>
            <p:grpSpPr>
              <a:xfrm>
                <a:off x="2392682" y="4392386"/>
                <a:ext cx="1182241" cy="206429"/>
                <a:chOff x="2392682" y="4392386"/>
                <a:chExt cx="1182241" cy="206429"/>
              </a:xfrm>
            </p:grpSpPr>
            <p:cxnSp>
              <p:nvCxnSpPr>
                <p:cNvPr id="74" name="Connecteur droit 73"/>
                <p:cNvCxnSpPr>
                  <a:stCxn id="70" idx="2"/>
                </p:cNvCxnSpPr>
                <p:nvPr/>
              </p:nvCxnSpPr>
              <p:spPr bwMode="auto">
                <a:xfrm flipH="1" flipV="1">
                  <a:off x="3494314" y="4425043"/>
                  <a:ext cx="80609" cy="17377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Connecteur droit 75"/>
                <p:cNvCxnSpPr>
                  <a:stCxn id="70" idx="2"/>
                </p:cNvCxnSpPr>
                <p:nvPr/>
              </p:nvCxnSpPr>
              <p:spPr bwMode="auto">
                <a:xfrm flipH="1" flipV="1">
                  <a:off x="3396343" y="4523014"/>
                  <a:ext cx="178580" cy="758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Connecteur droit 77"/>
                <p:cNvCxnSpPr>
                  <a:stCxn id="70" idx="0"/>
                </p:cNvCxnSpPr>
                <p:nvPr/>
              </p:nvCxnSpPr>
              <p:spPr bwMode="auto">
                <a:xfrm flipV="1">
                  <a:off x="2392682" y="4392386"/>
                  <a:ext cx="56604" cy="15510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Connecteur droit 79"/>
                <p:cNvCxnSpPr/>
                <p:nvPr/>
              </p:nvCxnSpPr>
              <p:spPr bwMode="auto">
                <a:xfrm flipV="1">
                  <a:off x="2400300" y="4506686"/>
                  <a:ext cx="163286" cy="4898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3" name="ZoneTexte 82"/>
            <p:cNvSpPr txBox="1"/>
            <p:nvPr/>
          </p:nvSpPr>
          <p:spPr>
            <a:xfrm>
              <a:off x="1828800" y="3853543"/>
              <a:ext cx="947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rgbClr val="010000"/>
                  </a:solidFill>
                </a:rPr>
                <a:t>136 °</a:t>
              </a:r>
              <a:endParaRPr lang="fr-CA" dirty="0">
                <a:solidFill>
                  <a:srgbClr val="010000"/>
                </a:solidFill>
              </a:endParaRP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5615217" y="3082926"/>
            <a:ext cx="1992203" cy="1397864"/>
            <a:chOff x="4994731" y="2462440"/>
            <a:chExt cx="1992203" cy="1397864"/>
          </a:xfrm>
        </p:grpSpPr>
        <p:sp>
          <p:nvSpPr>
            <p:cNvPr id="51217" name="Line 77"/>
            <p:cNvSpPr>
              <a:spLocks noChangeShapeType="1"/>
            </p:cNvSpPr>
            <p:nvPr/>
          </p:nvSpPr>
          <p:spPr bwMode="auto">
            <a:xfrm>
              <a:off x="6198056" y="2489428"/>
              <a:ext cx="0" cy="9572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8" name="Text Box 78"/>
            <p:cNvSpPr txBox="1">
              <a:spLocks noChangeArrowheads="1"/>
            </p:cNvSpPr>
            <p:nvPr/>
          </p:nvSpPr>
          <p:spPr bwMode="auto">
            <a:xfrm>
              <a:off x="4994731" y="2462440"/>
              <a:ext cx="1263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Force </a:t>
              </a:r>
              <a:r>
                <a:rPr lang="fr-CA" i="1">
                  <a:solidFill>
                    <a:schemeClr val="bg2"/>
                  </a:solidFill>
                </a:rPr>
                <a:t>F</a:t>
              </a:r>
              <a:endParaRPr lang="fr-FR" i="1">
                <a:solidFill>
                  <a:schemeClr val="bg2"/>
                </a:solidFill>
              </a:endParaRPr>
            </a:p>
          </p:txBody>
        </p:sp>
        <p:sp>
          <p:nvSpPr>
            <p:cNvPr id="90" name="Rectangle 72" descr="Sphères"/>
            <p:cNvSpPr>
              <a:spLocks noChangeArrowheads="1"/>
            </p:cNvSpPr>
            <p:nvPr/>
          </p:nvSpPr>
          <p:spPr bwMode="auto">
            <a:xfrm>
              <a:off x="5420071" y="3468191"/>
              <a:ext cx="1566863" cy="392113"/>
            </a:xfrm>
            <a:prstGeom prst="rect">
              <a:avLst/>
            </a:prstGeom>
            <a:pattFill prst="sphere">
              <a:fgClr>
                <a:srgbClr val="33CCFF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97" name="AutoShape 76"/>
          <p:cNvSpPr>
            <a:spLocks noChangeArrowheads="1"/>
          </p:cNvSpPr>
          <p:nvPr/>
        </p:nvSpPr>
        <p:spPr bwMode="auto">
          <a:xfrm flipV="1">
            <a:off x="6372001" y="2774951"/>
            <a:ext cx="914400" cy="261938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8" name="ZoneTexte 97"/>
          <p:cNvSpPr txBox="1"/>
          <p:nvPr/>
        </p:nvSpPr>
        <p:spPr>
          <a:xfrm>
            <a:off x="2367642" y="5486400"/>
            <a:ext cx="24320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fr-CA" i="1" dirty="0" err="1" smtClean="0">
                <a:solidFill>
                  <a:srgbClr val="010000"/>
                </a:solidFill>
              </a:rPr>
              <a:t>H</a:t>
            </a:r>
            <a:r>
              <a:rPr lang="fr-CA" i="1" baseline="-25000" dirty="0" err="1" smtClean="0">
                <a:solidFill>
                  <a:srgbClr val="010000"/>
                </a:solidFill>
              </a:rPr>
              <a:t>v</a:t>
            </a:r>
            <a:r>
              <a:rPr lang="fr-CA" dirty="0" smtClean="0">
                <a:solidFill>
                  <a:srgbClr val="010000"/>
                </a:solidFill>
              </a:rPr>
              <a:t> =  1,854 </a:t>
            </a:r>
            <a:r>
              <a:rPr lang="fr-CA" i="1" dirty="0" smtClean="0">
                <a:solidFill>
                  <a:srgbClr val="010000"/>
                </a:solidFill>
              </a:rPr>
              <a:t>F</a:t>
            </a:r>
            <a:r>
              <a:rPr lang="fr-CA" dirty="0" smtClean="0">
                <a:solidFill>
                  <a:srgbClr val="010000"/>
                </a:solidFill>
              </a:rPr>
              <a:t> / </a:t>
            </a:r>
            <a:r>
              <a:rPr lang="fr-CA" i="1" dirty="0" smtClean="0">
                <a:solidFill>
                  <a:srgbClr val="010000"/>
                </a:solidFill>
              </a:rPr>
              <a:t>d </a:t>
            </a:r>
            <a:r>
              <a:rPr lang="fr-CA" baseline="30000" dirty="0" smtClean="0">
                <a:solidFill>
                  <a:srgbClr val="010000"/>
                </a:solidFill>
              </a:rPr>
              <a:t>2</a:t>
            </a:r>
            <a:endParaRPr lang="fr-CA" baseline="300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3.05556E-6 0.16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36" grpId="0" build="p"/>
      <p:bldP spid="37" grpId="0" animBg="1"/>
      <p:bldP spid="37" grpId="1" animBg="1"/>
      <p:bldP spid="97" grpId="0" animBg="1"/>
      <p:bldP spid="97" grpId="1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54620239"/>
              </p:ext>
            </p:extLst>
          </p:nvPr>
        </p:nvGraphicFramePr>
        <p:xfrm>
          <a:off x="914400" y="1566863"/>
          <a:ext cx="7808913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8025325" imgH="4593190" progId="Word.Document.8">
                  <p:embed/>
                </p:oleObj>
              </mc:Choice>
              <mc:Fallback>
                <p:oleObj name="Document" r:id="rId3" imgW="8025325" imgH="4593190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66863"/>
                        <a:ext cx="7808913" cy="446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36650" y="361950"/>
            <a:ext cx="6781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Les 7 systèmes cristallins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92113"/>
            <a:ext cx="6781800" cy="1230312"/>
          </a:xfrm>
        </p:spPr>
        <p:txBody>
          <a:bodyPr/>
          <a:lstStyle/>
          <a:p>
            <a:r>
              <a:rPr lang="fr-CA" smtClean="0"/>
              <a:t>Dureté BRINELL  </a:t>
            </a:r>
            <a:r>
              <a:rPr lang="fr-CA" i="1" smtClean="0"/>
              <a:t>H</a:t>
            </a:r>
            <a:r>
              <a:rPr lang="fr-CA" i="1" baseline="-25000" smtClean="0"/>
              <a:t>B</a:t>
            </a:r>
            <a:endParaRPr lang="fr-FR" i="1" baseline="-25000" smtClean="0"/>
          </a:p>
        </p:txBody>
      </p:sp>
      <p:graphicFrame>
        <p:nvGraphicFramePr>
          <p:cNvPr id="74798" name="Object 46"/>
          <p:cNvGraphicFramePr>
            <a:graphicFrameLocks noChangeAspect="1"/>
          </p:cNvGraphicFramePr>
          <p:nvPr/>
        </p:nvGraphicFramePr>
        <p:xfrm>
          <a:off x="479425" y="1654175"/>
          <a:ext cx="57912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Document" r:id="rId3" imgW="5778520" imgH="1157471" progId="Word.Document.8">
                  <p:embed/>
                </p:oleObj>
              </mc:Choice>
              <mc:Fallback>
                <p:oleObj name="Document" r:id="rId3" imgW="5778520" imgH="1157471" progId="Word.Document.8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654175"/>
                        <a:ext cx="57912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25" name="Group 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04750044"/>
              </p:ext>
            </p:extLst>
          </p:nvPr>
        </p:nvGraphicFramePr>
        <p:xfrm>
          <a:off x="1208088" y="2743200"/>
          <a:ext cx="6705600" cy="3222627"/>
        </p:xfrm>
        <a:graphic>
          <a:graphicData uri="http://schemas.openxmlformats.org/drawingml/2006/table">
            <a:tbl>
              <a:tblPr/>
              <a:tblGrid>
                <a:gridCol w="4321175"/>
                <a:gridCol w="2384425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Essences de bois de parquet</a:t>
                      </a: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1" lang="fr-CA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B  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/mm</a:t>
                      </a:r>
                      <a:r>
                        <a:rPr kumimoji="1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fr-FR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Bambou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Châtaigner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à 2,3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Chêne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 à </a:t>
                      </a: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Merisier</a:t>
                      </a:r>
                      <a:r>
                        <a:rPr kumimoji="1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 à 3,1</a:t>
                      </a: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</a:t>
                      </a:r>
                      <a:r>
                        <a:rPr kumimoji="1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à 2  </a:t>
                      </a: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74826" name="Text Box 74"/>
          <p:cNvSpPr txBox="1">
            <a:spLocks noChangeArrowheads="1"/>
          </p:cNvSpPr>
          <p:nvPr/>
        </p:nvSpPr>
        <p:spPr bwMode="auto">
          <a:xfrm>
            <a:off x="2028392" y="6003204"/>
            <a:ext cx="5110162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bg2"/>
                </a:solidFill>
                <a:cs typeface="Times New Roman" pitchFamily="18" charset="0"/>
              </a:rPr>
              <a:t>Tiré de :  </a:t>
            </a:r>
            <a:r>
              <a:rPr lang="fr-FR" sz="2000" dirty="0">
                <a:solidFill>
                  <a:schemeClr val="bg2"/>
                </a:solidFill>
                <a:cs typeface="Times New Roman" pitchFamily="18" charset="0"/>
                <a:hlinkClick r:id="rId5"/>
              </a:rPr>
              <a:t>http://www.obd.fr/parquet_massif/</a:t>
            </a:r>
            <a:r>
              <a:rPr lang="fr-CA" sz="2000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6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92113"/>
            <a:ext cx="6781800" cy="1360487"/>
          </a:xfrm>
        </p:spPr>
        <p:txBody>
          <a:bodyPr/>
          <a:lstStyle/>
          <a:p>
            <a:r>
              <a:rPr lang="fr-CA" smtClean="0"/>
              <a:t>Dureté Vickers  </a:t>
            </a:r>
            <a:r>
              <a:rPr lang="fr-CA" i="1" smtClean="0"/>
              <a:t>H</a:t>
            </a:r>
            <a:r>
              <a:rPr lang="fr-CA" i="1" baseline="-25000" smtClean="0"/>
              <a:t>V</a:t>
            </a:r>
            <a:endParaRPr lang="fr-FR" i="1" baseline="-25000" smtClean="0"/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56575590"/>
              </p:ext>
            </p:extLst>
          </p:nvPr>
        </p:nvGraphicFramePr>
        <p:xfrm>
          <a:off x="1316904" y="3022023"/>
          <a:ext cx="6705600" cy="2994027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Métal </a:t>
                      </a: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1" lang="fr-CA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1" lang="fr-FR" sz="2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Métal 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1" lang="fr-CA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1" lang="fr-FR" sz="2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Al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35-48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670-1000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Ta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Cr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Cu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endParaRPr kumimoji="1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Monotype Sorts" pitchFamily="2" charset="2"/>
                        <a:buNone/>
                        <a:tabLst/>
                      </a:pPr>
                      <a:r>
                        <a:rPr kumimoji="1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  <a:endParaRPr kumimoji="1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816" name="Object 40"/>
          <p:cNvGraphicFramePr>
            <a:graphicFrameLocks noChangeAspect="1"/>
          </p:cNvGraphicFramePr>
          <p:nvPr/>
        </p:nvGraphicFramePr>
        <p:xfrm>
          <a:off x="692150" y="1962150"/>
          <a:ext cx="4445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Document" r:id="rId3" imgW="4448556" imgH="1065276" progId="Word.Document.8">
                  <p:embed/>
                </p:oleObj>
              </mc:Choice>
              <mc:Fallback>
                <p:oleObj name="Document" r:id="rId3" imgW="4448556" imgH="106527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962150"/>
                        <a:ext cx="4445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770235" y="2430463"/>
            <a:ext cx="6199187" cy="3984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54276" name="Group 153"/>
          <p:cNvGrpSpPr>
            <a:grpSpLocks/>
          </p:cNvGrpSpPr>
          <p:nvPr/>
        </p:nvGrpSpPr>
        <p:grpSpPr bwMode="auto">
          <a:xfrm>
            <a:off x="3305347" y="4572001"/>
            <a:ext cx="4106863" cy="1687512"/>
            <a:chOff x="1910" y="2881"/>
            <a:chExt cx="2587" cy="1063"/>
          </a:xfrm>
        </p:grpSpPr>
        <p:sp>
          <p:nvSpPr>
            <p:cNvPr id="54329" name="AutoShape 6"/>
            <p:cNvSpPr>
              <a:spLocks noChangeArrowheads="1"/>
            </p:cNvSpPr>
            <p:nvPr/>
          </p:nvSpPr>
          <p:spPr bwMode="auto">
            <a:xfrm>
              <a:off x="1910" y="3182"/>
              <a:ext cx="2167" cy="606"/>
            </a:xfrm>
            <a:prstGeom prst="parallelogram">
              <a:avLst>
                <a:gd name="adj" fmla="val 8939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30" name="Rectangle 7" descr="blanc)"/>
            <p:cNvSpPr>
              <a:spLocks noChangeArrowheads="1"/>
            </p:cNvSpPr>
            <p:nvPr/>
          </p:nvSpPr>
          <p:spPr bwMode="auto">
            <a:xfrm>
              <a:off x="1933" y="3788"/>
              <a:ext cx="1618" cy="110"/>
            </a:xfrm>
            <a:prstGeom prst="rect">
              <a:avLst/>
            </a:pr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31" name="Freeform 8" descr="blanc)"/>
            <p:cNvSpPr>
              <a:spLocks/>
            </p:cNvSpPr>
            <p:nvPr/>
          </p:nvSpPr>
          <p:spPr bwMode="auto">
            <a:xfrm>
              <a:off x="3552" y="3183"/>
              <a:ext cx="524" cy="715"/>
            </a:xfrm>
            <a:custGeom>
              <a:avLst/>
              <a:gdLst>
                <a:gd name="T0" fmla="*/ 0 w 850"/>
                <a:gd name="T1" fmla="*/ 715 h 740"/>
                <a:gd name="T2" fmla="*/ 0 w 850"/>
                <a:gd name="T3" fmla="*/ 609 h 740"/>
                <a:gd name="T4" fmla="*/ 524 w 850"/>
                <a:gd name="T5" fmla="*/ 0 h 740"/>
                <a:gd name="T6" fmla="*/ 524 w 850"/>
                <a:gd name="T7" fmla="*/ 52 h 740"/>
                <a:gd name="T8" fmla="*/ 0 w 850"/>
                <a:gd name="T9" fmla="*/ 715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0" h="740">
                  <a:moveTo>
                    <a:pt x="0" y="740"/>
                  </a:moveTo>
                  <a:lnTo>
                    <a:pt x="0" y="630"/>
                  </a:lnTo>
                  <a:lnTo>
                    <a:pt x="850" y="0"/>
                  </a:lnTo>
                  <a:lnTo>
                    <a:pt x="850" y="54"/>
                  </a:lnTo>
                  <a:lnTo>
                    <a:pt x="0" y="740"/>
                  </a:lnTo>
                  <a:close/>
                </a:path>
              </a:pathLst>
            </a:custGeom>
            <a:pattFill prst="dkUpDiag">
              <a:fgClr>
                <a:srgbClr val="969696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32" name="Text Box 9"/>
            <p:cNvSpPr txBox="1">
              <a:spLocks noChangeArrowheads="1"/>
            </p:cNvSpPr>
            <p:nvPr/>
          </p:nvSpPr>
          <p:spPr bwMode="auto">
            <a:xfrm>
              <a:off x="3701" y="3656"/>
              <a:ext cx="7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</a:rPr>
                <a:t>Support</a:t>
              </a:r>
              <a:endParaRPr lang="fr-FR">
                <a:solidFill>
                  <a:schemeClr val="bg2"/>
                </a:solidFill>
              </a:endParaRPr>
            </a:p>
          </p:txBody>
        </p:sp>
        <p:grpSp>
          <p:nvGrpSpPr>
            <p:cNvPr id="54333" name="Group 10"/>
            <p:cNvGrpSpPr>
              <a:grpSpLocks/>
            </p:cNvGrpSpPr>
            <p:nvPr/>
          </p:nvGrpSpPr>
          <p:grpSpPr bwMode="auto">
            <a:xfrm>
              <a:off x="2485" y="3353"/>
              <a:ext cx="536" cy="432"/>
              <a:chOff x="448" y="2136"/>
              <a:chExt cx="368" cy="264"/>
            </a:xfrm>
          </p:grpSpPr>
          <p:sp>
            <p:nvSpPr>
              <p:cNvPr id="54340" name="Freeform 11"/>
              <p:cNvSpPr>
                <a:spLocks/>
              </p:cNvSpPr>
              <p:nvPr/>
            </p:nvSpPr>
            <p:spPr bwMode="auto">
              <a:xfrm>
                <a:off x="504" y="2136"/>
                <a:ext cx="312" cy="216"/>
              </a:xfrm>
              <a:custGeom>
                <a:avLst/>
                <a:gdLst>
                  <a:gd name="T0" fmla="*/ 120 w 312"/>
                  <a:gd name="T1" fmla="*/ 0 h 216"/>
                  <a:gd name="T2" fmla="*/ 120 w 312"/>
                  <a:gd name="T3" fmla="*/ 144 h 216"/>
                  <a:gd name="T4" fmla="*/ 312 w 312"/>
                  <a:gd name="T5" fmla="*/ 144 h 216"/>
                  <a:gd name="T6" fmla="*/ 312 w 312"/>
                  <a:gd name="T7" fmla="*/ 216 h 216"/>
                  <a:gd name="T8" fmla="*/ 0 w 312"/>
                  <a:gd name="T9" fmla="*/ 216 h 216"/>
                  <a:gd name="T10" fmla="*/ 48 w 312"/>
                  <a:gd name="T11" fmla="*/ 0 h 216"/>
                  <a:gd name="T12" fmla="*/ 120 w 312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2" h="216">
                    <a:moveTo>
                      <a:pt x="120" y="0"/>
                    </a:moveTo>
                    <a:lnTo>
                      <a:pt x="120" y="144"/>
                    </a:lnTo>
                    <a:lnTo>
                      <a:pt x="312" y="144"/>
                    </a:lnTo>
                    <a:lnTo>
                      <a:pt x="312" y="216"/>
                    </a:lnTo>
                    <a:lnTo>
                      <a:pt x="0" y="216"/>
                    </a:lnTo>
                    <a:lnTo>
                      <a:pt x="48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41" name="Freeform 12"/>
              <p:cNvSpPr>
                <a:spLocks/>
              </p:cNvSpPr>
              <p:nvPr/>
            </p:nvSpPr>
            <p:spPr bwMode="auto">
              <a:xfrm>
                <a:off x="448" y="2184"/>
                <a:ext cx="312" cy="216"/>
              </a:xfrm>
              <a:custGeom>
                <a:avLst/>
                <a:gdLst>
                  <a:gd name="T0" fmla="*/ 120 w 312"/>
                  <a:gd name="T1" fmla="*/ 0 h 216"/>
                  <a:gd name="T2" fmla="*/ 120 w 312"/>
                  <a:gd name="T3" fmla="*/ 144 h 216"/>
                  <a:gd name="T4" fmla="*/ 312 w 312"/>
                  <a:gd name="T5" fmla="*/ 144 h 216"/>
                  <a:gd name="T6" fmla="*/ 312 w 312"/>
                  <a:gd name="T7" fmla="*/ 216 h 216"/>
                  <a:gd name="T8" fmla="*/ 0 w 312"/>
                  <a:gd name="T9" fmla="*/ 216 h 216"/>
                  <a:gd name="T10" fmla="*/ 48 w 312"/>
                  <a:gd name="T11" fmla="*/ 0 h 216"/>
                  <a:gd name="T12" fmla="*/ 120 w 312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2" h="216">
                    <a:moveTo>
                      <a:pt x="120" y="0"/>
                    </a:moveTo>
                    <a:lnTo>
                      <a:pt x="120" y="144"/>
                    </a:lnTo>
                    <a:lnTo>
                      <a:pt x="312" y="144"/>
                    </a:lnTo>
                    <a:lnTo>
                      <a:pt x="312" y="216"/>
                    </a:lnTo>
                    <a:lnTo>
                      <a:pt x="0" y="216"/>
                    </a:lnTo>
                    <a:lnTo>
                      <a:pt x="48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42" name="Freeform 13"/>
              <p:cNvSpPr>
                <a:spLocks/>
              </p:cNvSpPr>
              <p:nvPr/>
            </p:nvSpPr>
            <p:spPr bwMode="auto">
              <a:xfrm>
                <a:off x="768" y="2280"/>
                <a:ext cx="48" cy="120"/>
              </a:xfrm>
              <a:custGeom>
                <a:avLst/>
                <a:gdLst>
                  <a:gd name="T0" fmla="*/ 0 w 48"/>
                  <a:gd name="T1" fmla="*/ 48 h 120"/>
                  <a:gd name="T2" fmla="*/ 48 w 48"/>
                  <a:gd name="T3" fmla="*/ 0 h 120"/>
                  <a:gd name="T4" fmla="*/ 48 w 48"/>
                  <a:gd name="T5" fmla="*/ 72 h 120"/>
                  <a:gd name="T6" fmla="*/ 0 w 48"/>
                  <a:gd name="T7" fmla="*/ 120 h 120"/>
                  <a:gd name="T8" fmla="*/ 0 w 48"/>
                  <a:gd name="T9" fmla="*/ 4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20">
                    <a:moveTo>
                      <a:pt x="0" y="48"/>
                    </a:moveTo>
                    <a:lnTo>
                      <a:pt x="48" y="0"/>
                    </a:lnTo>
                    <a:lnTo>
                      <a:pt x="48" y="72"/>
                    </a:lnTo>
                    <a:lnTo>
                      <a:pt x="0" y="1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43" name="Freeform 14"/>
              <p:cNvSpPr>
                <a:spLocks/>
              </p:cNvSpPr>
              <p:nvPr/>
            </p:nvSpPr>
            <p:spPr bwMode="auto">
              <a:xfrm>
                <a:off x="576" y="2280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48 w 240"/>
                  <a:gd name="T3" fmla="*/ 0 h 48"/>
                  <a:gd name="T4" fmla="*/ 240 w 240"/>
                  <a:gd name="T5" fmla="*/ 0 h 48"/>
                  <a:gd name="T6" fmla="*/ 192 w 240"/>
                  <a:gd name="T7" fmla="*/ 48 h 48"/>
                  <a:gd name="T8" fmla="*/ 0 w 240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240" y="0"/>
                    </a:lnTo>
                    <a:lnTo>
                      <a:pt x="19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44" name="Freeform 15"/>
              <p:cNvSpPr>
                <a:spLocks/>
              </p:cNvSpPr>
              <p:nvPr/>
            </p:nvSpPr>
            <p:spPr bwMode="auto">
              <a:xfrm>
                <a:off x="504" y="2136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48 w 120"/>
                  <a:gd name="T3" fmla="*/ 0 h 48"/>
                  <a:gd name="T4" fmla="*/ 120 w 120"/>
                  <a:gd name="T5" fmla="*/ 0 h 48"/>
                  <a:gd name="T6" fmla="*/ 72 w 120"/>
                  <a:gd name="T7" fmla="*/ 48 h 48"/>
                  <a:gd name="T8" fmla="*/ 0 w 120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20" y="0"/>
                    </a:lnTo>
                    <a:lnTo>
                      <a:pt x="7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54334" name="Group 16"/>
            <p:cNvGrpSpPr>
              <a:grpSpLocks/>
            </p:cNvGrpSpPr>
            <p:nvPr/>
          </p:nvGrpSpPr>
          <p:grpSpPr bwMode="auto">
            <a:xfrm>
              <a:off x="2997" y="2881"/>
              <a:ext cx="464" cy="336"/>
              <a:chOff x="448" y="2136"/>
              <a:chExt cx="368" cy="264"/>
            </a:xfrm>
          </p:grpSpPr>
          <p:sp>
            <p:nvSpPr>
              <p:cNvPr id="54335" name="Freeform 17"/>
              <p:cNvSpPr>
                <a:spLocks/>
              </p:cNvSpPr>
              <p:nvPr/>
            </p:nvSpPr>
            <p:spPr bwMode="auto">
              <a:xfrm>
                <a:off x="504" y="2136"/>
                <a:ext cx="312" cy="216"/>
              </a:xfrm>
              <a:custGeom>
                <a:avLst/>
                <a:gdLst>
                  <a:gd name="T0" fmla="*/ 120 w 312"/>
                  <a:gd name="T1" fmla="*/ 0 h 216"/>
                  <a:gd name="T2" fmla="*/ 120 w 312"/>
                  <a:gd name="T3" fmla="*/ 144 h 216"/>
                  <a:gd name="T4" fmla="*/ 312 w 312"/>
                  <a:gd name="T5" fmla="*/ 144 h 216"/>
                  <a:gd name="T6" fmla="*/ 312 w 312"/>
                  <a:gd name="T7" fmla="*/ 216 h 216"/>
                  <a:gd name="T8" fmla="*/ 0 w 312"/>
                  <a:gd name="T9" fmla="*/ 216 h 216"/>
                  <a:gd name="T10" fmla="*/ 48 w 312"/>
                  <a:gd name="T11" fmla="*/ 0 h 216"/>
                  <a:gd name="T12" fmla="*/ 120 w 312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2" h="216">
                    <a:moveTo>
                      <a:pt x="120" y="0"/>
                    </a:moveTo>
                    <a:lnTo>
                      <a:pt x="120" y="144"/>
                    </a:lnTo>
                    <a:lnTo>
                      <a:pt x="312" y="144"/>
                    </a:lnTo>
                    <a:lnTo>
                      <a:pt x="312" y="216"/>
                    </a:lnTo>
                    <a:lnTo>
                      <a:pt x="0" y="216"/>
                    </a:lnTo>
                    <a:lnTo>
                      <a:pt x="48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36" name="Freeform 18"/>
              <p:cNvSpPr>
                <a:spLocks/>
              </p:cNvSpPr>
              <p:nvPr/>
            </p:nvSpPr>
            <p:spPr bwMode="auto">
              <a:xfrm>
                <a:off x="448" y="2184"/>
                <a:ext cx="312" cy="216"/>
              </a:xfrm>
              <a:custGeom>
                <a:avLst/>
                <a:gdLst>
                  <a:gd name="T0" fmla="*/ 120 w 312"/>
                  <a:gd name="T1" fmla="*/ 0 h 216"/>
                  <a:gd name="T2" fmla="*/ 120 w 312"/>
                  <a:gd name="T3" fmla="*/ 144 h 216"/>
                  <a:gd name="T4" fmla="*/ 312 w 312"/>
                  <a:gd name="T5" fmla="*/ 144 h 216"/>
                  <a:gd name="T6" fmla="*/ 312 w 312"/>
                  <a:gd name="T7" fmla="*/ 216 h 216"/>
                  <a:gd name="T8" fmla="*/ 0 w 312"/>
                  <a:gd name="T9" fmla="*/ 216 h 216"/>
                  <a:gd name="T10" fmla="*/ 48 w 312"/>
                  <a:gd name="T11" fmla="*/ 0 h 216"/>
                  <a:gd name="T12" fmla="*/ 120 w 312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2" h="216">
                    <a:moveTo>
                      <a:pt x="120" y="0"/>
                    </a:moveTo>
                    <a:lnTo>
                      <a:pt x="120" y="144"/>
                    </a:lnTo>
                    <a:lnTo>
                      <a:pt x="312" y="144"/>
                    </a:lnTo>
                    <a:lnTo>
                      <a:pt x="312" y="216"/>
                    </a:lnTo>
                    <a:lnTo>
                      <a:pt x="0" y="216"/>
                    </a:lnTo>
                    <a:lnTo>
                      <a:pt x="48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37" name="Freeform 19"/>
              <p:cNvSpPr>
                <a:spLocks/>
              </p:cNvSpPr>
              <p:nvPr/>
            </p:nvSpPr>
            <p:spPr bwMode="auto">
              <a:xfrm>
                <a:off x="768" y="2280"/>
                <a:ext cx="48" cy="120"/>
              </a:xfrm>
              <a:custGeom>
                <a:avLst/>
                <a:gdLst>
                  <a:gd name="T0" fmla="*/ 0 w 48"/>
                  <a:gd name="T1" fmla="*/ 48 h 120"/>
                  <a:gd name="T2" fmla="*/ 48 w 48"/>
                  <a:gd name="T3" fmla="*/ 0 h 120"/>
                  <a:gd name="T4" fmla="*/ 48 w 48"/>
                  <a:gd name="T5" fmla="*/ 72 h 120"/>
                  <a:gd name="T6" fmla="*/ 0 w 48"/>
                  <a:gd name="T7" fmla="*/ 120 h 120"/>
                  <a:gd name="T8" fmla="*/ 0 w 48"/>
                  <a:gd name="T9" fmla="*/ 4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20">
                    <a:moveTo>
                      <a:pt x="0" y="48"/>
                    </a:moveTo>
                    <a:lnTo>
                      <a:pt x="48" y="0"/>
                    </a:lnTo>
                    <a:lnTo>
                      <a:pt x="48" y="72"/>
                    </a:lnTo>
                    <a:lnTo>
                      <a:pt x="0" y="1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38" name="Freeform 20"/>
              <p:cNvSpPr>
                <a:spLocks/>
              </p:cNvSpPr>
              <p:nvPr/>
            </p:nvSpPr>
            <p:spPr bwMode="auto">
              <a:xfrm>
                <a:off x="576" y="2280"/>
                <a:ext cx="240" cy="48"/>
              </a:xfrm>
              <a:custGeom>
                <a:avLst/>
                <a:gdLst>
                  <a:gd name="T0" fmla="*/ 0 w 240"/>
                  <a:gd name="T1" fmla="*/ 48 h 48"/>
                  <a:gd name="T2" fmla="*/ 48 w 240"/>
                  <a:gd name="T3" fmla="*/ 0 h 48"/>
                  <a:gd name="T4" fmla="*/ 240 w 240"/>
                  <a:gd name="T5" fmla="*/ 0 h 48"/>
                  <a:gd name="T6" fmla="*/ 192 w 240"/>
                  <a:gd name="T7" fmla="*/ 48 h 48"/>
                  <a:gd name="T8" fmla="*/ 0 w 240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0" h="48">
                    <a:moveTo>
                      <a:pt x="0" y="48"/>
                    </a:moveTo>
                    <a:lnTo>
                      <a:pt x="48" y="0"/>
                    </a:lnTo>
                    <a:lnTo>
                      <a:pt x="240" y="0"/>
                    </a:lnTo>
                    <a:lnTo>
                      <a:pt x="19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39" name="Freeform 21"/>
              <p:cNvSpPr>
                <a:spLocks/>
              </p:cNvSpPr>
              <p:nvPr/>
            </p:nvSpPr>
            <p:spPr bwMode="auto">
              <a:xfrm>
                <a:off x="504" y="2136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48 w 120"/>
                  <a:gd name="T3" fmla="*/ 0 h 48"/>
                  <a:gd name="T4" fmla="*/ 120 w 120"/>
                  <a:gd name="T5" fmla="*/ 0 h 48"/>
                  <a:gd name="T6" fmla="*/ 72 w 120"/>
                  <a:gd name="T7" fmla="*/ 48 h 48"/>
                  <a:gd name="T8" fmla="*/ 0 w 120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48" y="0"/>
                    </a:lnTo>
                    <a:lnTo>
                      <a:pt x="120" y="0"/>
                    </a:lnTo>
                    <a:lnTo>
                      <a:pt x="7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54277" name="Freeform 28"/>
          <p:cNvSpPr>
            <a:spLocks/>
          </p:cNvSpPr>
          <p:nvPr/>
        </p:nvSpPr>
        <p:spPr bwMode="auto">
          <a:xfrm>
            <a:off x="5234160" y="5168901"/>
            <a:ext cx="228600" cy="190500"/>
          </a:xfrm>
          <a:custGeom>
            <a:avLst/>
            <a:gdLst>
              <a:gd name="T0" fmla="*/ 228600 w 144"/>
              <a:gd name="T1" fmla="*/ 0 h 120"/>
              <a:gd name="T2" fmla="*/ 76200 w 144"/>
              <a:gd name="T3" fmla="*/ 0 h 120"/>
              <a:gd name="T4" fmla="*/ 0 w 144"/>
              <a:gd name="T5" fmla="*/ 76200 h 120"/>
              <a:gd name="T6" fmla="*/ 0 w 144"/>
              <a:gd name="T7" fmla="*/ 190500 h 120"/>
              <a:gd name="T8" fmla="*/ 76200 w 144"/>
              <a:gd name="T9" fmla="*/ 190500 h 120"/>
              <a:gd name="T10" fmla="*/ 228600 w 144"/>
              <a:gd name="T11" fmla="*/ 0 h 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" h="120">
                <a:moveTo>
                  <a:pt x="144" y="0"/>
                </a:moveTo>
                <a:lnTo>
                  <a:pt x="48" y="0"/>
                </a:lnTo>
                <a:lnTo>
                  <a:pt x="0" y="48"/>
                </a:lnTo>
                <a:lnTo>
                  <a:pt x="0" y="120"/>
                </a:lnTo>
                <a:lnTo>
                  <a:pt x="48" y="120"/>
                </a:lnTo>
                <a:lnTo>
                  <a:pt x="144" y="0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4278" name="Arc 52"/>
          <p:cNvSpPr>
            <a:spLocks/>
          </p:cNvSpPr>
          <p:nvPr/>
        </p:nvSpPr>
        <p:spPr bwMode="auto">
          <a:xfrm flipV="1">
            <a:off x="5203997" y="2874963"/>
            <a:ext cx="1857375" cy="2189163"/>
          </a:xfrm>
          <a:custGeom>
            <a:avLst/>
            <a:gdLst>
              <a:gd name="T0" fmla="*/ 404799 w 18248"/>
              <a:gd name="T1" fmla="*/ 0 h 21231"/>
              <a:gd name="T2" fmla="*/ 1857375 w 18248"/>
              <a:gd name="T3" fmla="*/ 997502 h 21231"/>
              <a:gd name="T4" fmla="*/ 0 w 18248"/>
              <a:gd name="T5" fmla="*/ 2189163 h 212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8" h="21231" fill="none" extrusionOk="0">
                <a:moveTo>
                  <a:pt x="3976" y="0"/>
                </a:moveTo>
                <a:cubicBezTo>
                  <a:pt x="9870" y="1104"/>
                  <a:pt x="15039" y="4608"/>
                  <a:pt x="18248" y="9673"/>
                </a:cubicBezTo>
              </a:path>
              <a:path w="18248" h="21231" stroke="0" extrusionOk="0">
                <a:moveTo>
                  <a:pt x="3976" y="0"/>
                </a:moveTo>
                <a:cubicBezTo>
                  <a:pt x="9870" y="1104"/>
                  <a:pt x="15039" y="4608"/>
                  <a:pt x="18248" y="9673"/>
                </a:cubicBezTo>
                <a:lnTo>
                  <a:pt x="0" y="21231"/>
                </a:lnTo>
                <a:lnTo>
                  <a:pt x="3976" y="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r-CA"/>
          </a:p>
        </p:txBody>
      </p:sp>
      <p:grpSp>
        <p:nvGrpSpPr>
          <p:cNvPr id="78016" name="Group 192"/>
          <p:cNvGrpSpPr>
            <a:grpSpLocks/>
          </p:cNvGrpSpPr>
          <p:nvPr/>
        </p:nvGrpSpPr>
        <p:grpSpPr bwMode="auto">
          <a:xfrm>
            <a:off x="2962447" y="3805238"/>
            <a:ext cx="5057775" cy="1296988"/>
            <a:chOff x="1694" y="2398"/>
            <a:chExt cx="3186" cy="817"/>
          </a:xfrm>
        </p:grpSpPr>
        <p:sp>
          <p:nvSpPr>
            <p:cNvPr id="54325" name="Line 59"/>
            <p:cNvSpPr>
              <a:spLocks noChangeShapeType="1"/>
            </p:cNvSpPr>
            <p:nvPr/>
          </p:nvSpPr>
          <p:spPr bwMode="auto">
            <a:xfrm>
              <a:off x="4590" y="2398"/>
              <a:ext cx="0" cy="80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26" name="Text Box 58"/>
            <p:cNvSpPr txBox="1">
              <a:spLocks noChangeArrowheads="1"/>
            </p:cNvSpPr>
            <p:nvPr/>
          </p:nvSpPr>
          <p:spPr bwMode="auto">
            <a:xfrm>
              <a:off x="4573" y="26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H</a:t>
              </a:r>
              <a:endParaRPr lang="fr-FR" i="1">
                <a:solidFill>
                  <a:schemeClr val="bg2"/>
                </a:solidFill>
              </a:endParaRPr>
            </a:p>
          </p:txBody>
        </p:sp>
        <p:sp>
          <p:nvSpPr>
            <p:cNvPr id="54327" name="Line 60"/>
            <p:cNvSpPr>
              <a:spLocks noChangeShapeType="1"/>
            </p:cNvSpPr>
            <p:nvPr/>
          </p:nvSpPr>
          <p:spPr bwMode="auto">
            <a:xfrm>
              <a:off x="4070" y="2405"/>
              <a:ext cx="55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28" name="Line 61"/>
            <p:cNvSpPr>
              <a:spLocks noChangeShapeType="1"/>
            </p:cNvSpPr>
            <p:nvPr/>
          </p:nvSpPr>
          <p:spPr bwMode="auto">
            <a:xfrm flipV="1">
              <a:off x="1694" y="3208"/>
              <a:ext cx="3084" cy="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77916" name="Group 92"/>
          <p:cNvGrpSpPr>
            <a:grpSpLocks/>
          </p:cNvGrpSpPr>
          <p:nvPr/>
        </p:nvGrpSpPr>
        <p:grpSpPr bwMode="auto">
          <a:xfrm>
            <a:off x="4346747" y="4492626"/>
            <a:ext cx="1400175" cy="1398587"/>
            <a:chOff x="1344" y="1896"/>
            <a:chExt cx="882" cy="881"/>
          </a:xfrm>
        </p:grpSpPr>
        <p:grpSp>
          <p:nvGrpSpPr>
            <p:cNvPr id="54316" name="Group 22"/>
            <p:cNvGrpSpPr>
              <a:grpSpLocks/>
            </p:cNvGrpSpPr>
            <p:nvPr/>
          </p:nvGrpSpPr>
          <p:grpSpPr bwMode="auto">
            <a:xfrm>
              <a:off x="1344" y="1896"/>
              <a:ext cx="882" cy="881"/>
              <a:chOff x="2779" y="2725"/>
              <a:chExt cx="714" cy="713"/>
            </a:xfrm>
          </p:grpSpPr>
          <p:sp>
            <p:nvSpPr>
              <p:cNvPr id="54322" name="Rectangle 23"/>
              <p:cNvSpPr>
                <a:spLocks noChangeArrowheads="1"/>
              </p:cNvSpPr>
              <p:nvPr/>
            </p:nvSpPr>
            <p:spPr bwMode="auto">
              <a:xfrm>
                <a:off x="2779" y="3301"/>
                <a:ext cx="165" cy="137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4323" name="Freeform 24"/>
              <p:cNvSpPr>
                <a:spLocks/>
              </p:cNvSpPr>
              <p:nvPr/>
            </p:nvSpPr>
            <p:spPr bwMode="auto">
              <a:xfrm>
                <a:off x="2779" y="2725"/>
                <a:ext cx="714" cy="576"/>
              </a:xfrm>
              <a:custGeom>
                <a:avLst/>
                <a:gdLst>
                  <a:gd name="T0" fmla="*/ 0 w 714"/>
                  <a:gd name="T1" fmla="*/ 576 h 576"/>
                  <a:gd name="T2" fmla="*/ 576 w 714"/>
                  <a:gd name="T3" fmla="*/ 0 h 576"/>
                  <a:gd name="T4" fmla="*/ 714 w 714"/>
                  <a:gd name="T5" fmla="*/ 0 h 576"/>
                  <a:gd name="T6" fmla="*/ 165 w 714"/>
                  <a:gd name="T7" fmla="*/ 576 h 576"/>
                  <a:gd name="T8" fmla="*/ 0 w 714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4" h="576">
                    <a:moveTo>
                      <a:pt x="0" y="576"/>
                    </a:moveTo>
                    <a:lnTo>
                      <a:pt x="576" y="0"/>
                    </a:lnTo>
                    <a:lnTo>
                      <a:pt x="714" y="0"/>
                    </a:lnTo>
                    <a:lnTo>
                      <a:pt x="165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54324" name="Freeform 25"/>
              <p:cNvSpPr>
                <a:spLocks/>
              </p:cNvSpPr>
              <p:nvPr/>
            </p:nvSpPr>
            <p:spPr bwMode="auto">
              <a:xfrm>
                <a:off x="2944" y="2725"/>
                <a:ext cx="549" cy="713"/>
              </a:xfrm>
              <a:custGeom>
                <a:avLst/>
                <a:gdLst>
                  <a:gd name="T0" fmla="*/ 0 w 549"/>
                  <a:gd name="T1" fmla="*/ 576 h 713"/>
                  <a:gd name="T2" fmla="*/ 549 w 549"/>
                  <a:gd name="T3" fmla="*/ 0 h 713"/>
                  <a:gd name="T4" fmla="*/ 549 w 549"/>
                  <a:gd name="T5" fmla="*/ 82 h 713"/>
                  <a:gd name="T6" fmla="*/ 0 w 549"/>
                  <a:gd name="T7" fmla="*/ 713 h 713"/>
                  <a:gd name="T8" fmla="*/ 0 w 549"/>
                  <a:gd name="T9" fmla="*/ 576 h 7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9" h="713">
                    <a:moveTo>
                      <a:pt x="0" y="576"/>
                    </a:moveTo>
                    <a:lnTo>
                      <a:pt x="549" y="0"/>
                    </a:lnTo>
                    <a:lnTo>
                      <a:pt x="549" y="82"/>
                    </a:lnTo>
                    <a:lnTo>
                      <a:pt x="0" y="713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54317" name="Freeform 83"/>
            <p:cNvSpPr>
              <a:spLocks/>
            </p:cNvSpPr>
            <p:nvPr/>
          </p:nvSpPr>
          <p:spPr bwMode="auto">
            <a:xfrm>
              <a:off x="1762" y="2149"/>
              <a:ext cx="220" cy="280"/>
            </a:xfrm>
            <a:custGeom>
              <a:avLst/>
              <a:gdLst>
                <a:gd name="T0" fmla="*/ 128 w 220"/>
                <a:gd name="T1" fmla="*/ 0 h 280"/>
                <a:gd name="T2" fmla="*/ 220 w 220"/>
                <a:gd name="T3" fmla="*/ 0 h 280"/>
                <a:gd name="T4" fmla="*/ 220 w 220"/>
                <a:gd name="T5" fmla="*/ 126 h 280"/>
                <a:gd name="T6" fmla="*/ 86 w 220"/>
                <a:gd name="T7" fmla="*/ 280 h 280"/>
                <a:gd name="T8" fmla="*/ 86 w 220"/>
                <a:gd name="T9" fmla="*/ 140 h 280"/>
                <a:gd name="T10" fmla="*/ 0 w 220"/>
                <a:gd name="T11" fmla="*/ 140 h 280"/>
                <a:gd name="T12" fmla="*/ 128 w 220"/>
                <a:gd name="T13" fmla="*/ 0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280">
                  <a:moveTo>
                    <a:pt x="128" y="0"/>
                  </a:moveTo>
                  <a:lnTo>
                    <a:pt x="220" y="0"/>
                  </a:lnTo>
                  <a:lnTo>
                    <a:pt x="220" y="126"/>
                  </a:lnTo>
                  <a:lnTo>
                    <a:pt x="86" y="280"/>
                  </a:lnTo>
                  <a:lnTo>
                    <a:pt x="86" y="140"/>
                  </a:lnTo>
                  <a:lnTo>
                    <a:pt x="0" y="14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18" name="Line 84"/>
            <p:cNvSpPr>
              <a:spLocks noChangeShapeType="1"/>
            </p:cNvSpPr>
            <p:nvPr/>
          </p:nvSpPr>
          <p:spPr bwMode="auto">
            <a:xfrm>
              <a:off x="1890" y="2151"/>
              <a:ext cx="0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19" name="Line 85"/>
            <p:cNvSpPr>
              <a:spLocks noChangeShapeType="1"/>
            </p:cNvSpPr>
            <p:nvPr/>
          </p:nvSpPr>
          <p:spPr bwMode="auto">
            <a:xfrm flipH="1" flipV="1">
              <a:off x="1888" y="2273"/>
              <a:ext cx="9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20" name="Line 86"/>
            <p:cNvSpPr>
              <a:spLocks noChangeShapeType="1"/>
            </p:cNvSpPr>
            <p:nvPr/>
          </p:nvSpPr>
          <p:spPr bwMode="auto">
            <a:xfrm flipH="1">
              <a:off x="1846" y="2269"/>
              <a:ext cx="42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21" name="Freeform 91"/>
            <p:cNvSpPr>
              <a:spLocks/>
            </p:cNvSpPr>
            <p:nvPr/>
          </p:nvSpPr>
          <p:spPr bwMode="auto">
            <a:xfrm>
              <a:off x="1850" y="2276"/>
              <a:ext cx="138" cy="156"/>
            </a:xfrm>
            <a:custGeom>
              <a:avLst/>
              <a:gdLst>
                <a:gd name="T0" fmla="*/ 38 w 138"/>
                <a:gd name="T1" fmla="*/ 0 h 156"/>
                <a:gd name="T2" fmla="*/ 138 w 138"/>
                <a:gd name="T3" fmla="*/ 0 h 156"/>
                <a:gd name="T4" fmla="*/ 0 w 138"/>
                <a:gd name="T5" fmla="*/ 156 h 156"/>
                <a:gd name="T6" fmla="*/ 0 w 138"/>
                <a:gd name="T7" fmla="*/ 36 h 156"/>
                <a:gd name="T8" fmla="*/ 38 w 138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56">
                  <a:moveTo>
                    <a:pt x="38" y="0"/>
                  </a:moveTo>
                  <a:lnTo>
                    <a:pt x="138" y="0"/>
                  </a:lnTo>
                  <a:lnTo>
                    <a:pt x="0" y="156"/>
                  </a:lnTo>
                  <a:lnTo>
                    <a:pt x="0" y="3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77958" name="Group 134"/>
          <p:cNvGrpSpPr>
            <a:grpSpLocks/>
          </p:cNvGrpSpPr>
          <p:nvPr/>
        </p:nvGrpSpPr>
        <p:grpSpPr bwMode="auto">
          <a:xfrm>
            <a:off x="2849563" y="1673225"/>
            <a:ext cx="4311650" cy="2373313"/>
            <a:chOff x="1711" y="1018"/>
            <a:chExt cx="2779" cy="1538"/>
          </a:xfrm>
        </p:grpSpPr>
        <p:grpSp>
          <p:nvGrpSpPr>
            <p:cNvPr id="54312" name="Group 129"/>
            <p:cNvGrpSpPr>
              <a:grpSpLocks/>
            </p:cNvGrpSpPr>
            <p:nvPr/>
          </p:nvGrpSpPr>
          <p:grpSpPr bwMode="auto">
            <a:xfrm>
              <a:off x="1711" y="1771"/>
              <a:ext cx="2779" cy="785"/>
              <a:chOff x="1753" y="1792"/>
              <a:chExt cx="2779" cy="785"/>
            </a:xfrm>
          </p:grpSpPr>
          <p:sp>
            <p:nvSpPr>
              <p:cNvPr id="54314" name="Oval 130"/>
              <p:cNvSpPr>
                <a:spLocks noChangeArrowheads="1"/>
              </p:cNvSpPr>
              <p:nvPr/>
            </p:nvSpPr>
            <p:spPr bwMode="auto">
              <a:xfrm>
                <a:off x="4208" y="2260"/>
                <a:ext cx="301" cy="317"/>
              </a:xfrm>
              <a:prstGeom prst="ellipse">
                <a:avLst/>
              </a:prstGeom>
              <a:gradFill rotWithShape="0">
                <a:gsLst>
                  <a:gs pos="0">
                    <a:srgbClr val="4700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4315" name="Rectangle 131" descr="70 %"/>
              <p:cNvSpPr>
                <a:spLocks noChangeArrowheads="1"/>
              </p:cNvSpPr>
              <p:nvPr/>
            </p:nvSpPr>
            <p:spPr bwMode="auto">
              <a:xfrm rot="-3796137">
                <a:off x="3129" y="416"/>
                <a:ext cx="27" cy="2779"/>
              </a:xfrm>
              <a:prstGeom prst="rect">
                <a:avLst/>
              </a:prstGeom>
              <a:pattFill prst="pct70">
                <a:fgClr>
                  <a:srgbClr val="990000"/>
                </a:fgClr>
                <a:bgClr>
                  <a:srgbClr val="FFFFFF"/>
                </a:bgClr>
              </a:patt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4313" name="Oval 133"/>
            <p:cNvSpPr>
              <a:spLocks noChangeArrowheads="1"/>
            </p:cNvSpPr>
            <p:nvPr/>
          </p:nvSpPr>
          <p:spPr bwMode="auto">
            <a:xfrm>
              <a:off x="1721" y="1018"/>
              <a:ext cx="260" cy="2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54282" name="Rectangle 135"/>
          <p:cNvSpPr>
            <a:spLocks noChangeArrowheads="1"/>
          </p:cNvSpPr>
          <p:nvPr/>
        </p:nvSpPr>
        <p:spPr bwMode="auto">
          <a:xfrm>
            <a:off x="3908597" y="2439988"/>
            <a:ext cx="2241550" cy="446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4283" name="Rectangle 143"/>
          <p:cNvSpPr>
            <a:spLocks noChangeArrowheads="1"/>
          </p:cNvSpPr>
          <p:nvPr/>
        </p:nvSpPr>
        <p:spPr bwMode="auto">
          <a:xfrm>
            <a:off x="2921000" y="346075"/>
            <a:ext cx="44831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4284" name="Rectangle 145"/>
          <p:cNvSpPr>
            <a:spLocks noGrp="1" noChangeArrowheads="1"/>
          </p:cNvSpPr>
          <p:nvPr>
            <p:ph type="title"/>
          </p:nvPr>
        </p:nvSpPr>
        <p:spPr>
          <a:xfrm>
            <a:off x="1138238" y="309563"/>
            <a:ext cx="6781800" cy="1143000"/>
          </a:xfrm>
        </p:spPr>
        <p:txBody>
          <a:bodyPr/>
          <a:lstStyle/>
          <a:p>
            <a:r>
              <a:rPr lang="fr-CA" sz="3600" smtClean="0"/>
              <a:t>La mesure de la résilience </a:t>
            </a:r>
            <a:r>
              <a:rPr lang="fr-CA" sz="3600" i="1" smtClean="0"/>
              <a:t>K</a:t>
            </a:r>
            <a:endParaRPr lang="fr-FR" sz="3600" i="1" smtClean="0"/>
          </a:p>
        </p:txBody>
      </p:sp>
      <p:grpSp>
        <p:nvGrpSpPr>
          <p:cNvPr id="54285" name="Group 152"/>
          <p:cNvGrpSpPr>
            <a:grpSpLocks/>
          </p:cNvGrpSpPr>
          <p:nvPr/>
        </p:nvGrpSpPr>
        <p:grpSpPr bwMode="auto">
          <a:xfrm>
            <a:off x="4845222" y="2462213"/>
            <a:ext cx="742950" cy="2070100"/>
            <a:chOff x="2880" y="1552"/>
            <a:chExt cx="468" cy="1304"/>
          </a:xfrm>
        </p:grpSpPr>
        <p:sp>
          <p:nvSpPr>
            <p:cNvPr id="54309" name="Line 147"/>
            <p:cNvSpPr>
              <a:spLocks noChangeShapeType="1"/>
            </p:cNvSpPr>
            <p:nvPr/>
          </p:nvSpPr>
          <p:spPr bwMode="auto">
            <a:xfrm>
              <a:off x="2880" y="1808"/>
              <a:ext cx="468" cy="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10" name="Oval 148"/>
            <p:cNvSpPr>
              <a:spLocks noChangeArrowheads="1"/>
            </p:cNvSpPr>
            <p:nvPr/>
          </p:nvSpPr>
          <p:spPr bwMode="auto">
            <a:xfrm>
              <a:off x="2988" y="1654"/>
              <a:ext cx="304" cy="306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11" name="Line 149"/>
            <p:cNvSpPr>
              <a:spLocks noChangeShapeType="1"/>
            </p:cNvSpPr>
            <p:nvPr/>
          </p:nvSpPr>
          <p:spPr bwMode="auto">
            <a:xfrm flipV="1">
              <a:off x="3140" y="1552"/>
              <a:ext cx="1" cy="130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4286" name="Rectangle 151"/>
          <p:cNvSpPr>
            <a:spLocks noGrp="1" noChangeArrowheads="1"/>
          </p:cNvSpPr>
          <p:nvPr>
            <p:ph type="body" idx="1"/>
          </p:nvPr>
        </p:nvSpPr>
        <p:spPr>
          <a:xfrm>
            <a:off x="582613" y="1568450"/>
            <a:ext cx="7799387" cy="547688"/>
          </a:xfrm>
          <a:solidFill>
            <a:srgbClr val="969696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fr-CA" sz="2400" smtClean="0">
                <a:solidFill>
                  <a:schemeClr val="bg2"/>
                </a:solidFill>
              </a:rPr>
              <a:t>Schéma de l’appareil appelé «mouton-pendule de CHARPY»</a:t>
            </a:r>
            <a:endParaRPr lang="fr-FR" sz="2400" smtClean="0">
              <a:solidFill>
                <a:schemeClr val="bg2"/>
              </a:solidFill>
            </a:endParaRPr>
          </a:p>
        </p:txBody>
      </p:sp>
      <p:sp>
        <p:nvSpPr>
          <p:cNvPr id="54287" name="Line 154"/>
          <p:cNvSpPr>
            <a:spLocks noChangeShapeType="1"/>
          </p:cNvSpPr>
          <p:nvPr/>
        </p:nvSpPr>
        <p:spPr bwMode="auto">
          <a:xfrm flipV="1">
            <a:off x="4146722" y="2430463"/>
            <a:ext cx="19970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78008" name="Group 184"/>
          <p:cNvGrpSpPr>
            <a:grpSpLocks/>
          </p:cNvGrpSpPr>
          <p:nvPr/>
        </p:nvGrpSpPr>
        <p:grpSpPr bwMode="auto">
          <a:xfrm>
            <a:off x="4280072" y="4468813"/>
            <a:ext cx="1235075" cy="371475"/>
            <a:chOff x="1990" y="2542"/>
            <a:chExt cx="778" cy="234"/>
          </a:xfrm>
        </p:grpSpPr>
        <p:sp>
          <p:nvSpPr>
            <p:cNvPr id="54300" name="AutoShape 167"/>
            <p:cNvSpPr>
              <a:spLocks noChangeArrowheads="1"/>
            </p:cNvSpPr>
            <p:nvPr/>
          </p:nvSpPr>
          <p:spPr bwMode="auto">
            <a:xfrm>
              <a:off x="2009" y="2543"/>
              <a:ext cx="759" cy="210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01" name="Freeform 171"/>
            <p:cNvSpPr>
              <a:spLocks/>
            </p:cNvSpPr>
            <p:nvPr/>
          </p:nvSpPr>
          <p:spPr bwMode="auto">
            <a:xfrm>
              <a:off x="2002" y="2564"/>
              <a:ext cx="108" cy="188"/>
            </a:xfrm>
            <a:custGeom>
              <a:avLst/>
              <a:gdLst>
                <a:gd name="T0" fmla="*/ 34 w 108"/>
                <a:gd name="T1" fmla="*/ 0 h 182"/>
                <a:gd name="T2" fmla="*/ 38 w 108"/>
                <a:gd name="T3" fmla="*/ 14 h 182"/>
                <a:gd name="T4" fmla="*/ 52 w 108"/>
                <a:gd name="T5" fmla="*/ 31 h 182"/>
                <a:gd name="T6" fmla="*/ 36 w 108"/>
                <a:gd name="T7" fmla="*/ 45 h 182"/>
                <a:gd name="T8" fmla="*/ 34 w 108"/>
                <a:gd name="T9" fmla="*/ 70 h 182"/>
                <a:gd name="T10" fmla="*/ 52 w 108"/>
                <a:gd name="T11" fmla="*/ 93 h 182"/>
                <a:gd name="T12" fmla="*/ 40 w 108"/>
                <a:gd name="T13" fmla="*/ 112 h 182"/>
                <a:gd name="T14" fmla="*/ 42 w 108"/>
                <a:gd name="T15" fmla="*/ 120 h 182"/>
                <a:gd name="T16" fmla="*/ 48 w 108"/>
                <a:gd name="T17" fmla="*/ 122 h 182"/>
                <a:gd name="T18" fmla="*/ 44 w 108"/>
                <a:gd name="T19" fmla="*/ 130 h 182"/>
                <a:gd name="T20" fmla="*/ 108 w 108"/>
                <a:gd name="T21" fmla="*/ 130 h 182"/>
                <a:gd name="T22" fmla="*/ 108 w 108"/>
                <a:gd name="T23" fmla="*/ 188 h 182"/>
                <a:gd name="T24" fmla="*/ 2 w 108"/>
                <a:gd name="T25" fmla="*/ 188 h 182"/>
                <a:gd name="T26" fmla="*/ 0 w 108"/>
                <a:gd name="T27" fmla="*/ 29 h 182"/>
                <a:gd name="T28" fmla="*/ 34 w 108"/>
                <a:gd name="T29" fmla="*/ 0 h 1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82">
                  <a:moveTo>
                    <a:pt x="34" y="0"/>
                  </a:moveTo>
                  <a:cubicBezTo>
                    <a:pt x="37" y="10"/>
                    <a:pt x="45" y="4"/>
                    <a:pt x="38" y="14"/>
                  </a:cubicBezTo>
                  <a:cubicBezTo>
                    <a:pt x="42" y="21"/>
                    <a:pt x="48" y="23"/>
                    <a:pt x="52" y="30"/>
                  </a:cubicBezTo>
                  <a:cubicBezTo>
                    <a:pt x="38" y="39"/>
                    <a:pt x="43" y="34"/>
                    <a:pt x="36" y="44"/>
                  </a:cubicBezTo>
                  <a:cubicBezTo>
                    <a:pt x="38" y="53"/>
                    <a:pt x="37" y="59"/>
                    <a:pt x="34" y="68"/>
                  </a:cubicBezTo>
                  <a:cubicBezTo>
                    <a:pt x="41" y="75"/>
                    <a:pt x="47" y="82"/>
                    <a:pt x="52" y="90"/>
                  </a:cubicBezTo>
                  <a:cubicBezTo>
                    <a:pt x="42" y="93"/>
                    <a:pt x="42" y="98"/>
                    <a:pt x="40" y="108"/>
                  </a:cubicBezTo>
                  <a:cubicBezTo>
                    <a:pt x="41" y="111"/>
                    <a:pt x="40" y="114"/>
                    <a:pt x="42" y="116"/>
                  </a:cubicBezTo>
                  <a:cubicBezTo>
                    <a:pt x="43" y="118"/>
                    <a:pt x="47" y="116"/>
                    <a:pt x="48" y="118"/>
                  </a:cubicBezTo>
                  <a:cubicBezTo>
                    <a:pt x="49" y="121"/>
                    <a:pt x="44" y="123"/>
                    <a:pt x="44" y="126"/>
                  </a:cubicBezTo>
                  <a:lnTo>
                    <a:pt x="108" y="126"/>
                  </a:lnTo>
                  <a:lnTo>
                    <a:pt x="108" y="182"/>
                  </a:lnTo>
                  <a:lnTo>
                    <a:pt x="2" y="182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02" name="Line 172"/>
            <p:cNvSpPr>
              <a:spLocks noChangeShapeType="1"/>
            </p:cNvSpPr>
            <p:nvPr/>
          </p:nvSpPr>
          <p:spPr bwMode="auto">
            <a:xfrm flipV="1">
              <a:off x="2110" y="2594"/>
              <a:ext cx="2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03" name="Line 173"/>
            <p:cNvSpPr>
              <a:spLocks noChangeShapeType="1"/>
            </p:cNvSpPr>
            <p:nvPr/>
          </p:nvSpPr>
          <p:spPr bwMode="auto">
            <a:xfrm>
              <a:off x="2038" y="2566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04" name="Line 174"/>
            <p:cNvSpPr>
              <a:spLocks noChangeShapeType="1"/>
            </p:cNvSpPr>
            <p:nvPr/>
          </p:nvSpPr>
          <p:spPr bwMode="auto">
            <a:xfrm flipH="1">
              <a:off x="2110" y="2568"/>
              <a:ext cx="26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305" name="Rectangle 175"/>
            <p:cNvSpPr>
              <a:spLocks noChangeArrowheads="1"/>
            </p:cNvSpPr>
            <p:nvPr/>
          </p:nvSpPr>
          <p:spPr bwMode="auto">
            <a:xfrm>
              <a:off x="1991" y="2588"/>
              <a:ext cx="27" cy="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06" name="Rectangle 177"/>
            <p:cNvSpPr>
              <a:spLocks noChangeArrowheads="1"/>
            </p:cNvSpPr>
            <p:nvPr/>
          </p:nvSpPr>
          <p:spPr bwMode="auto">
            <a:xfrm>
              <a:off x="2002" y="2746"/>
              <a:ext cx="102" cy="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07" name="Rectangle 178"/>
            <p:cNvSpPr>
              <a:spLocks noChangeArrowheads="1"/>
            </p:cNvSpPr>
            <p:nvPr/>
          </p:nvSpPr>
          <p:spPr bwMode="auto">
            <a:xfrm>
              <a:off x="2058" y="2570"/>
              <a:ext cx="50" cy="7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308" name="Rectangle 179"/>
            <p:cNvSpPr>
              <a:spLocks noChangeArrowheads="1"/>
            </p:cNvSpPr>
            <p:nvPr/>
          </p:nvSpPr>
          <p:spPr bwMode="auto">
            <a:xfrm>
              <a:off x="1990" y="2542"/>
              <a:ext cx="48" cy="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78009" name="Group 185"/>
          <p:cNvGrpSpPr>
            <a:grpSpLocks/>
          </p:cNvGrpSpPr>
          <p:nvPr/>
        </p:nvGrpSpPr>
        <p:grpSpPr bwMode="auto">
          <a:xfrm>
            <a:off x="3983210" y="4748213"/>
            <a:ext cx="487362" cy="1184275"/>
            <a:chOff x="1697" y="2830"/>
            <a:chExt cx="307" cy="746"/>
          </a:xfrm>
        </p:grpSpPr>
        <p:sp>
          <p:nvSpPr>
            <p:cNvPr id="54296" name="AutoShape 166"/>
            <p:cNvSpPr>
              <a:spLocks noChangeArrowheads="1"/>
            </p:cNvSpPr>
            <p:nvPr/>
          </p:nvSpPr>
          <p:spPr bwMode="auto">
            <a:xfrm rot="-1025847">
              <a:off x="1773" y="2862"/>
              <a:ext cx="231" cy="714"/>
            </a:xfrm>
            <a:prstGeom prst="cube">
              <a:avLst>
                <a:gd name="adj" fmla="val 25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297" name="Freeform 181"/>
            <p:cNvSpPr>
              <a:spLocks/>
            </p:cNvSpPr>
            <p:nvPr/>
          </p:nvSpPr>
          <p:spPr bwMode="auto">
            <a:xfrm>
              <a:off x="1712" y="2840"/>
              <a:ext cx="218" cy="150"/>
            </a:xfrm>
            <a:custGeom>
              <a:avLst/>
              <a:gdLst>
                <a:gd name="T0" fmla="*/ 12 w 218"/>
                <a:gd name="T1" fmla="*/ 52 h 150"/>
                <a:gd name="T2" fmla="*/ 182 w 218"/>
                <a:gd name="T3" fmla="*/ 0 h 150"/>
                <a:gd name="T4" fmla="*/ 218 w 218"/>
                <a:gd name="T5" fmla="*/ 124 h 150"/>
                <a:gd name="T6" fmla="*/ 202 w 218"/>
                <a:gd name="T7" fmla="*/ 150 h 150"/>
                <a:gd name="T8" fmla="*/ 162 w 218"/>
                <a:gd name="T9" fmla="*/ 38 h 150"/>
                <a:gd name="T10" fmla="*/ 130 w 218"/>
                <a:gd name="T11" fmla="*/ 48 h 150"/>
                <a:gd name="T12" fmla="*/ 100 w 218"/>
                <a:gd name="T13" fmla="*/ 54 h 150"/>
                <a:gd name="T14" fmla="*/ 58 w 218"/>
                <a:gd name="T15" fmla="*/ 66 h 150"/>
                <a:gd name="T16" fmla="*/ 26 w 218"/>
                <a:gd name="T17" fmla="*/ 84 h 150"/>
                <a:gd name="T18" fmla="*/ 0 w 218"/>
                <a:gd name="T19" fmla="*/ 84 h 150"/>
                <a:gd name="T20" fmla="*/ 12 w 218"/>
                <a:gd name="T21" fmla="*/ 52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8" h="150">
                  <a:moveTo>
                    <a:pt x="12" y="52"/>
                  </a:moveTo>
                  <a:lnTo>
                    <a:pt x="182" y="0"/>
                  </a:lnTo>
                  <a:lnTo>
                    <a:pt x="218" y="124"/>
                  </a:lnTo>
                  <a:lnTo>
                    <a:pt x="202" y="150"/>
                  </a:lnTo>
                  <a:lnTo>
                    <a:pt x="162" y="38"/>
                  </a:lnTo>
                  <a:cubicBezTo>
                    <a:pt x="157" y="52"/>
                    <a:pt x="142" y="44"/>
                    <a:pt x="130" y="48"/>
                  </a:cubicBezTo>
                  <a:cubicBezTo>
                    <a:pt x="119" y="59"/>
                    <a:pt x="114" y="59"/>
                    <a:pt x="100" y="54"/>
                  </a:cubicBezTo>
                  <a:cubicBezTo>
                    <a:pt x="85" y="60"/>
                    <a:pt x="75" y="64"/>
                    <a:pt x="58" y="66"/>
                  </a:cubicBezTo>
                  <a:cubicBezTo>
                    <a:pt x="52" y="75"/>
                    <a:pt x="36" y="81"/>
                    <a:pt x="26" y="84"/>
                  </a:cubicBezTo>
                  <a:cubicBezTo>
                    <a:pt x="19" y="73"/>
                    <a:pt x="11" y="84"/>
                    <a:pt x="0" y="84"/>
                  </a:cubicBezTo>
                  <a:lnTo>
                    <a:pt x="12" y="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298" name="Rectangle 182"/>
            <p:cNvSpPr>
              <a:spLocks noChangeArrowheads="1"/>
            </p:cNvSpPr>
            <p:nvPr/>
          </p:nvSpPr>
          <p:spPr bwMode="auto">
            <a:xfrm rot="-842500">
              <a:off x="1900" y="2830"/>
              <a:ext cx="56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4299" name="Rectangle 183"/>
            <p:cNvSpPr>
              <a:spLocks noChangeArrowheads="1"/>
            </p:cNvSpPr>
            <p:nvPr/>
          </p:nvSpPr>
          <p:spPr bwMode="auto">
            <a:xfrm rot="-1068057">
              <a:off x="1697" y="2864"/>
              <a:ext cx="200" cy="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78010" name="Text Box 186"/>
          <p:cNvSpPr txBox="1">
            <a:spLocks noChangeArrowheads="1"/>
          </p:cNvSpPr>
          <p:nvPr/>
        </p:nvSpPr>
        <p:spPr bwMode="auto">
          <a:xfrm>
            <a:off x="6340647" y="2663826"/>
            <a:ext cx="164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Couteau de masse M</a:t>
            </a:r>
            <a:endParaRPr lang="fr-FR">
              <a:solidFill>
                <a:schemeClr val="bg2"/>
              </a:solidFill>
            </a:endParaRPr>
          </a:p>
        </p:txBody>
      </p:sp>
      <p:grpSp>
        <p:nvGrpSpPr>
          <p:cNvPr id="78017" name="Group 193"/>
          <p:cNvGrpSpPr>
            <a:grpSpLocks/>
          </p:cNvGrpSpPr>
          <p:nvPr/>
        </p:nvGrpSpPr>
        <p:grpSpPr bwMode="auto">
          <a:xfrm>
            <a:off x="3014835" y="4725988"/>
            <a:ext cx="1527175" cy="457200"/>
            <a:chOff x="1727" y="2978"/>
            <a:chExt cx="962" cy="288"/>
          </a:xfrm>
        </p:grpSpPr>
        <p:sp>
          <p:nvSpPr>
            <p:cNvPr id="54293" name="Line 187"/>
            <p:cNvSpPr>
              <a:spLocks noChangeShapeType="1"/>
            </p:cNvSpPr>
            <p:nvPr/>
          </p:nvSpPr>
          <p:spPr bwMode="auto">
            <a:xfrm>
              <a:off x="2086" y="3028"/>
              <a:ext cx="0" cy="1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294" name="Text Box 188"/>
            <p:cNvSpPr txBox="1">
              <a:spLocks noChangeArrowheads="1"/>
            </p:cNvSpPr>
            <p:nvPr/>
          </p:nvSpPr>
          <p:spPr bwMode="auto">
            <a:xfrm>
              <a:off x="1862" y="2978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h</a:t>
              </a:r>
              <a:endParaRPr lang="fr-FR" i="1">
                <a:solidFill>
                  <a:schemeClr val="bg2"/>
                </a:solidFill>
              </a:endParaRPr>
            </a:p>
          </p:txBody>
        </p:sp>
        <p:sp>
          <p:nvSpPr>
            <p:cNvPr id="54295" name="Line 189"/>
            <p:cNvSpPr>
              <a:spLocks noChangeShapeType="1"/>
            </p:cNvSpPr>
            <p:nvPr/>
          </p:nvSpPr>
          <p:spPr bwMode="auto">
            <a:xfrm>
              <a:off x="1727" y="3013"/>
              <a:ext cx="962" cy="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8018" name="Rectangle 194"/>
          <p:cNvSpPr>
            <a:spLocks noChangeArrowheads="1"/>
          </p:cNvSpPr>
          <p:nvPr/>
        </p:nvSpPr>
        <p:spPr bwMode="auto">
          <a:xfrm>
            <a:off x="874885" y="2552701"/>
            <a:ext cx="2530475" cy="601662"/>
          </a:xfrm>
          <a:prstGeom prst="rect">
            <a:avLst/>
          </a:prstGeom>
          <a:solidFill>
            <a:srgbClr val="FFFF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A" i="1">
                <a:solidFill>
                  <a:schemeClr val="bg2"/>
                </a:solidFill>
              </a:rPr>
              <a:t>K</a:t>
            </a:r>
            <a:r>
              <a:rPr lang="fr-CA">
                <a:solidFill>
                  <a:schemeClr val="bg2"/>
                </a:solidFill>
              </a:rPr>
              <a:t> = M g (</a:t>
            </a:r>
            <a:r>
              <a:rPr lang="fr-CA" i="1">
                <a:solidFill>
                  <a:schemeClr val="bg2"/>
                </a:solidFill>
              </a:rPr>
              <a:t>H</a:t>
            </a:r>
            <a:r>
              <a:rPr lang="fr-CA">
                <a:solidFill>
                  <a:schemeClr val="bg2"/>
                </a:solidFill>
              </a:rPr>
              <a:t> – </a:t>
            </a:r>
            <a:r>
              <a:rPr lang="fr-CA" i="1">
                <a:solidFill>
                  <a:schemeClr val="bg2"/>
                </a:solidFill>
              </a:rPr>
              <a:t>h</a:t>
            </a:r>
            <a:r>
              <a:rPr lang="fr-CA">
                <a:solidFill>
                  <a:schemeClr val="bg2"/>
                </a:solidFill>
              </a:rPr>
              <a:t>)</a:t>
            </a:r>
            <a:endParaRPr 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77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-0.004 0.00347 -0.01737 0.00695 -0.02205 0.00695 C -0.05191 0.00695 -0.08264 -0.04676 -0.08264 -0.10046 C -0.08264 -0.07361 -0.09792 -0.04676 -0.1125 -0.04676 C -0.12778 -0.04676 -0.14219 -0.07384 -0.14219 -0.10046 C -0.14219 -0.08727 -0.15 -0.07361 -0.15764 -0.07361 C -0.16528 -0.07361 -0.17292 -0.0868 -0.17292 -0.10046 C -0.17292 -0.09375 -0.17674 -0.08727 -0.18056 -0.08727 C -0.18438 -0.08727 -0.1882 -0.09398 -0.1882 -0.10046 C -0.1882 -0.09722 -0.19028 -0.09375 -0.19219 -0.09375 C -0.19306 -0.09375 -0.19601 -0.09722 -0.19601 -0.10046 C -0.19601 -0.09884 -0.19688 -0.09722 -0.19792 -0.09722 C -0.19792 -0.09768 -0.2 -0.09884 -0.2 -0.10046 C -0.2 -0.09977 -0.2 -0.09884 -0.20087 -0.09884 C -0.20087 -0.0993 -0.20191 -0.09977 -0.20191 -0.10046 C -0.20191 -0.10023 -0.20191 -0.09977 -0.20191 -0.0993 C -0.20296 -0.0993 -0.20296 -0.09977 -0.20296 -0.10023 C -0.204 -0.10023 -0.204 -0.09977 -0.204 -0.0993 C -0.20487 -0.0993 -0.20487 -0.09977 -0.20487 -0.10023 " pathEditMode="relative" rAng="0" ptsTypes="fffffffffffffffffff">
                                      <p:cBhvr>
                                        <p:cTn id="22" dur="1000" fill="hold"/>
                                        <p:tgtEl>
                                          <p:spTgt spid="78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46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-0.00278 -0.00093 -0.0118 -0.00186 -0.01493 -0.00186 C -0.03507 -0.00186 -0.05573 0.01273 -0.05573 0.02754 C -0.05573 0.0199 -0.06597 0.01273 -0.07569 0.01273 C -0.08611 0.01273 -0.09583 0.02014 -0.09583 0.02754 C -0.09583 0.02384 -0.10104 0.0199 -0.10607 0.0199 C -0.11128 0.0199 -0.11649 0.02361 -0.11649 0.02754 C -0.11649 0.02546 -0.1191 0.02384 -0.1217 0.02384 C -0.1243 0.02384 -0.12673 0.02569 -0.12673 0.02754 C -0.12673 0.02639 -0.12812 0.02546 -0.12934 0.02546 C -0.13003 0.02546 -0.13194 0.02639 -0.13194 0.02754 C -0.13194 0.02685 -0.13264 0.02639 -0.13333 0.02639 C -0.13333 0.02662 -0.13455 0.02685 -0.13455 0.02754 C -0.13455 0.02708 -0.13455 0.02685 -0.13524 0.02685 C -0.13524 0.02708 -0.13611 0.02731 -0.13611 0.02754 C -0.13611 0.02731 -0.13611 0.02708 -0.13611 0.02731 C -0.13663 0.02708 -0.13663 0.02731 -0.13663 0.02754 C -0.13732 0.02731 -0.13732 0.02754 -0.13732 0.02708 C -0.13785 0.02708 -0.13785 0.02731 -0.13785 0.02754 " pathEditMode="relative" rAng="0" ptsTypes="fffffffffffffffffff">
                                      <p:cBhvr>
                                        <p:cTn id="24" dur="1000" fill="hold"/>
                                        <p:tgtEl>
                                          <p:spTgt spid="7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78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78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10" grpId="0"/>
      <p:bldP spid="780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1026"/>
          <p:cNvSpPr txBox="1">
            <a:spLocks noChangeArrowheads="1"/>
          </p:cNvSpPr>
          <p:nvPr/>
        </p:nvSpPr>
        <p:spPr bwMode="auto">
          <a:xfrm>
            <a:off x="609600" y="304800"/>
            <a:ext cx="8001000" cy="908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CH" sz="4400">
                <a:solidFill>
                  <a:srgbClr val="FFFF00"/>
                </a:solidFill>
              </a:rPr>
              <a:t>Les cristaux</a:t>
            </a:r>
            <a:endParaRPr lang="fr-CH" sz="4800" b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31915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Les molécules individuelles s’associent dans diverses formes cristallines.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Ces structures présentent des périodicité selon trois axes spatiaux O</a:t>
            </a:r>
            <a:r>
              <a:rPr kumimoji="0" lang="fr-CA" sz="2400" i="1" dirty="0" smtClean="0">
                <a:solidFill>
                  <a:schemeClr val="bg2"/>
                </a:solidFill>
                <a:latin typeface="Times" pitchFamily="18" charset="0"/>
              </a:rPr>
              <a:t>x</a:t>
            </a: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, O</a:t>
            </a:r>
            <a:r>
              <a:rPr kumimoji="0" lang="fr-CA" sz="2400" i="1" dirty="0" smtClean="0">
                <a:solidFill>
                  <a:schemeClr val="bg2"/>
                </a:solidFill>
                <a:latin typeface="Times" pitchFamily="18" charset="0"/>
              </a:rPr>
              <a:t>y</a:t>
            </a: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 et O</a:t>
            </a:r>
            <a:r>
              <a:rPr kumimoji="0" lang="fr-CA" sz="2400" i="1" dirty="0" smtClean="0">
                <a:solidFill>
                  <a:schemeClr val="bg2"/>
                </a:solidFill>
                <a:latin typeface="Times" pitchFamily="18" charset="0"/>
              </a:rPr>
              <a:t>z</a:t>
            </a:r>
            <a:r>
              <a:rPr lang="fr-CA" sz="2400" dirty="0" smtClean="0">
                <a:solidFill>
                  <a:schemeClr val="bg2"/>
                </a:solidFill>
                <a:latin typeface="Times" pitchFamily="18" charset="0"/>
              </a:rPr>
              <a:t>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Les éléments de symétrie qui se retrouvent dans les cristaux sont d’ordre 1, d’ordre 2, 3 4 et 6, jamais d’ordre 5 ou d’ordre supérieur à 6.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Les arrangements possibles forment 230 structures cristallines différentes qui peuvent se regrouper en 14 réseaux de Bravais et 7 systèmes.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026"/>
          <p:cNvSpPr txBox="1">
            <a:spLocks noChangeArrowheads="1"/>
          </p:cNvSpPr>
          <p:nvPr/>
        </p:nvSpPr>
        <p:spPr bwMode="auto">
          <a:xfrm>
            <a:off x="609600" y="304800"/>
            <a:ext cx="8001000" cy="908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CH" sz="4400">
                <a:solidFill>
                  <a:srgbClr val="FFFF00"/>
                </a:solidFill>
              </a:rPr>
              <a:t>Les quasi cristaux</a:t>
            </a:r>
            <a:endParaRPr lang="fr-CH" sz="4800" b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09600" y="1593273"/>
            <a:ext cx="8077200" cy="4419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L’étude d’un mélange d’aluminium et de manganèse a permis à Dan SHECHTMAN, prix Nobel 2011, d’observer des structures non conventionnelles.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Découvertes en 1982, </a:t>
            </a:r>
            <a:r>
              <a:rPr lang="fr-CA" sz="2400" dirty="0" smtClean="0">
                <a:solidFill>
                  <a:schemeClr val="bg2"/>
                </a:solidFill>
                <a:latin typeface="Times" pitchFamily="18" charset="0"/>
              </a:rPr>
              <a:t>ces structures comportent des axes de symétrie d’ordre 5, donc en désaccord avec les fondements de la cristallographie.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Ces structures n’ont pas de périodicité spatiale.</a:t>
            </a:r>
          </a:p>
          <a:p>
            <a:pPr>
              <a:defRPr/>
            </a:pPr>
            <a:r>
              <a:rPr kumimoji="0" lang="fr-CA" sz="2400" dirty="0" smtClean="0">
                <a:solidFill>
                  <a:schemeClr val="bg2"/>
                </a:solidFill>
                <a:latin typeface="Times" pitchFamily="18" charset="0"/>
              </a:rPr>
              <a:t>On a récemment découvert dans une rivière russe des minéraux avec ce type de structure.  Les superbes mosaïques du palais de l’Alhambra à Grenade constituent d’excellentes reproduction de ces quasi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318985" y="285524"/>
            <a:ext cx="6600371" cy="908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fr-CH" sz="4400" b="0" dirty="0" smtClean="0">
                <a:solidFill>
                  <a:srgbClr val="FFFF00"/>
                </a:solidFill>
              </a:rPr>
              <a:t>Une image vaut mille mots</a:t>
            </a:r>
            <a:endParaRPr lang="fr-CH" dirty="0" smtClean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28788" y="6008688"/>
            <a:ext cx="64176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600" dirty="0">
                <a:latin typeface="Times" pitchFamily="18" charset="0"/>
              </a:rPr>
              <a:t>Source: </a:t>
            </a:r>
            <a:r>
              <a:rPr lang="fr-CA" sz="1600" dirty="0">
                <a:solidFill>
                  <a:schemeClr val="accent5">
                    <a:lumMod val="25000"/>
                  </a:schemeClr>
                </a:solidFill>
                <a:latin typeface="Times" pitchFamily="18" charset="0"/>
              </a:rPr>
              <a:t>http://news.nationalgeographic.com/news/2011/10/pictures/111005-nobel-prize-chemistry-quasicrystals-schechtman-science</a:t>
            </a:r>
            <a:r>
              <a:rPr lang="fr-CA" sz="1600" dirty="0">
                <a:latin typeface="Times" pitchFamily="18" charset="0"/>
              </a:rPr>
              <a:t>/  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81113"/>
            <a:ext cx="5781675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433" y="1808018"/>
            <a:ext cx="7772400" cy="4191000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bg2"/>
                </a:solidFill>
              </a:rPr>
              <a:t>L’état solide est fortement marqué par l’état cristallin : la répétition périodique dans les trois directions de l’espace d’un même motif.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bg2"/>
                </a:solidFill>
              </a:rPr>
              <a:t>Il existe un total de 230 combinaisons de structures différentes.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bg2"/>
                </a:solidFill>
              </a:rPr>
              <a:t>La structure la plus compacte est celle du c.f.c. et de l’hexagonal compact.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chemeClr val="bg2"/>
                </a:solidFill>
              </a:rPr>
              <a:t>Certains cristaux très peu symétriques ont des propriétés différentes selon chacun des trois axes.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791200" cy="10217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Conclusion</a:t>
            </a:r>
            <a:endParaRPr lang="fr-FR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791200" cy="10217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Conclusion</a:t>
            </a:r>
            <a:endParaRPr lang="fr-F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676544"/>
            <a:ext cx="7543800" cy="4092575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La loi de DULONG et PETIT indique que les solides monoatomiques ont la même capacité calorifique molaire à volume constant.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Cette loi expérimentale doit être revu à la lumière de l’importance de la température : loi de DEBYE.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Par ailleurs, il ne semble pas y avoir de corrélation simple entre la température de fusion et les caractéristiques moléculaires des solides.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750888" y="1900238"/>
          <a:ext cx="7951787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7976438" imgH="3931846" progId="Word.Document.8">
                  <p:embed/>
                </p:oleObj>
              </mc:Choice>
              <mc:Fallback>
                <p:oleObj name="Document" r:id="rId3" imgW="7976438" imgH="3931846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900238"/>
                        <a:ext cx="7951787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136650" y="361950"/>
            <a:ext cx="6781800" cy="1247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Les 7 systèmes cristallins </a:t>
            </a:r>
            <a:br>
              <a:rPr lang="fr-FR" sz="4000" smtClean="0"/>
            </a:br>
            <a:r>
              <a:rPr lang="fr-FR" sz="4000" smtClean="0"/>
              <a:t>(suite et fin)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63" y="349250"/>
            <a:ext cx="6781800" cy="1143000"/>
          </a:xfrm>
        </p:spPr>
        <p:txBody>
          <a:bodyPr/>
          <a:lstStyle/>
          <a:p>
            <a:r>
              <a:rPr lang="fr-FR" sz="4000" smtClean="0"/>
              <a:t>Les 14 réseaux de BRAVAIS</a:t>
            </a:r>
            <a:endParaRPr lang="fr-CA" sz="4000" smtClean="0"/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001713" y="1604963"/>
          <a:ext cx="7504112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3" imgW="7477618" imgH="4406769" progId="Word.Document.8">
                  <p:embed/>
                </p:oleObj>
              </mc:Choice>
              <mc:Fallback>
                <p:oleObj name="Document" r:id="rId3" imgW="7477618" imgH="4406769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604963"/>
                        <a:ext cx="7504112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63" y="349250"/>
            <a:ext cx="6781800" cy="137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smtClean="0"/>
              <a:t>Les 14 réseaux de BRAVAIS (suite et fin)</a:t>
            </a:r>
            <a:endParaRPr lang="fr-CA" sz="4000" smtClean="0"/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57454123"/>
              </p:ext>
            </p:extLst>
          </p:nvPr>
        </p:nvGraphicFramePr>
        <p:xfrm>
          <a:off x="1717449" y="1860323"/>
          <a:ext cx="7077075" cy="430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7211568" imgH="4381500" progId="Word.Document.8">
                  <p:embed/>
                </p:oleObj>
              </mc:Choice>
              <mc:Fallback>
                <p:oleObj name="Document" r:id="rId3" imgW="7211568" imgH="4381500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449" y="1860323"/>
                        <a:ext cx="7077075" cy="430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350838"/>
            <a:ext cx="6781800" cy="1143000"/>
          </a:xfrm>
        </p:spPr>
        <p:txBody>
          <a:bodyPr/>
          <a:lstStyle/>
          <a:p>
            <a:r>
              <a:rPr lang="fr-CA" smtClean="0"/>
              <a:t>Les 7 structures simples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851025"/>
            <a:ext cx="2867025" cy="3335338"/>
          </a:xfrm>
          <a:solidFill>
            <a:schemeClr val="accent1"/>
          </a:solidFill>
          <a:ln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Cubique simple.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Quadratique. simple.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Hexagonal.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Orthorhombique.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Monoclinique.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Triclinique.</a:t>
            </a:r>
          </a:p>
          <a:p>
            <a:pPr>
              <a:lnSpc>
                <a:spcPct val="90000"/>
              </a:lnSpc>
            </a:pPr>
            <a:r>
              <a:rPr lang="fr-CA" sz="2400" smtClean="0">
                <a:solidFill>
                  <a:schemeClr val="bg2"/>
                </a:solidFill>
              </a:rPr>
              <a:t>Rhombohédrique.</a:t>
            </a:r>
          </a:p>
        </p:txBody>
      </p:sp>
      <p:grpSp>
        <p:nvGrpSpPr>
          <p:cNvPr id="36900" name="Group 36"/>
          <p:cNvGrpSpPr>
            <a:grpSpLocks/>
          </p:cNvGrpSpPr>
          <p:nvPr/>
        </p:nvGrpSpPr>
        <p:grpSpPr bwMode="auto">
          <a:xfrm>
            <a:off x="4241800" y="1819275"/>
            <a:ext cx="4056063" cy="4083050"/>
            <a:chOff x="2672" y="1146"/>
            <a:chExt cx="2555" cy="2572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2672" y="1146"/>
              <a:ext cx="2555" cy="2572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2" name="Oval 5"/>
            <p:cNvSpPr>
              <a:spLocks noChangeArrowheads="1"/>
            </p:cNvSpPr>
            <p:nvPr/>
          </p:nvSpPr>
          <p:spPr bwMode="auto">
            <a:xfrm>
              <a:off x="3717" y="2691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3" name="Oval 6"/>
            <p:cNvSpPr>
              <a:spLocks noChangeArrowheads="1"/>
            </p:cNvSpPr>
            <p:nvPr/>
          </p:nvSpPr>
          <p:spPr bwMode="auto">
            <a:xfrm>
              <a:off x="3859" y="15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4" name="Oval 7"/>
            <p:cNvSpPr>
              <a:spLocks noChangeArrowheads="1"/>
            </p:cNvSpPr>
            <p:nvPr/>
          </p:nvSpPr>
          <p:spPr bwMode="auto">
            <a:xfrm>
              <a:off x="4768" y="1678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5" name="Oval 8"/>
            <p:cNvSpPr>
              <a:spLocks noChangeArrowheads="1"/>
            </p:cNvSpPr>
            <p:nvPr/>
          </p:nvSpPr>
          <p:spPr bwMode="auto">
            <a:xfrm>
              <a:off x="4613" y="2786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3313" y="19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3195" y="2923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4205" y="3014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79" name="Oval 16"/>
            <p:cNvSpPr>
              <a:spLocks noChangeArrowheads="1"/>
            </p:cNvSpPr>
            <p:nvPr/>
          </p:nvSpPr>
          <p:spPr bwMode="auto">
            <a:xfrm>
              <a:off x="4322" y="2069"/>
              <a:ext cx="128" cy="1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0" name="Line 18"/>
            <p:cNvSpPr>
              <a:spLocks noChangeShapeType="1"/>
            </p:cNvSpPr>
            <p:nvPr/>
          </p:nvSpPr>
          <p:spPr bwMode="auto">
            <a:xfrm flipH="1">
              <a:off x="3781" y="1718"/>
              <a:ext cx="137" cy="9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1" name="Line 21"/>
            <p:cNvSpPr>
              <a:spLocks noChangeShapeType="1"/>
            </p:cNvSpPr>
            <p:nvPr/>
          </p:nvSpPr>
          <p:spPr bwMode="auto">
            <a:xfrm>
              <a:off x="3854" y="2773"/>
              <a:ext cx="773" cy="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2" name="Line 22"/>
            <p:cNvSpPr>
              <a:spLocks noChangeShapeType="1"/>
            </p:cNvSpPr>
            <p:nvPr/>
          </p:nvSpPr>
          <p:spPr bwMode="auto">
            <a:xfrm flipH="1">
              <a:off x="3300" y="2782"/>
              <a:ext cx="436" cy="1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3" name="Freeform 23"/>
            <p:cNvSpPr>
              <a:spLocks/>
            </p:cNvSpPr>
            <p:nvPr/>
          </p:nvSpPr>
          <p:spPr bwMode="auto">
            <a:xfrm>
              <a:off x="3372" y="1655"/>
              <a:ext cx="1464" cy="491"/>
            </a:xfrm>
            <a:custGeom>
              <a:avLst/>
              <a:gdLst>
                <a:gd name="T0" fmla="*/ 555 w 1464"/>
                <a:gd name="T1" fmla="*/ 0 h 491"/>
                <a:gd name="T2" fmla="*/ 1464 w 1464"/>
                <a:gd name="T3" fmla="*/ 91 h 491"/>
                <a:gd name="T4" fmla="*/ 1009 w 1464"/>
                <a:gd name="T5" fmla="*/ 491 h 491"/>
                <a:gd name="T6" fmla="*/ 0 w 1464"/>
                <a:gd name="T7" fmla="*/ 391 h 491"/>
                <a:gd name="T8" fmla="*/ 555 w 1464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4" h="491">
                  <a:moveTo>
                    <a:pt x="555" y="0"/>
                  </a:moveTo>
                  <a:lnTo>
                    <a:pt x="1464" y="91"/>
                  </a:lnTo>
                  <a:lnTo>
                    <a:pt x="1009" y="491"/>
                  </a:lnTo>
                  <a:lnTo>
                    <a:pt x="0" y="39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4" name="Freeform 24"/>
            <p:cNvSpPr>
              <a:spLocks/>
            </p:cNvSpPr>
            <p:nvPr/>
          </p:nvSpPr>
          <p:spPr bwMode="auto">
            <a:xfrm>
              <a:off x="4272" y="1746"/>
              <a:ext cx="564" cy="1336"/>
            </a:xfrm>
            <a:custGeom>
              <a:avLst/>
              <a:gdLst>
                <a:gd name="T0" fmla="*/ 564 w 564"/>
                <a:gd name="T1" fmla="*/ 0 h 1336"/>
                <a:gd name="T2" fmla="*/ 400 w 564"/>
                <a:gd name="T3" fmla="*/ 1109 h 1336"/>
                <a:gd name="T4" fmla="*/ 0 w 564"/>
                <a:gd name="T5" fmla="*/ 1336 h 1336"/>
                <a:gd name="T6" fmla="*/ 109 w 564"/>
                <a:gd name="T7" fmla="*/ 400 h 1336"/>
                <a:gd name="T8" fmla="*/ 564 w 564"/>
                <a:gd name="T9" fmla="*/ 0 h 1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4" h="1336">
                  <a:moveTo>
                    <a:pt x="564" y="0"/>
                  </a:moveTo>
                  <a:lnTo>
                    <a:pt x="400" y="1109"/>
                  </a:lnTo>
                  <a:lnTo>
                    <a:pt x="0" y="1336"/>
                  </a:lnTo>
                  <a:lnTo>
                    <a:pt x="109" y="40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5" name="Freeform 25"/>
            <p:cNvSpPr>
              <a:spLocks/>
            </p:cNvSpPr>
            <p:nvPr/>
          </p:nvSpPr>
          <p:spPr bwMode="auto">
            <a:xfrm>
              <a:off x="3254" y="2046"/>
              <a:ext cx="1127" cy="1036"/>
            </a:xfrm>
            <a:custGeom>
              <a:avLst/>
              <a:gdLst>
                <a:gd name="T0" fmla="*/ 118 w 1127"/>
                <a:gd name="T1" fmla="*/ 0 h 1036"/>
                <a:gd name="T2" fmla="*/ 1127 w 1127"/>
                <a:gd name="T3" fmla="*/ 100 h 1036"/>
                <a:gd name="T4" fmla="*/ 1018 w 1127"/>
                <a:gd name="T5" fmla="*/ 1036 h 1036"/>
                <a:gd name="T6" fmla="*/ 0 w 1127"/>
                <a:gd name="T7" fmla="*/ 945 h 1036"/>
                <a:gd name="T8" fmla="*/ 118 w 1127"/>
                <a:gd name="T9" fmla="*/ 0 h 10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7" h="1036">
                  <a:moveTo>
                    <a:pt x="118" y="0"/>
                  </a:moveTo>
                  <a:lnTo>
                    <a:pt x="1127" y="100"/>
                  </a:lnTo>
                  <a:lnTo>
                    <a:pt x="1018" y="1036"/>
                  </a:lnTo>
                  <a:lnTo>
                    <a:pt x="0" y="94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86" name="Text Box 26"/>
            <p:cNvSpPr txBox="1">
              <a:spLocks noChangeArrowheads="1"/>
            </p:cNvSpPr>
            <p:nvPr/>
          </p:nvSpPr>
          <p:spPr bwMode="auto">
            <a:xfrm>
              <a:off x="3745" y="2964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1287" name="Text Box 27"/>
            <p:cNvSpPr txBox="1">
              <a:spLocks noChangeArrowheads="1"/>
            </p:cNvSpPr>
            <p:nvPr/>
          </p:nvSpPr>
          <p:spPr bwMode="auto">
            <a:xfrm>
              <a:off x="4427" y="291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1288" name="Text Box 28"/>
            <p:cNvSpPr txBox="1">
              <a:spLocks noChangeArrowheads="1"/>
            </p:cNvSpPr>
            <p:nvPr/>
          </p:nvSpPr>
          <p:spPr bwMode="auto">
            <a:xfrm>
              <a:off x="4726" y="2191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i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1289" name="Arc 29"/>
            <p:cNvSpPr>
              <a:spLocks/>
            </p:cNvSpPr>
            <p:nvPr/>
          </p:nvSpPr>
          <p:spPr bwMode="auto">
            <a:xfrm flipH="1">
              <a:off x="3563" y="2518"/>
              <a:ext cx="246" cy="318"/>
            </a:xfrm>
            <a:custGeom>
              <a:avLst/>
              <a:gdLst>
                <a:gd name="T0" fmla="*/ 0 w 21600"/>
                <a:gd name="T1" fmla="*/ 0 h 32873"/>
                <a:gd name="T2" fmla="*/ 210 w 21600"/>
                <a:gd name="T3" fmla="*/ 318 h 32873"/>
                <a:gd name="T4" fmla="*/ 0 w 21600"/>
                <a:gd name="T5" fmla="*/ 209 h 328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87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</a:path>
                <a:path w="21600" h="3287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78"/>
                    <a:pt x="20501" y="29479"/>
                    <a:pt x="18424" y="328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90" name="Text Box 30"/>
            <p:cNvSpPr txBox="1">
              <a:spLocks noChangeArrowheads="1"/>
            </p:cNvSpPr>
            <p:nvPr/>
          </p:nvSpPr>
          <p:spPr bwMode="auto">
            <a:xfrm>
              <a:off x="3445" y="2364"/>
              <a:ext cx="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11291" name="Arc 31"/>
            <p:cNvSpPr>
              <a:spLocks/>
            </p:cNvSpPr>
            <p:nvPr/>
          </p:nvSpPr>
          <p:spPr bwMode="auto">
            <a:xfrm>
              <a:off x="3827" y="2555"/>
              <a:ext cx="172" cy="191"/>
            </a:xfrm>
            <a:custGeom>
              <a:avLst/>
              <a:gdLst>
                <a:gd name="T0" fmla="*/ 0 w 21600"/>
                <a:gd name="T1" fmla="*/ 0 h 21600"/>
                <a:gd name="T2" fmla="*/ 172 w 21600"/>
                <a:gd name="T3" fmla="*/ 191 h 21600"/>
                <a:gd name="T4" fmla="*/ 0 w 21600"/>
                <a:gd name="T5" fmla="*/ 1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92" name="Text Box 32"/>
            <p:cNvSpPr txBox="1">
              <a:spLocks noChangeArrowheads="1"/>
            </p:cNvSpPr>
            <p:nvPr/>
          </p:nvSpPr>
          <p:spPr bwMode="auto">
            <a:xfrm>
              <a:off x="3927" y="24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1293" name="Arc 33"/>
            <p:cNvSpPr>
              <a:spLocks/>
            </p:cNvSpPr>
            <p:nvPr/>
          </p:nvSpPr>
          <p:spPr bwMode="auto">
            <a:xfrm flipV="1">
              <a:off x="3615" y="2791"/>
              <a:ext cx="440" cy="109"/>
            </a:xfrm>
            <a:custGeom>
              <a:avLst/>
              <a:gdLst>
                <a:gd name="T0" fmla="*/ 0 w 38772"/>
                <a:gd name="T1" fmla="*/ 43 h 21600"/>
                <a:gd name="T2" fmla="*/ 440 w 38772"/>
                <a:gd name="T3" fmla="*/ 109 h 21600"/>
                <a:gd name="T4" fmla="*/ 195 w 38772"/>
                <a:gd name="T5" fmla="*/ 10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72" h="21600" fill="none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</a:path>
                <a:path w="38772" h="21600" stroke="0" extrusionOk="0">
                  <a:moveTo>
                    <a:pt x="0" y="8497"/>
                  </a:moveTo>
                  <a:cubicBezTo>
                    <a:pt x="4086" y="3142"/>
                    <a:pt x="10436" y="-1"/>
                    <a:pt x="17172" y="0"/>
                  </a:cubicBezTo>
                  <a:cubicBezTo>
                    <a:pt x="29101" y="0"/>
                    <a:pt x="38772" y="9670"/>
                    <a:pt x="38772" y="21600"/>
                  </a:cubicBezTo>
                  <a:lnTo>
                    <a:pt x="17172" y="21600"/>
                  </a:lnTo>
                  <a:lnTo>
                    <a:pt x="0" y="849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1294" name="Text Box 34"/>
            <p:cNvSpPr txBox="1">
              <a:spLocks noChangeArrowheads="1"/>
            </p:cNvSpPr>
            <p:nvPr/>
          </p:nvSpPr>
          <p:spPr bwMode="auto">
            <a:xfrm>
              <a:off x="3963" y="274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>
                  <a:solidFill>
                    <a:schemeClr val="bg2"/>
                  </a:solidFill>
                  <a:latin typeface="Symbol" pitchFamily="18" charset="2"/>
                </a:rPr>
                <a:t>g</a:t>
              </a:r>
            </a:p>
          </p:txBody>
        </p:sp>
      </p:grp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620713" y="5368925"/>
            <a:ext cx="2655887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>
                <a:solidFill>
                  <a:schemeClr val="bg2"/>
                </a:solidFill>
              </a:rPr>
              <a:t>1 atome par motif.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/>
      <p:bldP spid="36899" grpId="0" animBg="1"/>
    </p:bldLst>
  </p:timing>
</p:sld>
</file>

<file path=ppt/theme/theme1.xml><?xml version="1.0" encoding="utf-8"?>
<a:theme xmlns:a="http://schemas.openxmlformats.org/drawingml/2006/main" name="Sujet d'ordre général (standard)">
  <a:themeElements>
    <a:clrScheme name="Sujet d'ordre général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Sujet d'ordre général (standard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jet d'ordre général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Office\Modèles\Présentations\Sujet d'ordre général (standard).pot</Template>
  <TotalTime>3471</TotalTime>
  <Words>1795</Words>
  <Application>Microsoft Office PowerPoint</Application>
  <PresentationFormat>Affichage à l'écran (4:3)</PresentationFormat>
  <Paragraphs>405</Paragraphs>
  <Slides>57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57</vt:i4>
      </vt:variant>
    </vt:vector>
  </HeadingPairs>
  <TitlesOfParts>
    <vt:vector size="69" baseType="lpstr">
      <vt:lpstr>Arial Unicode MS</vt:lpstr>
      <vt:lpstr>Arial</vt:lpstr>
      <vt:lpstr>Helvetica</vt:lpstr>
      <vt:lpstr>Monotype Sorts</vt:lpstr>
      <vt:lpstr>MT Extra</vt:lpstr>
      <vt:lpstr>Symbol</vt:lpstr>
      <vt:lpstr>Times</vt:lpstr>
      <vt:lpstr>Times New Roman</vt:lpstr>
      <vt:lpstr>Wingdings</vt:lpstr>
      <vt:lpstr>Sujet d'ordre général (standard)</vt:lpstr>
      <vt:lpstr>Document</vt:lpstr>
      <vt:lpstr>Microsoft Word 97 - 2003 Document</vt:lpstr>
      <vt:lpstr>LA CHIMIE PHYSIQUE</vt:lpstr>
      <vt:lpstr>L’état solide</vt:lpstr>
      <vt:lpstr>L’état cristallin</vt:lpstr>
      <vt:lpstr>La classification des structures cristallines</vt:lpstr>
      <vt:lpstr>Les 7 systèmes cristallins</vt:lpstr>
      <vt:lpstr>Les 7 systèmes cristallins  (suite et fin)</vt:lpstr>
      <vt:lpstr>Les 14 réseaux de BRAVAIS</vt:lpstr>
      <vt:lpstr>Les 14 réseaux de BRAVAIS (suite et fin)</vt:lpstr>
      <vt:lpstr>Les 7 structures simples</vt:lpstr>
      <vt:lpstr>Les 3 structures centrées</vt:lpstr>
      <vt:lpstr>Les 2 structures à 2 faces centrées</vt:lpstr>
      <vt:lpstr>Les 2 structures  à toutes faces centrées</vt:lpstr>
      <vt:lpstr>Les empilements de sphères</vt:lpstr>
      <vt:lpstr>L’empilement A B C A B C</vt:lpstr>
      <vt:lpstr>L’empilement des sphères</vt:lpstr>
      <vt:lpstr>L’empilement des sphères</vt:lpstr>
      <vt:lpstr>L’anisotropie</vt:lpstr>
      <vt:lpstr>Les cristaux uniaxiaux, biaxiaux</vt:lpstr>
      <vt:lpstr>Exemples de cristaux uniaxiaux</vt:lpstr>
      <vt:lpstr>Indice de réfraction  de composés biaxiaux</vt:lpstr>
      <vt:lpstr>Structure cristalline ionique</vt:lpstr>
      <vt:lpstr>Structure covalente</vt:lpstr>
      <vt:lpstr>Carbone graphite et carbone diamant</vt:lpstr>
      <vt:lpstr>Le diamant : coupe « royale »</vt:lpstr>
      <vt:lpstr>Le polymorphisme</vt:lpstr>
      <vt:lpstr>Indice de réfraction des solides :  une mesure rapide par immersion</vt:lpstr>
      <vt:lpstr>Liquides pour la méthode d’immersion</vt:lpstr>
      <vt:lpstr>Défauts dans les cristaux</vt:lpstr>
      <vt:lpstr>Défauts dans les cristaux</vt:lpstr>
      <vt:lpstr>Déplacement sous l’effet d’un cisaillement</vt:lpstr>
      <vt:lpstr>Joints de grain</vt:lpstr>
      <vt:lpstr>Capacité calorifique des solides</vt:lpstr>
      <vt:lpstr>Loi de DULONG et PETIT pour les corps simples</vt:lpstr>
      <vt:lpstr>Loi de DULONG et PETIT pour les corps composés</vt:lpstr>
      <vt:lpstr>Cv  =  f (T)</vt:lpstr>
      <vt:lpstr>Cv  =  f (T)</vt:lpstr>
      <vt:lpstr>Température de DEBYE</vt:lpstr>
      <vt:lpstr>Relations entre point de fusion et structure d’un solide</vt:lpstr>
      <vt:lpstr>Tf des alcanes linéaires</vt:lpstr>
      <vt:lpstr>Tf des diacides</vt:lpstr>
      <vt:lpstr>Le test de fusion sous eau</vt:lpstr>
      <vt:lpstr>Le point semitectique</vt:lpstr>
      <vt:lpstr>Les propriétés mécaniques du solide  </vt:lpstr>
      <vt:lpstr>Le module d’YOUNG</vt:lpstr>
      <vt:lpstr>L’essai de traction</vt:lpstr>
      <vt:lpstr>Quelques valeurs du module d’YOUNG</vt:lpstr>
      <vt:lpstr>L’échelle de MOHS</vt:lpstr>
      <vt:lpstr>Les essais de dureté</vt:lpstr>
      <vt:lpstr>Les essais de dureté</vt:lpstr>
      <vt:lpstr>Dureté BRINELL  HB</vt:lpstr>
      <vt:lpstr>Dureté Vickers  HV</vt:lpstr>
      <vt:lpstr>La mesure de la résilience K</vt:lpstr>
      <vt:lpstr>Présentation PowerPoint</vt:lpstr>
      <vt:lpstr>Présentation PowerPoint</vt:lpstr>
      <vt:lpstr>Présentation PowerPoint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d'ordre général</dc:title>
  <dc:creator>UQAC</dc:creator>
  <cp:lastModifiedBy>gcollin</cp:lastModifiedBy>
  <cp:revision>100</cp:revision>
  <dcterms:created xsi:type="dcterms:W3CDTF">1999-11-04T01:20:43Z</dcterms:created>
  <dcterms:modified xsi:type="dcterms:W3CDTF">2019-02-16T19:31:45Z</dcterms:modified>
</cp:coreProperties>
</file>