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95" r:id="rId2"/>
    <p:sldId id="388" r:id="rId3"/>
    <p:sldId id="466" r:id="rId4"/>
    <p:sldId id="467" r:id="rId5"/>
    <p:sldId id="469" r:id="rId6"/>
    <p:sldId id="468" r:id="rId7"/>
    <p:sldId id="470" r:id="rId8"/>
    <p:sldId id="471" r:id="rId9"/>
    <p:sldId id="472" r:id="rId10"/>
    <p:sldId id="337" r:id="rId11"/>
    <p:sldId id="431" r:id="rId12"/>
    <p:sldId id="436" r:id="rId13"/>
    <p:sldId id="437" r:id="rId14"/>
    <p:sldId id="438" r:id="rId15"/>
    <p:sldId id="439" r:id="rId16"/>
    <p:sldId id="440" r:id="rId17"/>
    <p:sldId id="441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6" r:id="rId27"/>
    <p:sldId id="452" r:id="rId28"/>
    <p:sldId id="453" r:id="rId29"/>
    <p:sldId id="455" r:id="rId30"/>
    <p:sldId id="457" r:id="rId31"/>
    <p:sldId id="458" r:id="rId32"/>
    <p:sldId id="459" r:id="rId33"/>
    <p:sldId id="473" r:id="rId34"/>
    <p:sldId id="474" r:id="rId35"/>
    <p:sldId id="461" r:id="rId36"/>
    <p:sldId id="462" r:id="rId37"/>
    <p:sldId id="463" r:id="rId38"/>
    <p:sldId id="464" r:id="rId39"/>
    <p:sldId id="389" r:id="rId40"/>
    <p:sldId id="465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9FFCC"/>
    <a:srgbClr val="0000CC"/>
    <a:srgbClr val="FFFF00"/>
    <a:srgbClr val="00FF00"/>
    <a:srgbClr val="0099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98" y="78"/>
      </p:cViewPr>
      <p:guideLst>
        <p:guide orient="horz" pos="2064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058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0.wmf"/><Relationship Id="rId6" Type="http://schemas.openxmlformats.org/officeDocument/2006/relationships/image" Target="../media/image18.e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A8B0C-D9ED-433D-B42D-5BC5D0199E49}" type="datetimeFigureOut">
              <a:rPr lang="fr-CA" smtClean="0"/>
              <a:pPr/>
              <a:t>2019-02-16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3C007-918F-42EB-97AA-A2C7EA14023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12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fr-FR" alt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5BD1F57-7BF4-40BD-99B7-7FBC7010E0A6}" type="datetime1">
              <a:rPr lang="fr-FR" altLang="en-GB"/>
              <a:pPr/>
              <a:t>16/02/2019</a:t>
            </a:fld>
            <a:endParaRPr lang="fr-FR" alt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les styles du texte du masque</a:t>
            </a:r>
          </a:p>
          <a:p>
            <a:pPr lvl="1"/>
            <a:r>
              <a:rPr lang="fr-FR" altLang="en-GB" smtClean="0"/>
              <a:t>Deuxième niveau</a:t>
            </a:r>
          </a:p>
          <a:p>
            <a:pPr lvl="2"/>
            <a:r>
              <a:rPr lang="fr-FR" altLang="en-GB" smtClean="0"/>
              <a:t>Troisième niveau</a:t>
            </a:r>
          </a:p>
          <a:p>
            <a:pPr lvl="3"/>
            <a:r>
              <a:rPr lang="fr-FR" altLang="en-GB" smtClean="0"/>
              <a:t>Quatrième niveau</a:t>
            </a:r>
          </a:p>
          <a:p>
            <a:pPr lvl="4"/>
            <a:r>
              <a:rPr lang="fr-FR" altLang="en-GB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fr-FR" alt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0290AF5-26A0-4EA5-A6CF-66CB1265A6D5}" type="slidenum">
              <a:rPr lang="fr-FR" altLang="en-GB"/>
              <a:pPr/>
              <a:t>‹N°›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419556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rc 3"/>
          <p:cNvSpPr>
            <a:spLocks/>
          </p:cNvSpPr>
          <p:nvPr/>
        </p:nvSpPr>
        <p:spPr bwMode="auto">
          <a:xfrm flipV="1"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304800"/>
            <a:ext cx="62484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fr-FR" altLang="en-US" noProof="0" smtClean="0"/>
              <a:t>Cliquez pour modifier 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67200" y="2743200"/>
            <a:ext cx="45720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Monotype Sorts" pitchFamily="2" charset="2"/>
              <a:buNone/>
              <a:defRPr sz="2000"/>
            </a:lvl1pPr>
          </a:lstStyle>
          <a:p>
            <a:pPr lvl="0"/>
            <a:r>
              <a:rPr lang="fr-FR" altLang="en-US" noProof="0" smtClean="0"/>
              <a:t>Cliquez pour modifier le style des sous-titres du masque</a:t>
            </a:r>
          </a:p>
        </p:txBody>
      </p:sp>
      <p:sp>
        <p:nvSpPr>
          <p:cNvPr id="308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705600" y="6324600"/>
            <a:ext cx="1530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</a:pPr>
            <a:r>
              <a:rPr lang="fr-FR" altLang="en-US" sz="1200">
                <a:solidFill>
                  <a:schemeClr val="folHlink"/>
                </a:solidFill>
                <a:latin typeface="Arial" charset="0"/>
                <a:hlinkClick r:id="" action="ppaction://hlinkshowjump?jump=firstslide"/>
              </a:rPr>
              <a:t>Passer à la première page</a:t>
            </a:r>
          </a:p>
        </p:txBody>
      </p:sp>
      <p:sp>
        <p:nvSpPr>
          <p:cNvPr id="3081" name="AutoShape 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08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0" lang="fr-FR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6200" y="5105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endParaRPr lang="fr-FR" alt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4675188" y="6003925"/>
            <a:ext cx="4059237" cy="457200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+mn-lt"/>
              </a:defRPr>
            </a:lvl1pPr>
          </a:lstStyle>
          <a:p>
            <a:r>
              <a:rPr lang="fr-FR" altLang="en-US"/>
              <a:t>Guy Collin, 2006-12-28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fld id="{11595024-FCB1-480A-9D9C-9C113D03BEE8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5EDE3C-3BCA-411D-AF1F-B6357626653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0774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02375" y="228600"/>
            <a:ext cx="1770063" cy="5715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159375" cy="5715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4656B2-13B7-420D-8687-B7F73E009C5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936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324600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90600" y="1524000"/>
            <a:ext cx="7081838" cy="44196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" y="64008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BB547D1-35C8-40D0-A59C-33884795B96D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709386" y="6333672"/>
            <a:ext cx="1716314" cy="3374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53634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81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324600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90600" y="1524000"/>
            <a:ext cx="3463925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06925" y="1524000"/>
            <a:ext cx="3465513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838200" y="64008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BE6F481-CFD1-4B08-BE4E-BBE61E8783E2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09386" y="6333672"/>
            <a:ext cx="1716314" cy="3374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54658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593725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8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7EB281-CAD4-4C56-A542-DD7D7AE76A77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709386" y="6333672"/>
            <a:ext cx="1716314" cy="3374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52610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48AB6-3611-4030-AFA5-914DB1A9F10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7212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4639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06925" y="1524000"/>
            <a:ext cx="3465513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AD0D1D-9199-45CC-A8D6-251BAF889B2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5860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A58D4A-9D18-464E-8870-8B6620071ED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475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48C884-3598-48C7-B507-EC401B3CC4D4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709386" y="6333672"/>
            <a:ext cx="1716314" cy="3374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55682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8" y="5933622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4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99129-D37E-43A3-AFAA-85650DF65934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709386" y="6333672"/>
            <a:ext cx="1716314" cy="3374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56706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591185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34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907723-146D-44DA-8811-9ACFE965A525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5822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032375" y="6383338"/>
            <a:ext cx="385445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DB9BE-21A4-4057-A7F4-0CB1DCFD6A2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5272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3246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Chimie théorique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081838" cy="441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1032" name="AutoShape 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3" name="AutoShap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" y="6400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fld id="{3322364E-2FFE-4351-8F91-34466D5483D0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1038" name="Arc 14"/>
          <p:cNvSpPr>
            <a:spLocks/>
          </p:cNvSpPr>
          <p:nvPr/>
        </p:nvSpPr>
        <p:spPr bwMode="auto">
          <a:xfrm rot="10800000" flipH="1">
            <a:off x="0" y="839788"/>
            <a:ext cx="19050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l"/>
            <a:endParaRPr kumimoji="0" lang="fr-FR" altLang="fr-FR">
              <a:latin typeface="Times" pitchFamily="18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640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563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495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0" y="3886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3505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0" y="5943600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fr-FR" altLang="fr-FR">
                <a:latin typeface="Times" pitchFamily="18" charset="0"/>
              </a:rPr>
              <a:t>v = 0</a:t>
            </a: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3048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304800" y="4953000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fr-FR" altLang="fr-FR" i="1">
                <a:latin typeface="Times" pitchFamily="18" charset="0"/>
              </a:rPr>
              <a:t>h</a:t>
            </a:r>
            <a:r>
              <a:rPr kumimoji="0" lang="fr-FR" altLang="fr-FR" i="1">
                <a:latin typeface="Symbol" pitchFamily="18" charset="2"/>
              </a:rPr>
              <a:t>n</a:t>
            </a:r>
            <a:endParaRPr kumimoji="0" lang="fr-FR" altLang="fr-FR">
              <a:latin typeface="Times" pitchFamily="18" charset="0"/>
            </a:endParaRPr>
          </a:p>
        </p:txBody>
      </p:sp>
      <p:pic>
        <p:nvPicPr>
          <p:cNvPr id="1055" name="Picture 31" descr="165x2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6399213"/>
            <a:ext cx="15716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 userDrawn="1"/>
        </p:nvSpPr>
        <p:spPr>
          <a:xfrm>
            <a:off x="7449312" y="6315456"/>
            <a:ext cx="1402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b="1" dirty="0" smtClean="0">
                <a:solidFill>
                  <a:srgbClr val="FF0000"/>
                </a:solidFill>
              </a:rPr>
              <a:t>2014-12-29</a:t>
            </a:r>
            <a:endParaRPr lang="fr-CA" sz="16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5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6.doc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Microsoft_Word_97_-_2003_Document10.doc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Microsoft_Word_97_-_2003_Document8.doc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Microsoft_Word_97_-_2003_Document7.doc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Microsoft_Word_97_-_2003_Document14.doc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Microsoft_Word_97_-_2003_Document12.doc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Microsoft_Word_97_-_2003_Document15.doc"/><Relationship Id="rId20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Microsoft_Word_97_-_2003_Document13.doc"/><Relationship Id="rId19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Microsoft_Word_97_-_2003_Document11.doc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8.doc"/><Relationship Id="rId3" Type="http://schemas.openxmlformats.org/officeDocument/2006/relationships/image" Target="../media/image21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Microsoft_Word_97_-_2003_Document19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Word_97_-_2003_Document20.doc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Microsoft_Word_97_-_2003_Document2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4.wmf"/><Relationship Id="rId4" Type="http://schemas.openxmlformats.org/officeDocument/2006/relationships/oleObject" Target="../embeddings/Microsoft_Word_97_-_2003_Document21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6.wmf"/><Relationship Id="rId4" Type="http://schemas.openxmlformats.org/officeDocument/2006/relationships/oleObject" Target="../embeddings/Microsoft_Word_97_-_2003_Document23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7.wmf"/><Relationship Id="rId4" Type="http://schemas.openxmlformats.org/officeDocument/2006/relationships/oleObject" Target="../embeddings/Microsoft_Word_97_-_2003_Document24.doc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Microsoft_Word_97_-_2003_Document2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9.wmf"/><Relationship Id="rId4" Type="http://schemas.openxmlformats.org/officeDocument/2006/relationships/oleObject" Target="../embeddings/Microsoft_Word_97_-_2003_Document25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.doc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1.emf"/><Relationship Id="rId4" Type="http://schemas.openxmlformats.org/officeDocument/2006/relationships/oleObject" Target="../embeddings/Microsoft_Word_97_-_2003_Document27.doc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2.emf"/><Relationship Id="rId4" Type="http://schemas.openxmlformats.org/officeDocument/2006/relationships/oleObject" Target="../embeddings/Microsoft_Word_97_-_2003_Document28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wmf"/><Relationship Id="rId4" Type="http://schemas.openxmlformats.org/officeDocument/2006/relationships/oleObject" Target="../embeddings/Microsoft_Word_97_-_2003_Document29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2.doc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3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Word_97_-_2003_Document4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altLang="en-US" dirty="0"/>
              <a:t>Guy </a:t>
            </a:r>
            <a:r>
              <a:rPr lang="fr-FR" altLang="en-US" dirty="0" smtClean="0"/>
              <a:t>COLLIN, 2014-12-28</a:t>
            </a:r>
            <a:endParaRPr lang="fr-FR" altLang="en-US" dirty="0"/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00100" y="2308225"/>
            <a:ext cx="7440613" cy="2209800"/>
          </a:xfrm>
          <a:solidFill>
            <a:schemeClr val="accent1"/>
          </a:solidFill>
          <a:ln>
            <a:solidFill>
              <a:srgbClr val="0099FF"/>
            </a:solidFill>
          </a:ln>
        </p:spPr>
        <p:txBody>
          <a:bodyPr/>
          <a:lstStyle/>
          <a:p>
            <a:pPr algn="ctr"/>
            <a:r>
              <a:rPr lang="fr-CH" sz="4000" dirty="0">
                <a:solidFill>
                  <a:srgbClr val="003399"/>
                </a:solidFill>
              </a:rPr>
              <a:t>Chapitre 5</a:t>
            </a:r>
          </a:p>
          <a:p>
            <a:pPr algn="ctr"/>
            <a:r>
              <a:rPr lang="fr-FR" altLang="fr-FR" sz="3600" dirty="0">
                <a:solidFill>
                  <a:srgbClr val="003399"/>
                </a:solidFill>
              </a:rPr>
              <a:t>L’état liquide </a:t>
            </a:r>
            <a:br>
              <a:rPr lang="fr-FR" altLang="fr-FR" sz="3600" dirty="0">
                <a:solidFill>
                  <a:srgbClr val="003399"/>
                </a:solidFill>
              </a:rPr>
            </a:br>
            <a:r>
              <a:rPr lang="fr-FR" altLang="fr-FR" sz="3600" dirty="0">
                <a:solidFill>
                  <a:srgbClr val="003399"/>
                </a:solidFill>
              </a:rPr>
              <a:t>2</a:t>
            </a:r>
            <a:r>
              <a:rPr lang="fr-FR" altLang="fr-FR" sz="3600" baseline="30000" dirty="0">
                <a:solidFill>
                  <a:srgbClr val="003399"/>
                </a:solidFill>
              </a:rPr>
              <a:t>ème</a:t>
            </a:r>
            <a:r>
              <a:rPr lang="fr-FR" altLang="fr-FR" sz="3600" dirty="0">
                <a:solidFill>
                  <a:srgbClr val="003399"/>
                </a:solidFill>
              </a:rPr>
              <a:t> partie : les propriétés optiques</a:t>
            </a:r>
            <a:endParaRPr lang="fr-CH" sz="1600" b="1" dirty="0">
              <a:solidFill>
                <a:srgbClr val="003399"/>
              </a:solidFill>
            </a:endParaRPr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06438" y="890588"/>
            <a:ext cx="7829550" cy="1055687"/>
          </a:xfrm>
          <a:solidFill>
            <a:srgbClr val="F2EC00"/>
          </a:solidFill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H">
                <a:solidFill>
                  <a:srgbClr val="008000"/>
                </a:solidFill>
              </a:rPr>
              <a:t>LA CHIMIE PHYSIQUE</a:t>
            </a:r>
          </a:p>
        </p:txBody>
      </p:sp>
      <p:pic>
        <p:nvPicPr>
          <p:cNvPr id="448512" name="Picture 1024" descr="C:\Users\GCollin\Desktop\Mes dossiers\SiteWebUQAC\Logo354x21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5081588"/>
            <a:ext cx="29622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3246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altLang="fr-FR" sz="3600"/>
              <a:t>L’absorptiométrie</a:t>
            </a:r>
            <a:endParaRPr lang="fr-FR" altLang="fr-FR" sz="3600" b="1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522413"/>
            <a:ext cx="8597900" cy="250983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altLang="fr-FR" dirty="0"/>
              <a:t>C’est l’étude des interactions entre la lumière et les molécules.</a:t>
            </a:r>
          </a:p>
          <a:p>
            <a:r>
              <a:rPr lang="fr-FR" altLang="fr-FR" dirty="0"/>
              <a:t>Définissons ce que peuvent être les caractéristiques de la lumière.</a:t>
            </a:r>
          </a:p>
          <a:p>
            <a:r>
              <a:rPr lang="fr-FR" altLang="fr-FR" dirty="0"/>
              <a:t>La lumière est caractérisée par sa longueur d’onde </a:t>
            </a:r>
            <a:r>
              <a:rPr lang="fr-FR" altLang="fr-FR" i="1" dirty="0">
                <a:latin typeface="Symbol" pitchFamily="18" charset="2"/>
              </a:rPr>
              <a:t>l</a:t>
            </a:r>
            <a:r>
              <a:rPr lang="fr-FR" altLang="fr-FR" dirty="0"/>
              <a:t> :</a:t>
            </a:r>
          </a:p>
          <a:p>
            <a:pPr lvl="1"/>
            <a:r>
              <a:rPr lang="fr-FR" altLang="fr-FR" sz="2000" dirty="0"/>
              <a:t>elle peut couvrir un large spectre allant de l’IR à l’UV et au de </a:t>
            </a:r>
            <a:r>
              <a:rPr lang="fr-FR" altLang="fr-FR" sz="2000" dirty="0" smtClean="0"/>
              <a:t>là ;</a:t>
            </a:r>
            <a:endParaRPr lang="fr-FR" altLang="fr-FR" sz="2000" dirty="0"/>
          </a:p>
          <a:p>
            <a:pPr lvl="1"/>
            <a:r>
              <a:rPr lang="fr-FR" altLang="fr-FR" sz="2000" dirty="0"/>
              <a:t>ou, au contraire,  une seule valeur </a:t>
            </a:r>
            <a:r>
              <a:rPr lang="fr-FR" altLang="fr-FR" sz="2000" i="1" dirty="0">
                <a:latin typeface="Symbol" pitchFamily="18" charset="2"/>
              </a:rPr>
              <a:t>l</a:t>
            </a:r>
            <a:r>
              <a:rPr lang="fr-FR" altLang="fr-FR" sz="2000" dirty="0"/>
              <a:t>. Dans ce cas on dira que le faisceau est mono énergétique, ou mieux monochromatique</a:t>
            </a:r>
            <a:r>
              <a:rPr lang="fr-FR" altLang="fr-FR" sz="2000" dirty="0">
                <a:latin typeface="Times" pitchFamily="18" charset="0"/>
              </a:rPr>
              <a:t>.</a:t>
            </a:r>
            <a:endParaRPr lang="fr-FR" altLang="fr-FR" dirty="0">
              <a:latin typeface="Times" pitchFamily="18" charset="0"/>
            </a:endParaRPr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1330325" y="4175125"/>
            <a:ext cx="7254875" cy="21002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91193" name="Group 57"/>
          <p:cNvGrpSpPr>
            <a:grpSpLocks/>
          </p:cNvGrpSpPr>
          <p:nvPr/>
        </p:nvGrpSpPr>
        <p:grpSpPr bwMode="auto">
          <a:xfrm>
            <a:off x="1695450" y="4127500"/>
            <a:ext cx="6789738" cy="2117725"/>
            <a:chOff x="1068" y="2600"/>
            <a:chExt cx="4277" cy="1334"/>
          </a:xfrm>
        </p:grpSpPr>
        <p:sp>
          <p:nvSpPr>
            <p:cNvPr id="91171" name="Line 35"/>
            <p:cNvSpPr>
              <a:spLocks noChangeShapeType="1"/>
            </p:cNvSpPr>
            <p:nvPr/>
          </p:nvSpPr>
          <p:spPr bwMode="auto">
            <a:xfrm>
              <a:off x="1068" y="3690"/>
              <a:ext cx="380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72" name="Text Box 36"/>
            <p:cNvSpPr txBox="1">
              <a:spLocks noChangeArrowheads="1"/>
            </p:cNvSpPr>
            <p:nvPr/>
          </p:nvSpPr>
          <p:spPr bwMode="auto">
            <a:xfrm>
              <a:off x="3995" y="3684"/>
              <a:ext cx="13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Longueur d’onde </a:t>
              </a:r>
              <a:r>
                <a:rPr lang="fr-FR" altLang="fr-FR" sz="2000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endParaRPr lang="fr-CA" sz="2000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91173" name="Line 37"/>
            <p:cNvSpPr>
              <a:spLocks noChangeShapeType="1"/>
            </p:cNvSpPr>
            <p:nvPr/>
          </p:nvSpPr>
          <p:spPr bwMode="auto">
            <a:xfrm flipV="1">
              <a:off x="1142" y="2770"/>
              <a:ext cx="0" cy="102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74" name="Text Box 38"/>
            <p:cNvSpPr txBox="1">
              <a:spLocks noChangeArrowheads="1"/>
            </p:cNvSpPr>
            <p:nvPr/>
          </p:nvSpPr>
          <p:spPr bwMode="auto">
            <a:xfrm>
              <a:off x="1151" y="2600"/>
              <a:ext cx="7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Intensité </a:t>
              </a:r>
              <a:br>
                <a:rPr lang="fr-CA" sz="2000">
                  <a:solidFill>
                    <a:schemeClr val="bg2"/>
                  </a:solidFill>
                </a:rPr>
              </a:br>
              <a:r>
                <a:rPr lang="fr-CA" sz="2000">
                  <a:solidFill>
                    <a:schemeClr val="bg2"/>
                  </a:solidFill>
                </a:rPr>
                <a:t>lumineuse</a:t>
              </a:r>
              <a:endParaRPr lang="fr-CA" sz="2000">
                <a:solidFill>
                  <a:schemeClr val="bg2"/>
                </a:solidFill>
                <a:latin typeface="Symbol" pitchFamily="18" charset="2"/>
              </a:endParaRPr>
            </a:p>
          </p:txBody>
        </p:sp>
      </p:grpSp>
      <p:grpSp>
        <p:nvGrpSpPr>
          <p:cNvPr id="91196" name="Group 60"/>
          <p:cNvGrpSpPr>
            <a:grpSpLocks/>
          </p:cNvGrpSpPr>
          <p:nvPr/>
        </p:nvGrpSpPr>
        <p:grpSpPr bwMode="auto">
          <a:xfrm>
            <a:off x="2062163" y="4435475"/>
            <a:ext cx="6122987" cy="1808163"/>
            <a:chOff x="1299" y="2794"/>
            <a:chExt cx="3857" cy="1139"/>
          </a:xfrm>
        </p:grpSpPr>
        <p:sp>
          <p:nvSpPr>
            <p:cNvPr id="91175" name="Line 39"/>
            <p:cNvSpPr>
              <a:spLocks noChangeShapeType="1"/>
            </p:cNvSpPr>
            <p:nvPr/>
          </p:nvSpPr>
          <p:spPr bwMode="auto">
            <a:xfrm>
              <a:off x="2457" y="2794"/>
              <a:ext cx="0" cy="8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76" name="Line 40"/>
            <p:cNvSpPr>
              <a:spLocks noChangeShapeType="1"/>
            </p:cNvSpPr>
            <p:nvPr/>
          </p:nvSpPr>
          <p:spPr bwMode="auto">
            <a:xfrm>
              <a:off x="3326" y="2799"/>
              <a:ext cx="0" cy="8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77" name="Text Box 41"/>
            <p:cNvSpPr txBox="1">
              <a:spLocks noChangeArrowheads="1"/>
            </p:cNvSpPr>
            <p:nvPr/>
          </p:nvSpPr>
          <p:spPr bwMode="auto">
            <a:xfrm>
              <a:off x="4230" y="3197"/>
              <a:ext cx="9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/>
                <a:t>Infrarouge</a:t>
              </a:r>
            </a:p>
          </p:txBody>
        </p:sp>
        <p:sp>
          <p:nvSpPr>
            <p:cNvPr id="91178" name="Text Box 42"/>
            <p:cNvSpPr txBox="1">
              <a:spLocks noChangeArrowheads="1"/>
            </p:cNvSpPr>
            <p:nvPr/>
          </p:nvSpPr>
          <p:spPr bwMode="auto">
            <a:xfrm>
              <a:off x="1299" y="3308"/>
              <a:ext cx="5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/>
                <a:t>U. V.</a:t>
              </a:r>
            </a:p>
          </p:txBody>
        </p:sp>
        <p:sp>
          <p:nvSpPr>
            <p:cNvPr id="91180" name="Text Box 44"/>
            <p:cNvSpPr txBox="1">
              <a:spLocks noChangeArrowheads="1"/>
            </p:cNvSpPr>
            <p:nvPr/>
          </p:nvSpPr>
          <p:spPr bwMode="auto">
            <a:xfrm>
              <a:off x="2271" y="3683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400</a:t>
              </a:r>
              <a:endParaRPr lang="fr-CA" sz="200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91182" name="Text Box 46"/>
            <p:cNvSpPr txBox="1">
              <a:spLocks noChangeArrowheads="1"/>
            </p:cNvSpPr>
            <p:nvPr/>
          </p:nvSpPr>
          <p:spPr bwMode="auto">
            <a:xfrm>
              <a:off x="3152" y="3673"/>
              <a:ext cx="6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800 nm</a:t>
              </a:r>
              <a:endParaRPr lang="fr-CA" sz="2000">
                <a:solidFill>
                  <a:schemeClr val="bg2"/>
                </a:solidFill>
                <a:latin typeface="Symbol" pitchFamily="18" charset="2"/>
              </a:endParaRPr>
            </a:p>
          </p:txBody>
        </p:sp>
      </p:grpSp>
      <p:grpSp>
        <p:nvGrpSpPr>
          <p:cNvPr id="91197" name="Group 61"/>
          <p:cNvGrpSpPr>
            <a:grpSpLocks/>
          </p:cNvGrpSpPr>
          <p:nvPr/>
        </p:nvGrpSpPr>
        <p:grpSpPr bwMode="auto">
          <a:xfrm>
            <a:off x="1865313" y="4295775"/>
            <a:ext cx="6667500" cy="1001713"/>
            <a:chOff x="1175" y="2706"/>
            <a:chExt cx="4200" cy="631"/>
          </a:xfrm>
        </p:grpSpPr>
        <p:sp>
          <p:nvSpPr>
            <p:cNvPr id="91183" name="Freeform 47"/>
            <p:cNvSpPr>
              <a:spLocks/>
            </p:cNvSpPr>
            <p:nvPr/>
          </p:nvSpPr>
          <p:spPr bwMode="auto">
            <a:xfrm>
              <a:off x="1175" y="2917"/>
              <a:ext cx="4200" cy="420"/>
            </a:xfrm>
            <a:custGeom>
              <a:avLst/>
              <a:gdLst>
                <a:gd name="T0" fmla="*/ 0 w 4200"/>
                <a:gd name="T1" fmla="*/ 321 h 420"/>
                <a:gd name="T2" fmla="*/ 214 w 4200"/>
                <a:gd name="T3" fmla="*/ 263 h 420"/>
                <a:gd name="T4" fmla="*/ 280 w 4200"/>
                <a:gd name="T5" fmla="*/ 239 h 420"/>
                <a:gd name="T6" fmla="*/ 535 w 4200"/>
                <a:gd name="T7" fmla="*/ 157 h 420"/>
                <a:gd name="T8" fmla="*/ 748 w 4200"/>
                <a:gd name="T9" fmla="*/ 165 h 420"/>
                <a:gd name="T10" fmla="*/ 880 w 4200"/>
                <a:gd name="T11" fmla="*/ 247 h 420"/>
                <a:gd name="T12" fmla="*/ 1011 w 4200"/>
                <a:gd name="T13" fmla="*/ 296 h 420"/>
                <a:gd name="T14" fmla="*/ 1315 w 4200"/>
                <a:gd name="T15" fmla="*/ 255 h 420"/>
                <a:gd name="T16" fmla="*/ 1332 w 4200"/>
                <a:gd name="T17" fmla="*/ 239 h 420"/>
                <a:gd name="T18" fmla="*/ 1365 w 4200"/>
                <a:gd name="T19" fmla="*/ 222 h 420"/>
                <a:gd name="T20" fmla="*/ 1381 w 4200"/>
                <a:gd name="T21" fmla="*/ 198 h 420"/>
                <a:gd name="T22" fmla="*/ 1397 w 4200"/>
                <a:gd name="T23" fmla="*/ 181 h 420"/>
                <a:gd name="T24" fmla="*/ 1595 w 4200"/>
                <a:gd name="T25" fmla="*/ 42 h 420"/>
                <a:gd name="T26" fmla="*/ 1693 w 4200"/>
                <a:gd name="T27" fmla="*/ 0 h 420"/>
                <a:gd name="T28" fmla="*/ 2088 w 4200"/>
                <a:gd name="T29" fmla="*/ 58 h 420"/>
                <a:gd name="T30" fmla="*/ 2162 w 4200"/>
                <a:gd name="T31" fmla="*/ 83 h 420"/>
                <a:gd name="T32" fmla="*/ 2351 w 4200"/>
                <a:gd name="T33" fmla="*/ 189 h 420"/>
                <a:gd name="T34" fmla="*/ 2581 w 4200"/>
                <a:gd name="T35" fmla="*/ 255 h 420"/>
                <a:gd name="T36" fmla="*/ 2745 w 4200"/>
                <a:gd name="T37" fmla="*/ 239 h 420"/>
                <a:gd name="T38" fmla="*/ 2918 w 4200"/>
                <a:gd name="T39" fmla="*/ 189 h 420"/>
                <a:gd name="T40" fmla="*/ 2951 w 4200"/>
                <a:gd name="T41" fmla="*/ 173 h 420"/>
                <a:gd name="T42" fmla="*/ 2984 w 4200"/>
                <a:gd name="T43" fmla="*/ 165 h 420"/>
                <a:gd name="T44" fmla="*/ 3107 w 4200"/>
                <a:gd name="T45" fmla="*/ 91 h 420"/>
                <a:gd name="T46" fmla="*/ 3230 w 4200"/>
                <a:gd name="T47" fmla="*/ 58 h 420"/>
                <a:gd name="T48" fmla="*/ 3354 w 4200"/>
                <a:gd name="T49" fmla="*/ 25 h 420"/>
                <a:gd name="T50" fmla="*/ 3469 w 4200"/>
                <a:gd name="T51" fmla="*/ 9 h 420"/>
                <a:gd name="T52" fmla="*/ 3641 w 4200"/>
                <a:gd name="T53" fmla="*/ 25 h 420"/>
                <a:gd name="T54" fmla="*/ 3929 w 4200"/>
                <a:gd name="T55" fmla="*/ 124 h 420"/>
                <a:gd name="T56" fmla="*/ 4019 w 4200"/>
                <a:gd name="T57" fmla="*/ 198 h 420"/>
                <a:gd name="T58" fmla="*/ 4126 w 4200"/>
                <a:gd name="T59" fmla="*/ 321 h 420"/>
                <a:gd name="T60" fmla="*/ 4200 w 4200"/>
                <a:gd name="T61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200" h="420">
                  <a:moveTo>
                    <a:pt x="0" y="321"/>
                  </a:moveTo>
                  <a:cubicBezTo>
                    <a:pt x="69" y="304"/>
                    <a:pt x="148" y="288"/>
                    <a:pt x="214" y="263"/>
                  </a:cubicBezTo>
                  <a:cubicBezTo>
                    <a:pt x="291" y="234"/>
                    <a:pt x="204" y="257"/>
                    <a:pt x="280" y="239"/>
                  </a:cubicBezTo>
                  <a:cubicBezTo>
                    <a:pt x="357" y="199"/>
                    <a:pt x="452" y="184"/>
                    <a:pt x="535" y="157"/>
                  </a:cubicBezTo>
                  <a:cubicBezTo>
                    <a:pt x="606" y="160"/>
                    <a:pt x="678" y="155"/>
                    <a:pt x="748" y="165"/>
                  </a:cubicBezTo>
                  <a:cubicBezTo>
                    <a:pt x="801" y="173"/>
                    <a:pt x="837" y="223"/>
                    <a:pt x="880" y="247"/>
                  </a:cubicBezTo>
                  <a:cubicBezTo>
                    <a:pt x="920" y="269"/>
                    <a:pt x="967" y="285"/>
                    <a:pt x="1011" y="296"/>
                  </a:cubicBezTo>
                  <a:cubicBezTo>
                    <a:pt x="1330" y="285"/>
                    <a:pt x="1161" y="306"/>
                    <a:pt x="1315" y="255"/>
                  </a:cubicBezTo>
                  <a:cubicBezTo>
                    <a:pt x="1321" y="250"/>
                    <a:pt x="1326" y="243"/>
                    <a:pt x="1332" y="239"/>
                  </a:cubicBezTo>
                  <a:cubicBezTo>
                    <a:pt x="1342" y="232"/>
                    <a:pt x="1356" y="230"/>
                    <a:pt x="1365" y="222"/>
                  </a:cubicBezTo>
                  <a:cubicBezTo>
                    <a:pt x="1372" y="216"/>
                    <a:pt x="1375" y="206"/>
                    <a:pt x="1381" y="198"/>
                  </a:cubicBezTo>
                  <a:cubicBezTo>
                    <a:pt x="1386" y="192"/>
                    <a:pt x="1391" y="186"/>
                    <a:pt x="1397" y="181"/>
                  </a:cubicBezTo>
                  <a:cubicBezTo>
                    <a:pt x="1459" y="131"/>
                    <a:pt x="1527" y="81"/>
                    <a:pt x="1595" y="42"/>
                  </a:cubicBezTo>
                  <a:cubicBezTo>
                    <a:pt x="1625" y="25"/>
                    <a:pt x="1662" y="16"/>
                    <a:pt x="1693" y="0"/>
                  </a:cubicBezTo>
                  <a:cubicBezTo>
                    <a:pt x="1865" y="7"/>
                    <a:pt x="1944" y="3"/>
                    <a:pt x="2088" y="58"/>
                  </a:cubicBezTo>
                  <a:cubicBezTo>
                    <a:pt x="2112" y="67"/>
                    <a:pt x="2139" y="70"/>
                    <a:pt x="2162" y="83"/>
                  </a:cubicBezTo>
                  <a:cubicBezTo>
                    <a:pt x="2206" y="108"/>
                    <a:pt x="2291" y="174"/>
                    <a:pt x="2351" y="189"/>
                  </a:cubicBezTo>
                  <a:cubicBezTo>
                    <a:pt x="2438" y="233"/>
                    <a:pt x="2481" y="247"/>
                    <a:pt x="2581" y="255"/>
                  </a:cubicBezTo>
                  <a:cubicBezTo>
                    <a:pt x="2636" y="250"/>
                    <a:pt x="2690" y="246"/>
                    <a:pt x="2745" y="239"/>
                  </a:cubicBezTo>
                  <a:cubicBezTo>
                    <a:pt x="2805" y="232"/>
                    <a:pt x="2860" y="202"/>
                    <a:pt x="2918" y="189"/>
                  </a:cubicBezTo>
                  <a:cubicBezTo>
                    <a:pt x="2929" y="184"/>
                    <a:pt x="2940" y="177"/>
                    <a:pt x="2951" y="173"/>
                  </a:cubicBezTo>
                  <a:cubicBezTo>
                    <a:pt x="2962" y="169"/>
                    <a:pt x="2974" y="170"/>
                    <a:pt x="2984" y="165"/>
                  </a:cubicBezTo>
                  <a:cubicBezTo>
                    <a:pt x="3027" y="146"/>
                    <a:pt x="3064" y="112"/>
                    <a:pt x="3107" y="91"/>
                  </a:cubicBezTo>
                  <a:cubicBezTo>
                    <a:pt x="3139" y="57"/>
                    <a:pt x="3185" y="63"/>
                    <a:pt x="3230" y="58"/>
                  </a:cubicBezTo>
                  <a:cubicBezTo>
                    <a:pt x="3312" y="23"/>
                    <a:pt x="3264" y="37"/>
                    <a:pt x="3354" y="25"/>
                  </a:cubicBezTo>
                  <a:cubicBezTo>
                    <a:pt x="3392" y="20"/>
                    <a:pt x="3469" y="9"/>
                    <a:pt x="3469" y="9"/>
                  </a:cubicBezTo>
                  <a:cubicBezTo>
                    <a:pt x="3526" y="14"/>
                    <a:pt x="3585" y="13"/>
                    <a:pt x="3641" y="25"/>
                  </a:cubicBezTo>
                  <a:cubicBezTo>
                    <a:pt x="3747" y="49"/>
                    <a:pt x="3828" y="102"/>
                    <a:pt x="3929" y="124"/>
                  </a:cubicBezTo>
                  <a:cubicBezTo>
                    <a:pt x="4011" y="206"/>
                    <a:pt x="3927" y="127"/>
                    <a:pt x="4019" y="198"/>
                  </a:cubicBezTo>
                  <a:cubicBezTo>
                    <a:pt x="4062" y="231"/>
                    <a:pt x="4093" y="280"/>
                    <a:pt x="4126" y="321"/>
                  </a:cubicBezTo>
                  <a:cubicBezTo>
                    <a:pt x="4152" y="353"/>
                    <a:pt x="4182" y="382"/>
                    <a:pt x="4200" y="420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85" name="Text Box 49"/>
            <p:cNvSpPr txBox="1">
              <a:spLocks noChangeArrowheads="1"/>
            </p:cNvSpPr>
            <p:nvPr/>
          </p:nvSpPr>
          <p:spPr bwMode="auto">
            <a:xfrm>
              <a:off x="4108" y="2706"/>
              <a:ext cx="11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Spectre continu</a:t>
              </a:r>
              <a:endParaRPr lang="fr-CA" sz="2000">
                <a:solidFill>
                  <a:schemeClr val="bg2"/>
                </a:solidFill>
                <a:latin typeface="Symbol" pitchFamily="18" charset="2"/>
              </a:endParaRPr>
            </a:p>
          </p:txBody>
        </p:sp>
      </p:grpSp>
      <p:grpSp>
        <p:nvGrpSpPr>
          <p:cNvPr id="91198" name="Group 62"/>
          <p:cNvGrpSpPr>
            <a:grpSpLocks/>
          </p:cNvGrpSpPr>
          <p:nvPr/>
        </p:nvGrpSpPr>
        <p:grpSpPr bwMode="auto">
          <a:xfrm>
            <a:off x="2874963" y="4257675"/>
            <a:ext cx="2084387" cy="2008188"/>
            <a:chOff x="1811" y="2682"/>
            <a:chExt cx="1313" cy="1265"/>
          </a:xfrm>
        </p:grpSpPr>
        <p:sp>
          <p:nvSpPr>
            <p:cNvPr id="91186" name="Line 50"/>
            <p:cNvSpPr>
              <a:spLocks noChangeShapeType="1"/>
            </p:cNvSpPr>
            <p:nvPr/>
          </p:nvSpPr>
          <p:spPr bwMode="auto">
            <a:xfrm>
              <a:off x="2046" y="2991"/>
              <a:ext cx="0" cy="699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88" name="Text Box 52"/>
            <p:cNvSpPr txBox="1">
              <a:spLocks noChangeArrowheads="1"/>
            </p:cNvSpPr>
            <p:nvPr/>
          </p:nvSpPr>
          <p:spPr bwMode="auto">
            <a:xfrm>
              <a:off x="1811" y="3685"/>
              <a:ext cx="4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253,7</a:t>
              </a:r>
              <a:endParaRPr lang="fr-CA" sz="200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91189" name="Text Box 53"/>
            <p:cNvSpPr txBox="1">
              <a:spLocks noChangeArrowheads="1"/>
            </p:cNvSpPr>
            <p:nvPr/>
          </p:nvSpPr>
          <p:spPr bwMode="auto">
            <a:xfrm>
              <a:off x="1915" y="2775"/>
              <a:ext cx="3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CA" sz="2000">
                  <a:solidFill>
                    <a:schemeClr val="bg2"/>
                  </a:solidFill>
                </a:rPr>
                <a:t>Hg</a:t>
              </a:r>
            </a:p>
          </p:txBody>
        </p:sp>
        <p:sp>
          <p:nvSpPr>
            <p:cNvPr id="91190" name="Line 54"/>
            <p:cNvSpPr>
              <a:spLocks noChangeShapeType="1"/>
            </p:cNvSpPr>
            <p:nvPr/>
          </p:nvSpPr>
          <p:spPr bwMode="auto">
            <a:xfrm flipV="1">
              <a:off x="2852" y="2843"/>
              <a:ext cx="0" cy="847"/>
            </a:xfrm>
            <a:prstGeom prst="line">
              <a:avLst/>
            </a:prstGeom>
            <a:noFill/>
            <a:ln w="38100" cmpd="dbl">
              <a:solidFill>
                <a:srgbClr val="33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1191" name="Text Box 55"/>
            <p:cNvSpPr txBox="1">
              <a:spLocks noChangeArrowheads="1"/>
            </p:cNvSpPr>
            <p:nvPr/>
          </p:nvSpPr>
          <p:spPr bwMode="auto">
            <a:xfrm>
              <a:off x="2705" y="369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589</a:t>
              </a:r>
              <a:endParaRPr lang="fr-CA" sz="200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91192" name="Text Box 56"/>
            <p:cNvSpPr txBox="1">
              <a:spLocks noChangeArrowheads="1"/>
            </p:cNvSpPr>
            <p:nvPr/>
          </p:nvSpPr>
          <p:spPr bwMode="auto">
            <a:xfrm>
              <a:off x="2821" y="2682"/>
              <a:ext cx="3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CA" sz="2000">
                  <a:solidFill>
                    <a:schemeClr val="bg2"/>
                  </a:solidFill>
                </a:rPr>
                <a:t>Na</a:t>
              </a:r>
            </a:p>
          </p:txBody>
        </p:sp>
      </p:grpSp>
      <p:grpSp>
        <p:nvGrpSpPr>
          <p:cNvPr id="91202" name="Group 66"/>
          <p:cNvGrpSpPr>
            <a:grpSpLocks/>
          </p:cNvGrpSpPr>
          <p:nvPr/>
        </p:nvGrpSpPr>
        <p:grpSpPr bwMode="auto">
          <a:xfrm>
            <a:off x="173038" y="4762500"/>
            <a:ext cx="2259012" cy="1385888"/>
            <a:chOff x="109" y="3000"/>
            <a:chExt cx="1423" cy="873"/>
          </a:xfrm>
        </p:grpSpPr>
        <p:sp>
          <p:nvSpPr>
            <p:cNvPr id="91200" name="Text Box 64"/>
            <p:cNvSpPr txBox="1">
              <a:spLocks noChangeArrowheads="1"/>
            </p:cNvSpPr>
            <p:nvPr/>
          </p:nvSpPr>
          <p:spPr bwMode="auto">
            <a:xfrm>
              <a:off x="109" y="3425"/>
              <a:ext cx="1423" cy="4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CA" sz="2000">
                  <a:solidFill>
                    <a:schemeClr val="bg2"/>
                  </a:solidFill>
                </a:rPr>
                <a:t>Nombre de photons </a:t>
              </a:r>
              <a:br>
                <a:rPr lang="fr-CA" sz="2000">
                  <a:solidFill>
                    <a:schemeClr val="bg2"/>
                  </a:solidFill>
                </a:rPr>
              </a:br>
              <a:r>
                <a:rPr lang="fr-CA" sz="2000">
                  <a:solidFill>
                    <a:schemeClr val="bg2"/>
                  </a:solidFill>
                </a:rPr>
                <a:t>par unité de temps</a:t>
              </a:r>
            </a:p>
          </p:txBody>
        </p:sp>
        <p:sp>
          <p:nvSpPr>
            <p:cNvPr id="91201" name="Arc 65"/>
            <p:cNvSpPr>
              <a:spLocks/>
            </p:cNvSpPr>
            <p:nvPr/>
          </p:nvSpPr>
          <p:spPr bwMode="auto">
            <a:xfrm flipH="1">
              <a:off x="756" y="3000"/>
              <a:ext cx="378" cy="38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  <p:bldP spid="911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Les unités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562100"/>
            <a:ext cx="8577263" cy="962025"/>
          </a:xfrm>
          <a:ln/>
        </p:spPr>
        <p:txBody>
          <a:bodyPr/>
          <a:lstStyle/>
          <a:p>
            <a:r>
              <a:rPr lang="fr-CA" i="1" dirty="0">
                <a:latin typeface="Symbol" pitchFamily="18" charset="2"/>
              </a:rPr>
              <a:t>l</a:t>
            </a:r>
            <a:r>
              <a:rPr lang="fr-CA" dirty="0"/>
              <a:t> s’exprime comme une longueur : 1 cm, 0,1m, 10 nm, …</a:t>
            </a:r>
          </a:p>
          <a:p>
            <a:r>
              <a:rPr lang="fr-CA" i="1" dirty="0">
                <a:latin typeface="Symbol" pitchFamily="18" charset="2"/>
              </a:rPr>
              <a:t>l</a:t>
            </a:r>
            <a:r>
              <a:rPr lang="fr-CA" dirty="0"/>
              <a:t> est égal au rapport de la vitesse de la lumière sur sa fréquence :</a:t>
            </a:r>
          </a:p>
        </p:txBody>
      </p:sp>
      <p:graphicFrame>
        <p:nvGraphicFramePr>
          <p:cNvPr id="397316" name="Object 4"/>
          <p:cNvGraphicFramePr>
            <a:graphicFrameLocks noChangeAspect="1"/>
          </p:cNvGraphicFramePr>
          <p:nvPr/>
        </p:nvGraphicFramePr>
        <p:xfrm>
          <a:off x="1709738" y="2478088"/>
          <a:ext cx="20843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66" name="Document" r:id="rId4" imgW="2118995" imgH="1079077" progId="Word.Document.8">
                  <p:embed/>
                </p:oleObj>
              </mc:Choice>
              <mc:Fallback>
                <p:oleObj name="Document" r:id="rId4" imgW="2118995" imgH="1079077" progId="Word.Document.8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2478088"/>
                        <a:ext cx="208438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7319" name="Rectangle 7"/>
          <p:cNvSpPr>
            <a:spLocks noChangeArrowheads="1"/>
          </p:cNvSpPr>
          <p:nvPr/>
        </p:nvSpPr>
        <p:spPr bwMode="auto">
          <a:xfrm>
            <a:off x="539750" y="5140325"/>
            <a:ext cx="7783513" cy="5445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>
                <a:solidFill>
                  <a:schemeClr val="bg2"/>
                </a:solidFill>
              </a:rPr>
              <a:t>L’énergie des photons de longueur d’onde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>
                <a:solidFill>
                  <a:schemeClr val="bg2"/>
                </a:solidFill>
              </a:rPr>
              <a:t> est telle que :</a:t>
            </a:r>
          </a:p>
        </p:txBody>
      </p:sp>
      <p:sp>
        <p:nvSpPr>
          <p:cNvPr id="397323" name="Text Box 11"/>
          <p:cNvSpPr txBox="1">
            <a:spLocks noChangeArrowheads="1"/>
          </p:cNvSpPr>
          <p:nvPr/>
        </p:nvSpPr>
        <p:spPr bwMode="auto">
          <a:xfrm>
            <a:off x="2465388" y="5819775"/>
            <a:ext cx="1243012" cy="466725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E</a:t>
            </a:r>
            <a:r>
              <a:rPr lang="fr-CA">
                <a:solidFill>
                  <a:schemeClr val="bg2"/>
                </a:solidFill>
              </a:rPr>
              <a:t>  =  </a:t>
            </a:r>
            <a:r>
              <a:rPr lang="fr-CA" i="1">
                <a:solidFill>
                  <a:schemeClr val="bg2"/>
                </a:solidFill>
              </a:rPr>
              <a:t>h</a:t>
            </a:r>
            <a:r>
              <a:rPr lang="fr-CA">
                <a:solidFill>
                  <a:schemeClr val="bg2"/>
                </a:solidFill>
              </a:rPr>
              <a:t> </a:t>
            </a:r>
            <a:r>
              <a:rPr lang="fr-CA">
                <a:solidFill>
                  <a:schemeClr val="bg2"/>
                </a:solidFill>
                <a:latin typeface="Symbol" pitchFamily="18" charset="2"/>
              </a:rPr>
              <a:t>n</a:t>
            </a:r>
            <a:endParaRPr lang="fr-CA">
              <a:solidFill>
                <a:schemeClr val="bg2"/>
              </a:solidFill>
            </a:endParaRPr>
          </a:p>
        </p:txBody>
      </p:sp>
      <p:sp>
        <p:nvSpPr>
          <p:cNvPr id="397324" name="Text Box 12"/>
          <p:cNvSpPr txBox="1">
            <a:spLocks noChangeArrowheads="1"/>
          </p:cNvSpPr>
          <p:nvPr/>
        </p:nvSpPr>
        <p:spPr bwMode="auto">
          <a:xfrm>
            <a:off x="4037013" y="5859463"/>
            <a:ext cx="4017962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h</a:t>
            </a:r>
            <a:r>
              <a:rPr lang="fr-CA">
                <a:solidFill>
                  <a:schemeClr val="bg2"/>
                </a:solidFill>
              </a:rPr>
              <a:t> est la constante de PLANCK.</a:t>
            </a:r>
          </a:p>
        </p:txBody>
      </p:sp>
      <p:grpSp>
        <p:nvGrpSpPr>
          <p:cNvPr id="397409" name="Group 97"/>
          <p:cNvGrpSpPr>
            <a:grpSpLocks/>
          </p:cNvGrpSpPr>
          <p:nvPr/>
        </p:nvGrpSpPr>
        <p:grpSpPr bwMode="auto">
          <a:xfrm>
            <a:off x="604838" y="3335338"/>
            <a:ext cx="6951662" cy="1044575"/>
            <a:chOff x="381" y="2101"/>
            <a:chExt cx="4379" cy="658"/>
          </a:xfrm>
        </p:grpSpPr>
        <p:sp>
          <p:nvSpPr>
            <p:cNvPr id="397320" name="Rectangle 8"/>
            <p:cNvSpPr>
              <a:spLocks noChangeArrowheads="1"/>
            </p:cNvSpPr>
            <p:nvPr/>
          </p:nvSpPr>
          <p:spPr bwMode="auto">
            <a:xfrm>
              <a:off x="381" y="2223"/>
              <a:ext cx="3083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lang="fr-CA">
                  <a:solidFill>
                    <a:schemeClr val="bg2"/>
                  </a:solidFill>
                </a:rPr>
                <a:t>Son inverse est le nombre d’onde :</a:t>
              </a:r>
            </a:p>
          </p:txBody>
        </p:sp>
        <p:sp>
          <p:nvSpPr>
            <p:cNvPr id="39732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428" y="2101"/>
              <a:ext cx="1332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29" name="Rectangle 17"/>
            <p:cNvSpPr>
              <a:spLocks noChangeArrowheads="1"/>
            </p:cNvSpPr>
            <p:nvPr/>
          </p:nvSpPr>
          <p:spPr bwMode="auto">
            <a:xfrm>
              <a:off x="3532" y="2149"/>
              <a:ext cx="20" cy="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30" name="Rectangle 18"/>
            <p:cNvSpPr>
              <a:spLocks noChangeArrowheads="1"/>
            </p:cNvSpPr>
            <p:nvPr/>
          </p:nvSpPr>
          <p:spPr bwMode="auto">
            <a:xfrm>
              <a:off x="4581" y="2149"/>
              <a:ext cx="19" cy="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31" name="Rectangle 19"/>
            <p:cNvSpPr>
              <a:spLocks noChangeArrowheads="1"/>
            </p:cNvSpPr>
            <p:nvPr/>
          </p:nvSpPr>
          <p:spPr bwMode="auto">
            <a:xfrm>
              <a:off x="3552" y="2149"/>
              <a:ext cx="1029" cy="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32" name="Rectangle 20"/>
            <p:cNvSpPr>
              <a:spLocks noChangeArrowheads="1"/>
            </p:cNvSpPr>
            <p:nvPr/>
          </p:nvSpPr>
          <p:spPr bwMode="auto">
            <a:xfrm>
              <a:off x="3833" y="215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Times" pitchFamily="18" charset="0"/>
                </a:rPr>
                <a:t>1</a:t>
              </a:r>
              <a:endParaRPr lang="fr-FR"/>
            </a:p>
          </p:txBody>
        </p:sp>
        <p:sp>
          <p:nvSpPr>
            <p:cNvPr id="397333" name="Rectangle 21"/>
            <p:cNvSpPr>
              <a:spLocks noChangeArrowheads="1"/>
            </p:cNvSpPr>
            <p:nvPr/>
          </p:nvSpPr>
          <p:spPr bwMode="auto">
            <a:xfrm>
              <a:off x="3823" y="2370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  <a:endParaRPr lang="fr-FR" i="1"/>
            </a:p>
          </p:txBody>
        </p:sp>
        <p:sp>
          <p:nvSpPr>
            <p:cNvPr id="397334" name="Line 22"/>
            <p:cNvSpPr>
              <a:spLocks noChangeShapeType="1"/>
            </p:cNvSpPr>
            <p:nvPr/>
          </p:nvSpPr>
          <p:spPr bwMode="auto">
            <a:xfrm>
              <a:off x="3831" y="2392"/>
              <a:ext cx="1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35" name="Rectangle 23"/>
            <p:cNvSpPr>
              <a:spLocks noChangeArrowheads="1"/>
            </p:cNvSpPr>
            <p:nvPr/>
          </p:nvSpPr>
          <p:spPr bwMode="auto">
            <a:xfrm>
              <a:off x="3928" y="2284"/>
              <a:ext cx="3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Times" pitchFamily="18" charset="0"/>
                </a:rPr>
                <a:t>  =   </a:t>
              </a:r>
              <a:endParaRPr lang="fr-FR"/>
            </a:p>
          </p:txBody>
        </p:sp>
        <p:sp>
          <p:nvSpPr>
            <p:cNvPr id="397336" name="Rectangle 24"/>
            <p:cNvSpPr>
              <a:spLocks noChangeArrowheads="1"/>
            </p:cNvSpPr>
            <p:nvPr/>
          </p:nvSpPr>
          <p:spPr bwMode="auto">
            <a:xfrm>
              <a:off x="4283" y="226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Times" pitchFamily="18" charset="0"/>
                </a:rPr>
                <a:t>¯</a:t>
              </a:r>
              <a:endParaRPr lang="fr-FR"/>
            </a:p>
          </p:txBody>
        </p:sp>
        <p:sp>
          <p:nvSpPr>
            <p:cNvPr id="397337" name="Rectangle 25"/>
            <p:cNvSpPr>
              <a:spLocks noChangeArrowheads="1"/>
            </p:cNvSpPr>
            <p:nvPr/>
          </p:nvSpPr>
          <p:spPr bwMode="auto">
            <a:xfrm>
              <a:off x="4282" y="2251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Symbol" pitchFamily="18" charset="2"/>
                </a:rPr>
                <a:t>n</a:t>
              </a:r>
              <a:endParaRPr lang="fr-FR"/>
            </a:p>
          </p:txBody>
        </p:sp>
        <p:sp>
          <p:nvSpPr>
            <p:cNvPr id="397339" name="Rectangle 27"/>
            <p:cNvSpPr>
              <a:spLocks noChangeArrowheads="1"/>
            </p:cNvSpPr>
            <p:nvPr/>
          </p:nvSpPr>
          <p:spPr bwMode="auto">
            <a:xfrm>
              <a:off x="4432" y="2284"/>
              <a:ext cx="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fr-FR"/>
            </a:p>
          </p:txBody>
        </p:sp>
        <p:sp>
          <p:nvSpPr>
            <p:cNvPr id="397340" name="Rectangle 28"/>
            <p:cNvSpPr>
              <a:spLocks noChangeArrowheads="1"/>
            </p:cNvSpPr>
            <p:nvPr/>
          </p:nvSpPr>
          <p:spPr bwMode="auto">
            <a:xfrm>
              <a:off x="3485" y="2101"/>
              <a:ext cx="12" cy="4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>
              <a:off x="3485" y="2101"/>
              <a:ext cx="0" cy="4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2" name="Rectangle 30"/>
            <p:cNvSpPr>
              <a:spLocks noChangeArrowheads="1"/>
            </p:cNvSpPr>
            <p:nvPr/>
          </p:nvSpPr>
          <p:spPr bwMode="auto">
            <a:xfrm>
              <a:off x="3485" y="2101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3" name="Line 31"/>
            <p:cNvSpPr>
              <a:spLocks noChangeShapeType="1"/>
            </p:cNvSpPr>
            <p:nvPr/>
          </p:nvSpPr>
          <p:spPr bwMode="auto">
            <a:xfrm>
              <a:off x="3485" y="2101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4" name="Rectangle 32"/>
            <p:cNvSpPr>
              <a:spLocks noChangeArrowheads="1"/>
            </p:cNvSpPr>
            <p:nvPr/>
          </p:nvSpPr>
          <p:spPr bwMode="auto">
            <a:xfrm>
              <a:off x="3497" y="2112"/>
              <a:ext cx="24" cy="37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5" name="Rectangle 33"/>
            <p:cNvSpPr>
              <a:spLocks noChangeArrowheads="1"/>
            </p:cNvSpPr>
            <p:nvPr/>
          </p:nvSpPr>
          <p:spPr bwMode="auto">
            <a:xfrm>
              <a:off x="3497" y="2112"/>
              <a:ext cx="35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6" name="Rectangle 34"/>
            <p:cNvSpPr>
              <a:spLocks noChangeArrowheads="1"/>
            </p:cNvSpPr>
            <p:nvPr/>
          </p:nvSpPr>
          <p:spPr bwMode="auto">
            <a:xfrm>
              <a:off x="3521" y="2136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7" name="Line 35"/>
            <p:cNvSpPr>
              <a:spLocks noChangeShapeType="1"/>
            </p:cNvSpPr>
            <p:nvPr/>
          </p:nvSpPr>
          <p:spPr bwMode="auto">
            <a:xfrm>
              <a:off x="3521" y="2136"/>
              <a:ext cx="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8" name="Rectangle 36"/>
            <p:cNvSpPr>
              <a:spLocks noChangeArrowheads="1"/>
            </p:cNvSpPr>
            <p:nvPr/>
          </p:nvSpPr>
          <p:spPr bwMode="auto">
            <a:xfrm>
              <a:off x="3521" y="2136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49" name="Line 37"/>
            <p:cNvSpPr>
              <a:spLocks noChangeShapeType="1"/>
            </p:cNvSpPr>
            <p:nvPr/>
          </p:nvSpPr>
          <p:spPr bwMode="auto">
            <a:xfrm>
              <a:off x="3521" y="2136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0" name="Line 38"/>
            <p:cNvSpPr>
              <a:spLocks noChangeShapeType="1"/>
            </p:cNvSpPr>
            <p:nvPr/>
          </p:nvSpPr>
          <p:spPr bwMode="auto">
            <a:xfrm>
              <a:off x="3521" y="2136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1" name="Rectangle 39"/>
            <p:cNvSpPr>
              <a:spLocks noChangeArrowheads="1"/>
            </p:cNvSpPr>
            <p:nvPr/>
          </p:nvSpPr>
          <p:spPr bwMode="auto">
            <a:xfrm>
              <a:off x="3532" y="2101"/>
              <a:ext cx="1068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2" name="Line 40"/>
            <p:cNvSpPr>
              <a:spLocks noChangeShapeType="1"/>
            </p:cNvSpPr>
            <p:nvPr/>
          </p:nvSpPr>
          <p:spPr bwMode="auto">
            <a:xfrm>
              <a:off x="3532" y="2101"/>
              <a:ext cx="106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3" name="Rectangle 41"/>
            <p:cNvSpPr>
              <a:spLocks noChangeArrowheads="1"/>
            </p:cNvSpPr>
            <p:nvPr/>
          </p:nvSpPr>
          <p:spPr bwMode="auto">
            <a:xfrm>
              <a:off x="3532" y="2112"/>
              <a:ext cx="1068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4" name="Rectangle 42"/>
            <p:cNvSpPr>
              <a:spLocks noChangeArrowheads="1"/>
            </p:cNvSpPr>
            <p:nvPr/>
          </p:nvSpPr>
          <p:spPr bwMode="auto">
            <a:xfrm>
              <a:off x="3532" y="2136"/>
              <a:ext cx="106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5" name="Line 43"/>
            <p:cNvSpPr>
              <a:spLocks noChangeShapeType="1"/>
            </p:cNvSpPr>
            <p:nvPr/>
          </p:nvSpPr>
          <p:spPr bwMode="auto">
            <a:xfrm>
              <a:off x="3532" y="2136"/>
              <a:ext cx="1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6" name="Rectangle 44"/>
            <p:cNvSpPr>
              <a:spLocks noChangeArrowheads="1"/>
            </p:cNvSpPr>
            <p:nvPr/>
          </p:nvSpPr>
          <p:spPr bwMode="auto">
            <a:xfrm>
              <a:off x="3532" y="2148"/>
              <a:ext cx="1068" cy="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7" name="Rectangle 45"/>
            <p:cNvSpPr>
              <a:spLocks noChangeArrowheads="1"/>
            </p:cNvSpPr>
            <p:nvPr/>
          </p:nvSpPr>
          <p:spPr bwMode="auto">
            <a:xfrm>
              <a:off x="4636" y="2101"/>
              <a:ext cx="11" cy="4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8" name="Line 46"/>
            <p:cNvSpPr>
              <a:spLocks noChangeShapeType="1"/>
            </p:cNvSpPr>
            <p:nvPr/>
          </p:nvSpPr>
          <p:spPr bwMode="auto">
            <a:xfrm>
              <a:off x="4636" y="2101"/>
              <a:ext cx="0" cy="4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59" name="Rectangle 47"/>
            <p:cNvSpPr>
              <a:spLocks noChangeArrowheads="1"/>
            </p:cNvSpPr>
            <p:nvPr/>
          </p:nvSpPr>
          <p:spPr bwMode="auto">
            <a:xfrm>
              <a:off x="4600" y="2101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0" name="Line 48"/>
            <p:cNvSpPr>
              <a:spLocks noChangeShapeType="1"/>
            </p:cNvSpPr>
            <p:nvPr/>
          </p:nvSpPr>
          <p:spPr bwMode="auto">
            <a:xfrm>
              <a:off x="4600" y="2101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1" name="Rectangle 49"/>
            <p:cNvSpPr>
              <a:spLocks noChangeArrowheads="1"/>
            </p:cNvSpPr>
            <p:nvPr/>
          </p:nvSpPr>
          <p:spPr bwMode="auto">
            <a:xfrm>
              <a:off x="4612" y="2112"/>
              <a:ext cx="24" cy="37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2" name="Rectangle 50"/>
            <p:cNvSpPr>
              <a:spLocks noChangeArrowheads="1"/>
            </p:cNvSpPr>
            <p:nvPr/>
          </p:nvSpPr>
          <p:spPr bwMode="auto">
            <a:xfrm>
              <a:off x="4600" y="2112"/>
              <a:ext cx="36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3" name="Rectangle 51"/>
            <p:cNvSpPr>
              <a:spLocks noChangeArrowheads="1"/>
            </p:cNvSpPr>
            <p:nvPr/>
          </p:nvSpPr>
          <p:spPr bwMode="auto">
            <a:xfrm>
              <a:off x="4600" y="2136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4" name="Line 52"/>
            <p:cNvSpPr>
              <a:spLocks noChangeShapeType="1"/>
            </p:cNvSpPr>
            <p:nvPr/>
          </p:nvSpPr>
          <p:spPr bwMode="auto">
            <a:xfrm>
              <a:off x="4600" y="2136"/>
              <a:ext cx="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5" name="Rectangle 53"/>
            <p:cNvSpPr>
              <a:spLocks noChangeArrowheads="1"/>
            </p:cNvSpPr>
            <p:nvPr/>
          </p:nvSpPr>
          <p:spPr bwMode="auto">
            <a:xfrm>
              <a:off x="4600" y="2136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6" name="Line 54"/>
            <p:cNvSpPr>
              <a:spLocks noChangeShapeType="1"/>
            </p:cNvSpPr>
            <p:nvPr/>
          </p:nvSpPr>
          <p:spPr bwMode="auto">
            <a:xfrm>
              <a:off x="4600" y="2136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7" name="Line 55"/>
            <p:cNvSpPr>
              <a:spLocks noChangeShapeType="1"/>
            </p:cNvSpPr>
            <p:nvPr/>
          </p:nvSpPr>
          <p:spPr bwMode="auto">
            <a:xfrm>
              <a:off x="4600" y="2136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8" name="Rectangle 56"/>
            <p:cNvSpPr>
              <a:spLocks noChangeArrowheads="1"/>
            </p:cNvSpPr>
            <p:nvPr/>
          </p:nvSpPr>
          <p:spPr bwMode="auto">
            <a:xfrm>
              <a:off x="3521" y="2149"/>
              <a:ext cx="11" cy="4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69" name="Line 57"/>
            <p:cNvSpPr>
              <a:spLocks noChangeShapeType="1"/>
            </p:cNvSpPr>
            <p:nvPr/>
          </p:nvSpPr>
          <p:spPr bwMode="auto">
            <a:xfrm>
              <a:off x="3521" y="2149"/>
              <a:ext cx="0" cy="4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0" name="Rectangle 58"/>
            <p:cNvSpPr>
              <a:spLocks noChangeArrowheads="1"/>
            </p:cNvSpPr>
            <p:nvPr/>
          </p:nvSpPr>
          <p:spPr bwMode="auto">
            <a:xfrm>
              <a:off x="3497" y="2149"/>
              <a:ext cx="24" cy="46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1" name="Rectangle 59"/>
            <p:cNvSpPr>
              <a:spLocks noChangeArrowheads="1"/>
            </p:cNvSpPr>
            <p:nvPr/>
          </p:nvSpPr>
          <p:spPr bwMode="auto">
            <a:xfrm>
              <a:off x="3485" y="2149"/>
              <a:ext cx="12" cy="46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2" name="Line 60"/>
            <p:cNvSpPr>
              <a:spLocks noChangeShapeType="1"/>
            </p:cNvSpPr>
            <p:nvPr/>
          </p:nvSpPr>
          <p:spPr bwMode="auto">
            <a:xfrm>
              <a:off x="3485" y="2149"/>
              <a:ext cx="0" cy="46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3" name="Rectangle 61"/>
            <p:cNvSpPr>
              <a:spLocks noChangeArrowheads="1"/>
            </p:cNvSpPr>
            <p:nvPr/>
          </p:nvSpPr>
          <p:spPr bwMode="auto">
            <a:xfrm>
              <a:off x="3485" y="2613"/>
              <a:ext cx="12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4" name="Line 62"/>
            <p:cNvSpPr>
              <a:spLocks noChangeShapeType="1"/>
            </p:cNvSpPr>
            <p:nvPr/>
          </p:nvSpPr>
          <p:spPr bwMode="auto">
            <a:xfrm>
              <a:off x="3485" y="2613"/>
              <a:ext cx="0" cy="47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5" name="Rectangle 63"/>
            <p:cNvSpPr>
              <a:spLocks noChangeArrowheads="1"/>
            </p:cNvSpPr>
            <p:nvPr/>
          </p:nvSpPr>
          <p:spPr bwMode="auto">
            <a:xfrm>
              <a:off x="3485" y="2648"/>
              <a:ext cx="47" cy="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6" name="Line 64"/>
            <p:cNvSpPr>
              <a:spLocks noChangeShapeType="1"/>
            </p:cNvSpPr>
            <p:nvPr/>
          </p:nvSpPr>
          <p:spPr bwMode="auto">
            <a:xfrm>
              <a:off x="3485" y="2648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7" name="Rectangle 65"/>
            <p:cNvSpPr>
              <a:spLocks noChangeArrowheads="1"/>
            </p:cNvSpPr>
            <p:nvPr/>
          </p:nvSpPr>
          <p:spPr bwMode="auto">
            <a:xfrm>
              <a:off x="3497" y="2613"/>
              <a:ext cx="24" cy="35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8" name="Rectangle 66"/>
            <p:cNvSpPr>
              <a:spLocks noChangeArrowheads="1"/>
            </p:cNvSpPr>
            <p:nvPr/>
          </p:nvSpPr>
          <p:spPr bwMode="auto">
            <a:xfrm>
              <a:off x="3497" y="2624"/>
              <a:ext cx="35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79" name="Rectangle 67"/>
            <p:cNvSpPr>
              <a:spLocks noChangeArrowheads="1"/>
            </p:cNvSpPr>
            <p:nvPr/>
          </p:nvSpPr>
          <p:spPr bwMode="auto">
            <a:xfrm>
              <a:off x="3521" y="2613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0" name="Line 68"/>
            <p:cNvSpPr>
              <a:spLocks noChangeShapeType="1"/>
            </p:cNvSpPr>
            <p:nvPr/>
          </p:nvSpPr>
          <p:spPr bwMode="auto">
            <a:xfrm>
              <a:off x="3521" y="2613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1" name="Line 69"/>
            <p:cNvSpPr>
              <a:spLocks noChangeShapeType="1"/>
            </p:cNvSpPr>
            <p:nvPr/>
          </p:nvSpPr>
          <p:spPr bwMode="auto">
            <a:xfrm>
              <a:off x="3521" y="2613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2" name="Rectangle 70"/>
            <p:cNvSpPr>
              <a:spLocks noChangeArrowheads="1"/>
            </p:cNvSpPr>
            <p:nvPr/>
          </p:nvSpPr>
          <p:spPr bwMode="auto">
            <a:xfrm>
              <a:off x="3521" y="2613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3" name="Line 71"/>
            <p:cNvSpPr>
              <a:spLocks noChangeShapeType="1"/>
            </p:cNvSpPr>
            <p:nvPr/>
          </p:nvSpPr>
          <p:spPr bwMode="auto">
            <a:xfrm>
              <a:off x="3521" y="2613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4" name="Line 72"/>
            <p:cNvSpPr>
              <a:spLocks noChangeShapeType="1"/>
            </p:cNvSpPr>
            <p:nvPr/>
          </p:nvSpPr>
          <p:spPr bwMode="auto">
            <a:xfrm>
              <a:off x="3521" y="2613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5" name="Rectangle 73"/>
            <p:cNvSpPr>
              <a:spLocks noChangeArrowheads="1"/>
            </p:cNvSpPr>
            <p:nvPr/>
          </p:nvSpPr>
          <p:spPr bwMode="auto">
            <a:xfrm>
              <a:off x="3532" y="2648"/>
              <a:ext cx="1068" cy="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6" name="Line 74"/>
            <p:cNvSpPr>
              <a:spLocks noChangeShapeType="1"/>
            </p:cNvSpPr>
            <p:nvPr/>
          </p:nvSpPr>
          <p:spPr bwMode="auto">
            <a:xfrm>
              <a:off x="3532" y="2648"/>
              <a:ext cx="106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7" name="Rectangle 75"/>
            <p:cNvSpPr>
              <a:spLocks noChangeArrowheads="1"/>
            </p:cNvSpPr>
            <p:nvPr/>
          </p:nvSpPr>
          <p:spPr bwMode="auto">
            <a:xfrm>
              <a:off x="3532" y="2624"/>
              <a:ext cx="1068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8" name="Rectangle 76"/>
            <p:cNvSpPr>
              <a:spLocks noChangeArrowheads="1"/>
            </p:cNvSpPr>
            <p:nvPr/>
          </p:nvSpPr>
          <p:spPr bwMode="auto">
            <a:xfrm>
              <a:off x="3532" y="2613"/>
              <a:ext cx="1068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89" name="Line 77"/>
            <p:cNvSpPr>
              <a:spLocks noChangeShapeType="1"/>
            </p:cNvSpPr>
            <p:nvPr/>
          </p:nvSpPr>
          <p:spPr bwMode="auto">
            <a:xfrm>
              <a:off x="3532" y="2613"/>
              <a:ext cx="1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0" name="Rectangle 78"/>
            <p:cNvSpPr>
              <a:spLocks noChangeArrowheads="1"/>
            </p:cNvSpPr>
            <p:nvPr/>
          </p:nvSpPr>
          <p:spPr bwMode="auto">
            <a:xfrm>
              <a:off x="4636" y="2149"/>
              <a:ext cx="11" cy="46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1" name="Line 79"/>
            <p:cNvSpPr>
              <a:spLocks noChangeShapeType="1"/>
            </p:cNvSpPr>
            <p:nvPr/>
          </p:nvSpPr>
          <p:spPr bwMode="auto">
            <a:xfrm>
              <a:off x="4636" y="2149"/>
              <a:ext cx="0" cy="46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2" name="Rectangle 80"/>
            <p:cNvSpPr>
              <a:spLocks noChangeArrowheads="1"/>
            </p:cNvSpPr>
            <p:nvPr/>
          </p:nvSpPr>
          <p:spPr bwMode="auto">
            <a:xfrm>
              <a:off x="4612" y="2149"/>
              <a:ext cx="24" cy="46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3" name="Rectangle 81"/>
            <p:cNvSpPr>
              <a:spLocks noChangeArrowheads="1"/>
            </p:cNvSpPr>
            <p:nvPr/>
          </p:nvSpPr>
          <p:spPr bwMode="auto">
            <a:xfrm>
              <a:off x="4600" y="2149"/>
              <a:ext cx="12" cy="4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4" name="Line 82"/>
            <p:cNvSpPr>
              <a:spLocks noChangeShapeType="1"/>
            </p:cNvSpPr>
            <p:nvPr/>
          </p:nvSpPr>
          <p:spPr bwMode="auto">
            <a:xfrm>
              <a:off x="4600" y="2149"/>
              <a:ext cx="0" cy="4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5" name="Rectangle 83"/>
            <p:cNvSpPr>
              <a:spLocks noChangeArrowheads="1"/>
            </p:cNvSpPr>
            <p:nvPr/>
          </p:nvSpPr>
          <p:spPr bwMode="auto">
            <a:xfrm>
              <a:off x="4636" y="2613"/>
              <a:ext cx="11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6" name="Line 84"/>
            <p:cNvSpPr>
              <a:spLocks noChangeShapeType="1"/>
            </p:cNvSpPr>
            <p:nvPr/>
          </p:nvSpPr>
          <p:spPr bwMode="auto">
            <a:xfrm>
              <a:off x="4636" y="2613"/>
              <a:ext cx="0" cy="47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7" name="Rectangle 85"/>
            <p:cNvSpPr>
              <a:spLocks noChangeArrowheads="1"/>
            </p:cNvSpPr>
            <p:nvPr/>
          </p:nvSpPr>
          <p:spPr bwMode="auto">
            <a:xfrm>
              <a:off x="4600" y="2648"/>
              <a:ext cx="47" cy="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8" name="Line 86"/>
            <p:cNvSpPr>
              <a:spLocks noChangeShapeType="1"/>
            </p:cNvSpPr>
            <p:nvPr/>
          </p:nvSpPr>
          <p:spPr bwMode="auto">
            <a:xfrm>
              <a:off x="4600" y="2648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399" name="Rectangle 87"/>
            <p:cNvSpPr>
              <a:spLocks noChangeArrowheads="1"/>
            </p:cNvSpPr>
            <p:nvPr/>
          </p:nvSpPr>
          <p:spPr bwMode="auto">
            <a:xfrm>
              <a:off x="4612" y="2613"/>
              <a:ext cx="24" cy="35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0" name="Rectangle 88"/>
            <p:cNvSpPr>
              <a:spLocks noChangeArrowheads="1"/>
            </p:cNvSpPr>
            <p:nvPr/>
          </p:nvSpPr>
          <p:spPr bwMode="auto">
            <a:xfrm>
              <a:off x="4600" y="2624"/>
              <a:ext cx="36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1" name="Rectangle 89"/>
            <p:cNvSpPr>
              <a:spLocks noChangeArrowheads="1"/>
            </p:cNvSpPr>
            <p:nvPr/>
          </p:nvSpPr>
          <p:spPr bwMode="auto">
            <a:xfrm>
              <a:off x="4600" y="2613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2" name="Line 90"/>
            <p:cNvSpPr>
              <a:spLocks noChangeShapeType="1"/>
            </p:cNvSpPr>
            <p:nvPr/>
          </p:nvSpPr>
          <p:spPr bwMode="auto">
            <a:xfrm>
              <a:off x="4600" y="2613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3" name="Line 91"/>
            <p:cNvSpPr>
              <a:spLocks noChangeShapeType="1"/>
            </p:cNvSpPr>
            <p:nvPr/>
          </p:nvSpPr>
          <p:spPr bwMode="auto">
            <a:xfrm>
              <a:off x="4600" y="2613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4" name="Rectangle 92"/>
            <p:cNvSpPr>
              <a:spLocks noChangeArrowheads="1"/>
            </p:cNvSpPr>
            <p:nvPr/>
          </p:nvSpPr>
          <p:spPr bwMode="auto">
            <a:xfrm>
              <a:off x="4600" y="2613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5" name="Line 93"/>
            <p:cNvSpPr>
              <a:spLocks noChangeShapeType="1"/>
            </p:cNvSpPr>
            <p:nvPr/>
          </p:nvSpPr>
          <p:spPr bwMode="auto">
            <a:xfrm>
              <a:off x="4600" y="2613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6" name="Line 94"/>
            <p:cNvSpPr>
              <a:spLocks noChangeShapeType="1"/>
            </p:cNvSpPr>
            <p:nvPr/>
          </p:nvSpPr>
          <p:spPr bwMode="auto">
            <a:xfrm>
              <a:off x="4600" y="2613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07" name="Rectangle 95"/>
            <p:cNvSpPr>
              <a:spLocks noChangeArrowheads="1"/>
            </p:cNvSpPr>
            <p:nvPr/>
          </p:nvSpPr>
          <p:spPr bwMode="auto">
            <a:xfrm>
              <a:off x="3497" y="2658"/>
              <a:ext cx="2" cy="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fr-FR"/>
            </a:p>
          </p:txBody>
        </p:sp>
      </p:grpSp>
      <p:sp>
        <p:nvSpPr>
          <p:cNvPr id="397410" name="AutoShape 98"/>
          <p:cNvSpPr>
            <a:spLocks noChangeAspect="1" noChangeArrowheads="1" noTextEdit="1"/>
          </p:cNvSpPr>
          <p:nvPr/>
        </p:nvSpPr>
        <p:spPr bwMode="auto">
          <a:xfrm>
            <a:off x="3887788" y="4162425"/>
            <a:ext cx="2884487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44" name="Rectangle 132"/>
          <p:cNvSpPr>
            <a:spLocks noChangeArrowheads="1"/>
          </p:cNvSpPr>
          <p:nvPr/>
        </p:nvSpPr>
        <p:spPr bwMode="auto">
          <a:xfrm>
            <a:off x="3981450" y="5049838"/>
            <a:ext cx="190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45" name="Rectangle 133"/>
          <p:cNvSpPr>
            <a:spLocks noChangeArrowheads="1"/>
          </p:cNvSpPr>
          <p:nvPr/>
        </p:nvSpPr>
        <p:spPr bwMode="auto">
          <a:xfrm>
            <a:off x="3981450" y="5103813"/>
            <a:ext cx="73025" cy="190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46" name="Rectangle 134"/>
          <p:cNvSpPr>
            <a:spLocks noChangeArrowheads="1"/>
          </p:cNvSpPr>
          <p:nvPr/>
        </p:nvSpPr>
        <p:spPr bwMode="auto">
          <a:xfrm>
            <a:off x="4000500" y="5049838"/>
            <a:ext cx="36513" cy="5397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47" name="Rectangle 135"/>
          <p:cNvSpPr>
            <a:spLocks noChangeArrowheads="1"/>
          </p:cNvSpPr>
          <p:nvPr/>
        </p:nvSpPr>
        <p:spPr bwMode="auto">
          <a:xfrm>
            <a:off x="4000500" y="5068888"/>
            <a:ext cx="53975" cy="349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51" name="Rectangle 139"/>
          <p:cNvSpPr>
            <a:spLocks noChangeArrowheads="1"/>
          </p:cNvSpPr>
          <p:nvPr/>
        </p:nvSpPr>
        <p:spPr bwMode="auto">
          <a:xfrm>
            <a:off x="4054475" y="5068888"/>
            <a:ext cx="2416175" cy="349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52" name="Rectangle 140"/>
          <p:cNvSpPr>
            <a:spLocks noChangeArrowheads="1"/>
          </p:cNvSpPr>
          <p:nvPr/>
        </p:nvSpPr>
        <p:spPr bwMode="auto">
          <a:xfrm>
            <a:off x="4054475" y="5103813"/>
            <a:ext cx="2416175" cy="190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56" name="Rectangle 144"/>
          <p:cNvSpPr>
            <a:spLocks noChangeArrowheads="1"/>
          </p:cNvSpPr>
          <p:nvPr/>
        </p:nvSpPr>
        <p:spPr bwMode="auto">
          <a:xfrm>
            <a:off x="6526213" y="5049838"/>
            <a:ext cx="17462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57" name="Rectangle 145"/>
          <p:cNvSpPr>
            <a:spLocks noChangeArrowheads="1"/>
          </p:cNvSpPr>
          <p:nvPr/>
        </p:nvSpPr>
        <p:spPr bwMode="auto">
          <a:xfrm>
            <a:off x="6470650" y="5103813"/>
            <a:ext cx="73025" cy="190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58" name="Rectangle 146"/>
          <p:cNvSpPr>
            <a:spLocks noChangeArrowheads="1"/>
          </p:cNvSpPr>
          <p:nvPr/>
        </p:nvSpPr>
        <p:spPr bwMode="auto">
          <a:xfrm>
            <a:off x="6489700" y="5049838"/>
            <a:ext cx="36513" cy="5397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7459" name="Rectangle 147"/>
          <p:cNvSpPr>
            <a:spLocks noChangeArrowheads="1"/>
          </p:cNvSpPr>
          <p:nvPr/>
        </p:nvSpPr>
        <p:spPr bwMode="auto">
          <a:xfrm>
            <a:off x="6470650" y="5068888"/>
            <a:ext cx="55563" cy="349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397462" name="Group 150"/>
          <p:cNvGrpSpPr>
            <a:grpSpLocks/>
          </p:cNvGrpSpPr>
          <p:nvPr/>
        </p:nvGrpSpPr>
        <p:grpSpPr bwMode="auto">
          <a:xfrm>
            <a:off x="1116013" y="4162425"/>
            <a:ext cx="5427662" cy="906463"/>
            <a:chOff x="703" y="2622"/>
            <a:chExt cx="3419" cy="571"/>
          </a:xfrm>
        </p:grpSpPr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703" y="2712"/>
              <a:ext cx="1629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Plus généralement, </a:t>
              </a:r>
            </a:p>
          </p:txBody>
        </p:sp>
        <p:sp>
          <p:nvSpPr>
            <p:cNvPr id="397412" name="Rectangle 100"/>
            <p:cNvSpPr>
              <a:spLocks noChangeArrowheads="1"/>
            </p:cNvSpPr>
            <p:nvPr/>
          </p:nvSpPr>
          <p:spPr bwMode="auto">
            <a:xfrm>
              <a:off x="2554" y="2669"/>
              <a:ext cx="1522" cy="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13" name="Rectangle 101"/>
            <p:cNvSpPr>
              <a:spLocks noChangeArrowheads="1"/>
            </p:cNvSpPr>
            <p:nvPr/>
          </p:nvSpPr>
          <p:spPr bwMode="auto">
            <a:xfrm>
              <a:off x="2554" y="2698"/>
              <a:ext cx="1522" cy="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14" name="Rectangle 102"/>
            <p:cNvSpPr>
              <a:spLocks noChangeArrowheads="1"/>
            </p:cNvSpPr>
            <p:nvPr/>
          </p:nvSpPr>
          <p:spPr bwMode="auto">
            <a:xfrm>
              <a:off x="2865" y="2836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</a:rPr>
                <a:t>¯</a:t>
              </a:r>
              <a:endParaRPr lang="fr-FR"/>
            </a:p>
          </p:txBody>
        </p:sp>
        <p:sp>
          <p:nvSpPr>
            <p:cNvPr id="397415" name="Rectangle 103"/>
            <p:cNvSpPr>
              <a:spLocks noChangeArrowheads="1"/>
            </p:cNvSpPr>
            <p:nvPr/>
          </p:nvSpPr>
          <p:spPr bwMode="auto">
            <a:xfrm>
              <a:off x="2856" y="2819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Symbol" pitchFamily="18" charset="2"/>
                </a:rPr>
                <a:t>n</a:t>
              </a:r>
              <a:endParaRPr lang="fr-FR"/>
            </a:p>
          </p:txBody>
        </p:sp>
        <p:sp>
          <p:nvSpPr>
            <p:cNvPr id="397416" name="Rectangle 104"/>
            <p:cNvSpPr>
              <a:spLocks noChangeArrowheads="1"/>
            </p:cNvSpPr>
            <p:nvPr/>
          </p:nvSpPr>
          <p:spPr bwMode="auto">
            <a:xfrm>
              <a:off x="2962" y="2853"/>
              <a:ext cx="31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 =   </a:t>
              </a:r>
              <a:endParaRPr lang="fr-FR"/>
            </a:p>
          </p:txBody>
        </p:sp>
        <p:sp>
          <p:nvSpPr>
            <p:cNvPr id="397417" name="Rectangle 105"/>
            <p:cNvSpPr>
              <a:spLocks noChangeArrowheads="1"/>
            </p:cNvSpPr>
            <p:nvPr/>
          </p:nvSpPr>
          <p:spPr bwMode="auto">
            <a:xfrm>
              <a:off x="3283" y="273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1</a:t>
              </a:r>
              <a:endParaRPr lang="fr-FR"/>
            </a:p>
          </p:txBody>
        </p:sp>
        <p:sp>
          <p:nvSpPr>
            <p:cNvPr id="397418" name="Rectangle 106"/>
            <p:cNvSpPr>
              <a:spLocks noChangeArrowheads="1"/>
            </p:cNvSpPr>
            <p:nvPr/>
          </p:nvSpPr>
          <p:spPr bwMode="auto">
            <a:xfrm>
              <a:off x="3299" y="293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 i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  <a:endParaRPr lang="fr-FR" i="1"/>
            </a:p>
          </p:txBody>
        </p:sp>
        <p:sp>
          <p:nvSpPr>
            <p:cNvPr id="397419" name="Line 107"/>
            <p:cNvSpPr>
              <a:spLocks noChangeShapeType="1"/>
            </p:cNvSpPr>
            <p:nvPr/>
          </p:nvSpPr>
          <p:spPr bwMode="auto">
            <a:xfrm>
              <a:off x="3285" y="2944"/>
              <a:ext cx="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0" name="Rectangle 108"/>
            <p:cNvSpPr>
              <a:spLocks noChangeArrowheads="1"/>
            </p:cNvSpPr>
            <p:nvPr/>
          </p:nvSpPr>
          <p:spPr bwMode="auto">
            <a:xfrm>
              <a:off x="3375" y="2853"/>
              <a:ext cx="36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   =  </a:t>
              </a:r>
              <a:endParaRPr lang="fr-FR"/>
            </a:p>
          </p:txBody>
        </p:sp>
        <p:sp>
          <p:nvSpPr>
            <p:cNvPr id="397421" name="Rectangle 109"/>
            <p:cNvSpPr>
              <a:spLocks noChangeArrowheads="1"/>
            </p:cNvSpPr>
            <p:nvPr/>
          </p:nvSpPr>
          <p:spPr bwMode="auto">
            <a:xfrm>
              <a:off x="3763" y="2700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Symbol" pitchFamily="18" charset="2"/>
                </a:rPr>
                <a:t>n</a:t>
              </a:r>
              <a:endParaRPr lang="fr-FR"/>
            </a:p>
          </p:txBody>
        </p:sp>
        <p:sp>
          <p:nvSpPr>
            <p:cNvPr id="397422" name="Rectangle 110"/>
            <p:cNvSpPr>
              <a:spLocks noChangeArrowheads="1"/>
            </p:cNvSpPr>
            <p:nvPr/>
          </p:nvSpPr>
          <p:spPr bwMode="auto">
            <a:xfrm>
              <a:off x="3778" y="2940"/>
              <a:ext cx="7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c</a:t>
              </a:r>
              <a:endParaRPr lang="fr-FR"/>
            </a:p>
          </p:txBody>
        </p:sp>
        <p:sp>
          <p:nvSpPr>
            <p:cNvPr id="397423" name="Line 111"/>
            <p:cNvSpPr>
              <a:spLocks noChangeShapeType="1"/>
            </p:cNvSpPr>
            <p:nvPr/>
          </p:nvSpPr>
          <p:spPr bwMode="auto">
            <a:xfrm>
              <a:off x="3758" y="2951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4" name="Rectangle 112"/>
            <p:cNvSpPr>
              <a:spLocks noChangeArrowheads="1"/>
            </p:cNvSpPr>
            <p:nvPr/>
          </p:nvSpPr>
          <p:spPr bwMode="auto">
            <a:xfrm>
              <a:off x="2554" y="3151"/>
              <a:ext cx="1522" cy="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5" name="Rectangle 113"/>
            <p:cNvSpPr>
              <a:spLocks noChangeArrowheads="1"/>
            </p:cNvSpPr>
            <p:nvPr/>
          </p:nvSpPr>
          <p:spPr bwMode="auto">
            <a:xfrm>
              <a:off x="2508" y="2622"/>
              <a:ext cx="12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6" name="Rectangle 114"/>
            <p:cNvSpPr>
              <a:spLocks noChangeArrowheads="1"/>
            </p:cNvSpPr>
            <p:nvPr/>
          </p:nvSpPr>
          <p:spPr bwMode="auto">
            <a:xfrm>
              <a:off x="2508" y="2622"/>
              <a:ext cx="46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7" name="Rectangle 115"/>
            <p:cNvSpPr>
              <a:spLocks noChangeArrowheads="1"/>
            </p:cNvSpPr>
            <p:nvPr/>
          </p:nvSpPr>
          <p:spPr bwMode="auto">
            <a:xfrm>
              <a:off x="2520" y="2633"/>
              <a:ext cx="23" cy="3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8" name="Rectangle 116"/>
            <p:cNvSpPr>
              <a:spLocks noChangeArrowheads="1"/>
            </p:cNvSpPr>
            <p:nvPr/>
          </p:nvSpPr>
          <p:spPr bwMode="auto">
            <a:xfrm>
              <a:off x="2520" y="2633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29" name="Rectangle 117"/>
            <p:cNvSpPr>
              <a:spLocks noChangeArrowheads="1"/>
            </p:cNvSpPr>
            <p:nvPr/>
          </p:nvSpPr>
          <p:spPr bwMode="auto">
            <a:xfrm>
              <a:off x="2543" y="2656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0" name="Rectangle 118"/>
            <p:cNvSpPr>
              <a:spLocks noChangeArrowheads="1"/>
            </p:cNvSpPr>
            <p:nvPr/>
          </p:nvSpPr>
          <p:spPr bwMode="auto">
            <a:xfrm>
              <a:off x="2543" y="2656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1" name="Rectangle 119"/>
            <p:cNvSpPr>
              <a:spLocks noChangeArrowheads="1"/>
            </p:cNvSpPr>
            <p:nvPr/>
          </p:nvSpPr>
          <p:spPr bwMode="auto">
            <a:xfrm>
              <a:off x="2554" y="2622"/>
              <a:ext cx="1522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2" name="Rectangle 120"/>
            <p:cNvSpPr>
              <a:spLocks noChangeArrowheads="1"/>
            </p:cNvSpPr>
            <p:nvPr/>
          </p:nvSpPr>
          <p:spPr bwMode="auto">
            <a:xfrm>
              <a:off x="2554" y="2633"/>
              <a:ext cx="1522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3" name="Rectangle 121"/>
            <p:cNvSpPr>
              <a:spLocks noChangeArrowheads="1"/>
            </p:cNvSpPr>
            <p:nvPr/>
          </p:nvSpPr>
          <p:spPr bwMode="auto">
            <a:xfrm>
              <a:off x="2554" y="2656"/>
              <a:ext cx="152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4" name="Rectangle 122"/>
            <p:cNvSpPr>
              <a:spLocks noChangeArrowheads="1"/>
            </p:cNvSpPr>
            <p:nvPr/>
          </p:nvSpPr>
          <p:spPr bwMode="auto">
            <a:xfrm>
              <a:off x="2554" y="2667"/>
              <a:ext cx="1522" cy="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5" name="Rectangle 123"/>
            <p:cNvSpPr>
              <a:spLocks noChangeArrowheads="1"/>
            </p:cNvSpPr>
            <p:nvPr/>
          </p:nvSpPr>
          <p:spPr bwMode="auto">
            <a:xfrm>
              <a:off x="4111" y="2622"/>
              <a:ext cx="11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6" name="Rectangle 124"/>
            <p:cNvSpPr>
              <a:spLocks noChangeArrowheads="1"/>
            </p:cNvSpPr>
            <p:nvPr/>
          </p:nvSpPr>
          <p:spPr bwMode="auto">
            <a:xfrm>
              <a:off x="4076" y="2622"/>
              <a:ext cx="46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7" name="Rectangle 125"/>
            <p:cNvSpPr>
              <a:spLocks noChangeArrowheads="1"/>
            </p:cNvSpPr>
            <p:nvPr/>
          </p:nvSpPr>
          <p:spPr bwMode="auto">
            <a:xfrm>
              <a:off x="4088" y="2633"/>
              <a:ext cx="23" cy="3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8" name="Rectangle 126"/>
            <p:cNvSpPr>
              <a:spLocks noChangeArrowheads="1"/>
            </p:cNvSpPr>
            <p:nvPr/>
          </p:nvSpPr>
          <p:spPr bwMode="auto">
            <a:xfrm>
              <a:off x="4076" y="2633"/>
              <a:ext cx="35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39" name="Rectangle 127"/>
            <p:cNvSpPr>
              <a:spLocks noChangeArrowheads="1"/>
            </p:cNvSpPr>
            <p:nvPr/>
          </p:nvSpPr>
          <p:spPr bwMode="auto">
            <a:xfrm>
              <a:off x="4076" y="2656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40" name="Rectangle 128"/>
            <p:cNvSpPr>
              <a:spLocks noChangeArrowheads="1"/>
            </p:cNvSpPr>
            <p:nvPr/>
          </p:nvSpPr>
          <p:spPr bwMode="auto">
            <a:xfrm>
              <a:off x="4076" y="2656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41" name="Rectangle 129"/>
            <p:cNvSpPr>
              <a:spLocks noChangeArrowheads="1"/>
            </p:cNvSpPr>
            <p:nvPr/>
          </p:nvSpPr>
          <p:spPr bwMode="auto">
            <a:xfrm>
              <a:off x="2508" y="2669"/>
              <a:ext cx="12" cy="5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42" name="Rectangle 130"/>
            <p:cNvSpPr>
              <a:spLocks noChangeArrowheads="1"/>
            </p:cNvSpPr>
            <p:nvPr/>
          </p:nvSpPr>
          <p:spPr bwMode="auto">
            <a:xfrm>
              <a:off x="2520" y="2669"/>
              <a:ext cx="23" cy="5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43" name="Rectangle 131"/>
            <p:cNvSpPr>
              <a:spLocks noChangeArrowheads="1"/>
            </p:cNvSpPr>
            <p:nvPr/>
          </p:nvSpPr>
          <p:spPr bwMode="auto">
            <a:xfrm>
              <a:off x="2543" y="2669"/>
              <a:ext cx="11" cy="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48" name="Rectangle 136"/>
            <p:cNvSpPr>
              <a:spLocks noChangeArrowheads="1"/>
            </p:cNvSpPr>
            <p:nvPr/>
          </p:nvSpPr>
          <p:spPr bwMode="auto">
            <a:xfrm>
              <a:off x="2543" y="3181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49" name="Rectangle 137"/>
            <p:cNvSpPr>
              <a:spLocks noChangeArrowheads="1"/>
            </p:cNvSpPr>
            <p:nvPr/>
          </p:nvSpPr>
          <p:spPr bwMode="auto">
            <a:xfrm>
              <a:off x="2543" y="3181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50" name="Rectangle 138"/>
            <p:cNvSpPr>
              <a:spLocks noChangeArrowheads="1"/>
            </p:cNvSpPr>
            <p:nvPr/>
          </p:nvSpPr>
          <p:spPr bwMode="auto">
            <a:xfrm>
              <a:off x="2554" y="3181"/>
              <a:ext cx="152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53" name="Rectangle 141"/>
            <p:cNvSpPr>
              <a:spLocks noChangeArrowheads="1"/>
            </p:cNvSpPr>
            <p:nvPr/>
          </p:nvSpPr>
          <p:spPr bwMode="auto">
            <a:xfrm>
              <a:off x="4076" y="2669"/>
              <a:ext cx="12" cy="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54" name="Rectangle 142"/>
            <p:cNvSpPr>
              <a:spLocks noChangeArrowheads="1"/>
            </p:cNvSpPr>
            <p:nvPr/>
          </p:nvSpPr>
          <p:spPr bwMode="auto">
            <a:xfrm>
              <a:off x="4088" y="2669"/>
              <a:ext cx="23" cy="5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55" name="Rectangle 143"/>
            <p:cNvSpPr>
              <a:spLocks noChangeArrowheads="1"/>
            </p:cNvSpPr>
            <p:nvPr/>
          </p:nvSpPr>
          <p:spPr bwMode="auto">
            <a:xfrm>
              <a:off x="4111" y="2669"/>
              <a:ext cx="11" cy="5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60" name="Rectangle 148"/>
            <p:cNvSpPr>
              <a:spLocks noChangeArrowheads="1"/>
            </p:cNvSpPr>
            <p:nvPr/>
          </p:nvSpPr>
          <p:spPr bwMode="auto">
            <a:xfrm>
              <a:off x="4076" y="3181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7461" name="Rectangle 149"/>
            <p:cNvSpPr>
              <a:spLocks noChangeArrowheads="1"/>
            </p:cNvSpPr>
            <p:nvPr/>
          </p:nvSpPr>
          <p:spPr bwMode="auto">
            <a:xfrm>
              <a:off x="4076" y="3181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uiExpand="1" build="p" animBg="1"/>
      <p:bldP spid="397319" grpId="0" animBg="1"/>
      <p:bldP spid="397323" grpId="0" animBg="1"/>
      <p:bldP spid="3973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Lois fondamentales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3382963" cy="596900"/>
          </a:xfrm>
          <a:ln/>
        </p:spPr>
        <p:txBody>
          <a:bodyPr/>
          <a:lstStyle/>
          <a:p>
            <a:r>
              <a:rPr lang="fr-CA"/>
              <a:t>La loi de LAMBERT :</a:t>
            </a:r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1012825" y="3371850"/>
            <a:ext cx="7720013" cy="13128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>
                <a:solidFill>
                  <a:schemeClr val="bg2"/>
                </a:solidFill>
              </a:rPr>
              <a:t>L’atténuation du faisceau par unité de longueur parcourue dans la cellule est proportionnelle à cette intensité.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>
                <a:solidFill>
                  <a:schemeClr val="bg2"/>
                </a:solidFill>
              </a:rPr>
              <a:t>Cette loi se récrit ainsi :</a:t>
            </a:r>
          </a:p>
        </p:txBody>
      </p:sp>
      <p:grpSp>
        <p:nvGrpSpPr>
          <p:cNvPr id="406552" name="Group 24"/>
          <p:cNvGrpSpPr>
            <a:grpSpLocks/>
          </p:cNvGrpSpPr>
          <p:nvPr/>
        </p:nvGrpSpPr>
        <p:grpSpPr bwMode="auto">
          <a:xfrm>
            <a:off x="3279775" y="4652963"/>
            <a:ext cx="5483225" cy="1076325"/>
            <a:chOff x="2066" y="2931"/>
            <a:chExt cx="3454" cy="678"/>
          </a:xfrm>
        </p:grpSpPr>
        <p:graphicFrame>
          <p:nvGraphicFramePr>
            <p:cNvPr id="406546" name="Object 18"/>
            <p:cNvGraphicFramePr>
              <a:graphicFrameLocks noChangeAspect="1"/>
            </p:cNvGraphicFramePr>
            <p:nvPr/>
          </p:nvGraphicFramePr>
          <p:xfrm>
            <a:off x="4080" y="2931"/>
            <a:ext cx="1440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657" name="Document" r:id="rId4" imgW="2286000" imgH="1097280" progId="Word.Document.8">
                    <p:embed/>
                  </p:oleObj>
                </mc:Choice>
                <mc:Fallback>
                  <p:oleObj name="Document" r:id="rId4" imgW="2286000" imgH="1097280" progId="Word.Document.8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2931"/>
                          <a:ext cx="1440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6547" name="Text Box 19"/>
            <p:cNvSpPr txBox="1">
              <a:spLocks noChangeArrowheads="1"/>
            </p:cNvSpPr>
            <p:nvPr/>
          </p:nvSpPr>
          <p:spPr bwMode="auto">
            <a:xfrm>
              <a:off x="2066" y="3091"/>
              <a:ext cx="2061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ou sous la forme intégrée</a:t>
              </a:r>
            </a:p>
          </p:txBody>
        </p:sp>
      </p:grpSp>
      <p:sp>
        <p:nvSpPr>
          <p:cNvPr id="406548" name="Text Box 20"/>
          <p:cNvSpPr txBox="1">
            <a:spLocks noChangeArrowheads="1"/>
          </p:cNvSpPr>
          <p:nvPr/>
        </p:nvSpPr>
        <p:spPr bwMode="auto">
          <a:xfrm>
            <a:off x="4683125" y="5715000"/>
            <a:ext cx="4179888" cy="46672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k' est le coefficient d’absorption.</a:t>
            </a:r>
          </a:p>
        </p:txBody>
      </p:sp>
      <p:grpSp>
        <p:nvGrpSpPr>
          <p:cNvPr id="406551" name="Group 23"/>
          <p:cNvGrpSpPr>
            <a:grpSpLocks/>
          </p:cNvGrpSpPr>
          <p:nvPr/>
        </p:nvGrpSpPr>
        <p:grpSpPr bwMode="auto">
          <a:xfrm>
            <a:off x="4618038" y="1500188"/>
            <a:ext cx="3889375" cy="1812925"/>
            <a:chOff x="2909" y="945"/>
            <a:chExt cx="2450" cy="1142"/>
          </a:xfrm>
        </p:grpSpPr>
        <p:sp>
          <p:nvSpPr>
            <p:cNvPr id="406532" name="Rectangle 4"/>
            <p:cNvSpPr>
              <a:spLocks noChangeArrowheads="1"/>
            </p:cNvSpPr>
            <p:nvPr/>
          </p:nvSpPr>
          <p:spPr bwMode="auto">
            <a:xfrm>
              <a:off x="2909" y="945"/>
              <a:ext cx="2450" cy="114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33" name="AutoShape 5"/>
            <p:cNvSpPr>
              <a:spLocks noChangeArrowheads="1"/>
            </p:cNvSpPr>
            <p:nvPr/>
          </p:nvSpPr>
          <p:spPr bwMode="auto">
            <a:xfrm>
              <a:off x="3600" y="1296"/>
              <a:ext cx="970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34" name="Rectangle 6"/>
            <p:cNvSpPr>
              <a:spLocks noChangeArrowheads="1"/>
            </p:cNvSpPr>
            <p:nvPr/>
          </p:nvSpPr>
          <p:spPr bwMode="auto">
            <a:xfrm>
              <a:off x="3553" y="1344"/>
              <a:ext cx="47" cy="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35" name="Rectangle 7"/>
            <p:cNvSpPr>
              <a:spLocks noChangeArrowheads="1"/>
            </p:cNvSpPr>
            <p:nvPr/>
          </p:nvSpPr>
          <p:spPr bwMode="auto">
            <a:xfrm>
              <a:off x="4560" y="1344"/>
              <a:ext cx="47" cy="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36" name="Text Box 8"/>
            <p:cNvSpPr txBox="1">
              <a:spLocks noChangeArrowheads="1"/>
            </p:cNvSpPr>
            <p:nvPr/>
          </p:nvSpPr>
          <p:spPr bwMode="auto">
            <a:xfrm>
              <a:off x="3280" y="1837"/>
              <a:ext cx="16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Cellule porte échantillon</a:t>
              </a:r>
            </a:p>
          </p:txBody>
        </p:sp>
        <p:sp>
          <p:nvSpPr>
            <p:cNvPr id="406537" name="Text Box 9"/>
            <p:cNvSpPr txBox="1">
              <a:spLocks noChangeArrowheads="1"/>
            </p:cNvSpPr>
            <p:nvPr/>
          </p:nvSpPr>
          <p:spPr bwMode="auto">
            <a:xfrm>
              <a:off x="3774" y="1008"/>
              <a:ext cx="6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Fenêtres</a:t>
              </a:r>
            </a:p>
          </p:txBody>
        </p:sp>
        <p:sp>
          <p:nvSpPr>
            <p:cNvPr id="406538" name="Arc 10"/>
            <p:cNvSpPr>
              <a:spLocks/>
            </p:cNvSpPr>
            <p:nvPr/>
          </p:nvSpPr>
          <p:spPr bwMode="auto">
            <a:xfrm>
              <a:off x="4416" y="1152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39" name="Arc 11"/>
            <p:cNvSpPr>
              <a:spLocks/>
            </p:cNvSpPr>
            <p:nvPr/>
          </p:nvSpPr>
          <p:spPr bwMode="auto">
            <a:xfrm flipH="1">
              <a:off x="3600" y="1152"/>
              <a:ext cx="240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40" name="Line 12"/>
            <p:cNvSpPr>
              <a:spLocks noChangeShapeType="1"/>
            </p:cNvSpPr>
            <p:nvPr/>
          </p:nvSpPr>
          <p:spPr bwMode="auto">
            <a:xfrm>
              <a:off x="3024" y="1465"/>
              <a:ext cx="1968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41" name="Text Box 13"/>
            <p:cNvSpPr txBox="1">
              <a:spLocks noChangeArrowheads="1"/>
            </p:cNvSpPr>
            <p:nvPr/>
          </p:nvSpPr>
          <p:spPr bwMode="auto">
            <a:xfrm>
              <a:off x="3231" y="115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I</a:t>
              </a:r>
              <a:r>
                <a:rPr lang="fr-CA" b="1" baseline="-25000">
                  <a:solidFill>
                    <a:schemeClr val="bg2"/>
                  </a:solidFill>
                </a:rPr>
                <a:t>0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06542" name="Text Box 14"/>
            <p:cNvSpPr txBox="1">
              <a:spLocks noChangeArrowheads="1"/>
            </p:cNvSpPr>
            <p:nvPr/>
          </p:nvSpPr>
          <p:spPr bwMode="auto">
            <a:xfrm>
              <a:off x="4871" y="115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I</a:t>
              </a:r>
            </a:p>
          </p:txBody>
        </p:sp>
        <p:sp>
          <p:nvSpPr>
            <p:cNvPr id="406549" name="Line 21"/>
            <p:cNvSpPr>
              <a:spLocks noChangeShapeType="1"/>
            </p:cNvSpPr>
            <p:nvPr/>
          </p:nvSpPr>
          <p:spPr bwMode="auto">
            <a:xfrm>
              <a:off x="3608" y="1709"/>
              <a:ext cx="9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6550" name="Text Box 22"/>
            <p:cNvSpPr txBox="1">
              <a:spLocks noChangeArrowheads="1"/>
            </p:cNvSpPr>
            <p:nvPr/>
          </p:nvSpPr>
          <p:spPr bwMode="auto">
            <a:xfrm>
              <a:off x="4215" y="1647"/>
              <a:ext cx="1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latin typeface="Times" pitchFamily="18" charset="0"/>
                  <a:sym typeface="MT Extra" pitchFamily="18" charset="2"/>
                </a:rPr>
                <a:t></a:t>
              </a:r>
            </a:p>
          </p:txBody>
        </p:sp>
      </p:grpSp>
      <p:sp>
        <p:nvSpPr>
          <p:cNvPr id="406553" name="AutoShape 25"/>
          <p:cNvSpPr>
            <a:spLocks noChangeAspect="1" noChangeArrowheads="1" noTextEdit="1"/>
          </p:cNvSpPr>
          <p:nvPr/>
        </p:nvSpPr>
        <p:spPr bwMode="auto">
          <a:xfrm>
            <a:off x="1101725" y="2339975"/>
            <a:ext cx="2286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406601" name="Group 73"/>
          <p:cNvGrpSpPr>
            <a:grpSpLocks/>
          </p:cNvGrpSpPr>
          <p:nvPr/>
        </p:nvGrpSpPr>
        <p:grpSpPr bwMode="auto">
          <a:xfrm>
            <a:off x="1195388" y="2339975"/>
            <a:ext cx="2081212" cy="887413"/>
            <a:chOff x="753" y="1474"/>
            <a:chExt cx="1311" cy="559"/>
          </a:xfrm>
        </p:grpSpPr>
        <p:sp>
          <p:nvSpPr>
            <p:cNvPr id="406555" name="Rectangle 27"/>
            <p:cNvSpPr>
              <a:spLocks noChangeArrowheads="1"/>
            </p:cNvSpPr>
            <p:nvPr/>
          </p:nvSpPr>
          <p:spPr bwMode="auto">
            <a:xfrm>
              <a:off x="798" y="1521"/>
              <a:ext cx="1221" cy="4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56" name="Rectangle 28"/>
            <p:cNvSpPr>
              <a:spLocks noChangeArrowheads="1"/>
            </p:cNvSpPr>
            <p:nvPr/>
          </p:nvSpPr>
          <p:spPr bwMode="auto">
            <a:xfrm>
              <a:off x="1056" y="1517"/>
              <a:ext cx="16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solidFill>
                    <a:srgbClr val="000000"/>
                  </a:solidFill>
                </a:rPr>
                <a:t>d</a:t>
              </a:r>
              <a:r>
                <a:rPr lang="fr-FR">
                  <a:solidFill>
                    <a:srgbClr val="000000"/>
                  </a:solidFill>
                </a:rPr>
                <a:t>I</a:t>
              </a:r>
              <a:endParaRPr lang="fr-FR"/>
            </a:p>
          </p:txBody>
        </p:sp>
        <p:sp>
          <p:nvSpPr>
            <p:cNvPr id="406557" name="Rectangle 29"/>
            <p:cNvSpPr>
              <a:spLocks noChangeArrowheads="1"/>
            </p:cNvSpPr>
            <p:nvPr/>
          </p:nvSpPr>
          <p:spPr bwMode="auto">
            <a:xfrm>
              <a:off x="1044" y="176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solidFill>
                    <a:srgbClr val="000000"/>
                  </a:solidFill>
                </a:rPr>
                <a:t>d</a:t>
              </a:r>
              <a:endParaRPr lang="fr-FR" i="1"/>
            </a:p>
          </p:txBody>
        </p:sp>
        <p:sp>
          <p:nvSpPr>
            <p:cNvPr id="406558" name="Rectangle 30"/>
            <p:cNvSpPr>
              <a:spLocks noChangeArrowheads="1"/>
            </p:cNvSpPr>
            <p:nvPr/>
          </p:nvSpPr>
          <p:spPr bwMode="auto">
            <a:xfrm>
              <a:off x="1155" y="1766"/>
              <a:ext cx="8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MT Extra" pitchFamily="18" charset="2"/>
                </a:rPr>
                <a:t>l</a:t>
              </a:r>
              <a:endParaRPr lang="fr-FR"/>
            </a:p>
          </p:txBody>
        </p:sp>
        <p:sp>
          <p:nvSpPr>
            <p:cNvPr id="406559" name="Line 31"/>
            <p:cNvSpPr>
              <a:spLocks noChangeShapeType="1"/>
            </p:cNvSpPr>
            <p:nvPr/>
          </p:nvSpPr>
          <p:spPr bwMode="auto">
            <a:xfrm>
              <a:off x="1033" y="1780"/>
              <a:ext cx="1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60" name="Rectangle 32"/>
            <p:cNvSpPr>
              <a:spLocks noChangeArrowheads="1"/>
            </p:cNvSpPr>
            <p:nvPr/>
          </p:nvSpPr>
          <p:spPr bwMode="auto">
            <a:xfrm>
              <a:off x="1221" y="1662"/>
              <a:ext cx="23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 = </a:t>
              </a:r>
              <a:endParaRPr lang="fr-FR"/>
            </a:p>
          </p:txBody>
        </p:sp>
        <p:sp>
          <p:nvSpPr>
            <p:cNvPr id="406561" name="Rectangle 33"/>
            <p:cNvSpPr>
              <a:spLocks noChangeArrowheads="1"/>
            </p:cNvSpPr>
            <p:nvPr/>
          </p:nvSpPr>
          <p:spPr bwMode="auto">
            <a:xfrm>
              <a:off x="1464" y="164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fr-FR"/>
            </a:p>
          </p:txBody>
        </p:sp>
        <p:sp>
          <p:nvSpPr>
            <p:cNvPr id="406562" name="Rectangle 34"/>
            <p:cNvSpPr>
              <a:spLocks noChangeArrowheads="1"/>
            </p:cNvSpPr>
            <p:nvPr/>
          </p:nvSpPr>
          <p:spPr bwMode="auto">
            <a:xfrm>
              <a:off x="1544" y="1662"/>
              <a:ext cx="1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k'</a:t>
              </a:r>
              <a:endParaRPr lang="fr-FR"/>
            </a:p>
          </p:txBody>
        </p:sp>
        <p:sp>
          <p:nvSpPr>
            <p:cNvPr id="406563" name="Rectangle 35"/>
            <p:cNvSpPr>
              <a:spLocks noChangeArrowheads="1"/>
            </p:cNvSpPr>
            <p:nvPr/>
          </p:nvSpPr>
          <p:spPr bwMode="auto">
            <a:xfrm>
              <a:off x="1703" y="1662"/>
              <a:ext cx="14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 I</a:t>
              </a:r>
              <a:endParaRPr lang="fr-FR"/>
            </a:p>
          </p:txBody>
        </p:sp>
        <p:sp>
          <p:nvSpPr>
            <p:cNvPr id="406564" name="Rectangle 36"/>
            <p:cNvSpPr>
              <a:spLocks noChangeArrowheads="1"/>
            </p:cNvSpPr>
            <p:nvPr/>
          </p:nvSpPr>
          <p:spPr bwMode="auto">
            <a:xfrm>
              <a:off x="753" y="1474"/>
              <a:ext cx="11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65" name="Rectangle 37"/>
            <p:cNvSpPr>
              <a:spLocks noChangeArrowheads="1"/>
            </p:cNvSpPr>
            <p:nvPr/>
          </p:nvSpPr>
          <p:spPr bwMode="auto">
            <a:xfrm>
              <a:off x="753" y="1474"/>
              <a:ext cx="45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66" name="Rectangle 38"/>
            <p:cNvSpPr>
              <a:spLocks noChangeArrowheads="1"/>
            </p:cNvSpPr>
            <p:nvPr/>
          </p:nvSpPr>
          <p:spPr bwMode="auto">
            <a:xfrm>
              <a:off x="764" y="1485"/>
              <a:ext cx="22" cy="3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67" name="Rectangle 39"/>
            <p:cNvSpPr>
              <a:spLocks noChangeArrowheads="1"/>
            </p:cNvSpPr>
            <p:nvPr/>
          </p:nvSpPr>
          <p:spPr bwMode="auto">
            <a:xfrm>
              <a:off x="764" y="1485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68" name="Rectangle 40"/>
            <p:cNvSpPr>
              <a:spLocks noChangeArrowheads="1"/>
            </p:cNvSpPr>
            <p:nvPr/>
          </p:nvSpPr>
          <p:spPr bwMode="auto">
            <a:xfrm>
              <a:off x="786" y="1508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69" name="Rectangle 41"/>
            <p:cNvSpPr>
              <a:spLocks noChangeArrowheads="1"/>
            </p:cNvSpPr>
            <p:nvPr/>
          </p:nvSpPr>
          <p:spPr bwMode="auto">
            <a:xfrm>
              <a:off x="786" y="1508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0" name="Rectangle 42"/>
            <p:cNvSpPr>
              <a:spLocks noChangeArrowheads="1"/>
            </p:cNvSpPr>
            <p:nvPr/>
          </p:nvSpPr>
          <p:spPr bwMode="auto">
            <a:xfrm>
              <a:off x="798" y="1474"/>
              <a:ext cx="1221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1" name="Rectangle 43"/>
            <p:cNvSpPr>
              <a:spLocks noChangeArrowheads="1"/>
            </p:cNvSpPr>
            <p:nvPr/>
          </p:nvSpPr>
          <p:spPr bwMode="auto">
            <a:xfrm>
              <a:off x="798" y="1485"/>
              <a:ext cx="1221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2" name="Rectangle 44"/>
            <p:cNvSpPr>
              <a:spLocks noChangeArrowheads="1"/>
            </p:cNvSpPr>
            <p:nvPr/>
          </p:nvSpPr>
          <p:spPr bwMode="auto">
            <a:xfrm>
              <a:off x="798" y="1508"/>
              <a:ext cx="122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3" name="Rectangle 45"/>
            <p:cNvSpPr>
              <a:spLocks noChangeArrowheads="1"/>
            </p:cNvSpPr>
            <p:nvPr/>
          </p:nvSpPr>
          <p:spPr bwMode="auto">
            <a:xfrm>
              <a:off x="798" y="1519"/>
              <a:ext cx="1221" cy="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4" name="Rectangle 46"/>
            <p:cNvSpPr>
              <a:spLocks noChangeArrowheads="1"/>
            </p:cNvSpPr>
            <p:nvPr/>
          </p:nvSpPr>
          <p:spPr bwMode="auto">
            <a:xfrm>
              <a:off x="2053" y="1474"/>
              <a:ext cx="11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5" name="Rectangle 47"/>
            <p:cNvSpPr>
              <a:spLocks noChangeArrowheads="1"/>
            </p:cNvSpPr>
            <p:nvPr/>
          </p:nvSpPr>
          <p:spPr bwMode="auto">
            <a:xfrm>
              <a:off x="2019" y="1474"/>
              <a:ext cx="45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6" name="Rectangle 48"/>
            <p:cNvSpPr>
              <a:spLocks noChangeArrowheads="1"/>
            </p:cNvSpPr>
            <p:nvPr/>
          </p:nvSpPr>
          <p:spPr bwMode="auto">
            <a:xfrm>
              <a:off x="2030" y="1485"/>
              <a:ext cx="23" cy="3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7" name="Rectangle 49"/>
            <p:cNvSpPr>
              <a:spLocks noChangeArrowheads="1"/>
            </p:cNvSpPr>
            <p:nvPr/>
          </p:nvSpPr>
          <p:spPr bwMode="auto">
            <a:xfrm>
              <a:off x="2019" y="1485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8" name="Rectangle 50"/>
            <p:cNvSpPr>
              <a:spLocks noChangeArrowheads="1"/>
            </p:cNvSpPr>
            <p:nvPr/>
          </p:nvSpPr>
          <p:spPr bwMode="auto">
            <a:xfrm>
              <a:off x="2019" y="1508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79" name="Rectangle 51"/>
            <p:cNvSpPr>
              <a:spLocks noChangeArrowheads="1"/>
            </p:cNvSpPr>
            <p:nvPr/>
          </p:nvSpPr>
          <p:spPr bwMode="auto">
            <a:xfrm>
              <a:off x="2019" y="150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0" name="Rectangle 52"/>
            <p:cNvSpPr>
              <a:spLocks noChangeArrowheads="1"/>
            </p:cNvSpPr>
            <p:nvPr/>
          </p:nvSpPr>
          <p:spPr bwMode="auto">
            <a:xfrm>
              <a:off x="753" y="1521"/>
              <a:ext cx="11" cy="46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1" name="Rectangle 53"/>
            <p:cNvSpPr>
              <a:spLocks noChangeArrowheads="1"/>
            </p:cNvSpPr>
            <p:nvPr/>
          </p:nvSpPr>
          <p:spPr bwMode="auto">
            <a:xfrm>
              <a:off x="764" y="1521"/>
              <a:ext cx="22" cy="46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2" name="Rectangle 54"/>
            <p:cNvSpPr>
              <a:spLocks noChangeArrowheads="1"/>
            </p:cNvSpPr>
            <p:nvPr/>
          </p:nvSpPr>
          <p:spPr bwMode="auto">
            <a:xfrm>
              <a:off x="786" y="1521"/>
              <a:ext cx="12" cy="4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3" name="Rectangle 55"/>
            <p:cNvSpPr>
              <a:spLocks noChangeArrowheads="1"/>
            </p:cNvSpPr>
            <p:nvPr/>
          </p:nvSpPr>
          <p:spPr bwMode="auto">
            <a:xfrm>
              <a:off x="753" y="1988"/>
              <a:ext cx="11" cy="4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4" name="Rectangle 56"/>
            <p:cNvSpPr>
              <a:spLocks noChangeArrowheads="1"/>
            </p:cNvSpPr>
            <p:nvPr/>
          </p:nvSpPr>
          <p:spPr bwMode="auto">
            <a:xfrm>
              <a:off x="753" y="2022"/>
              <a:ext cx="45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5" name="Rectangle 57"/>
            <p:cNvSpPr>
              <a:spLocks noChangeArrowheads="1"/>
            </p:cNvSpPr>
            <p:nvPr/>
          </p:nvSpPr>
          <p:spPr bwMode="auto">
            <a:xfrm>
              <a:off x="764" y="1988"/>
              <a:ext cx="22" cy="3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6" name="Rectangle 58"/>
            <p:cNvSpPr>
              <a:spLocks noChangeArrowheads="1"/>
            </p:cNvSpPr>
            <p:nvPr/>
          </p:nvSpPr>
          <p:spPr bwMode="auto">
            <a:xfrm>
              <a:off x="764" y="1999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7" name="Rectangle 59"/>
            <p:cNvSpPr>
              <a:spLocks noChangeArrowheads="1"/>
            </p:cNvSpPr>
            <p:nvPr/>
          </p:nvSpPr>
          <p:spPr bwMode="auto">
            <a:xfrm>
              <a:off x="786" y="1988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8" name="Rectangle 60"/>
            <p:cNvSpPr>
              <a:spLocks noChangeArrowheads="1"/>
            </p:cNvSpPr>
            <p:nvPr/>
          </p:nvSpPr>
          <p:spPr bwMode="auto">
            <a:xfrm>
              <a:off x="786" y="1988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89" name="Rectangle 61"/>
            <p:cNvSpPr>
              <a:spLocks noChangeArrowheads="1"/>
            </p:cNvSpPr>
            <p:nvPr/>
          </p:nvSpPr>
          <p:spPr bwMode="auto">
            <a:xfrm>
              <a:off x="798" y="1988"/>
              <a:ext cx="122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0" name="Rectangle 62"/>
            <p:cNvSpPr>
              <a:spLocks noChangeArrowheads="1"/>
            </p:cNvSpPr>
            <p:nvPr/>
          </p:nvSpPr>
          <p:spPr bwMode="auto">
            <a:xfrm>
              <a:off x="798" y="1999"/>
              <a:ext cx="1221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1" name="Rectangle 63"/>
            <p:cNvSpPr>
              <a:spLocks noChangeArrowheads="1"/>
            </p:cNvSpPr>
            <p:nvPr/>
          </p:nvSpPr>
          <p:spPr bwMode="auto">
            <a:xfrm>
              <a:off x="798" y="2022"/>
              <a:ext cx="1221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2" name="Rectangle 64"/>
            <p:cNvSpPr>
              <a:spLocks noChangeArrowheads="1"/>
            </p:cNvSpPr>
            <p:nvPr/>
          </p:nvSpPr>
          <p:spPr bwMode="auto">
            <a:xfrm>
              <a:off x="2019" y="1521"/>
              <a:ext cx="11" cy="4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3" name="Rectangle 65"/>
            <p:cNvSpPr>
              <a:spLocks noChangeArrowheads="1"/>
            </p:cNvSpPr>
            <p:nvPr/>
          </p:nvSpPr>
          <p:spPr bwMode="auto">
            <a:xfrm>
              <a:off x="2030" y="1521"/>
              <a:ext cx="23" cy="46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4" name="Rectangle 66"/>
            <p:cNvSpPr>
              <a:spLocks noChangeArrowheads="1"/>
            </p:cNvSpPr>
            <p:nvPr/>
          </p:nvSpPr>
          <p:spPr bwMode="auto">
            <a:xfrm>
              <a:off x="2053" y="1521"/>
              <a:ext cx="11" cy="46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5" name="Rectangle 67"/>
            <p:cNvSpPr>
              <a:spLocks noChangeArrowheads="1"/>
            </p:cNvSpPr>
            <p:nvPr/>
          </p:nvSpPr>
          <p:spPr bwMode="auto">
            <a:xfrm>
              <a:off x="2053" y="1988"/>
              <a:ext cx="11" cy="4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6" name="Rectangle 68"/>
            <p:cNvSpPr>
              <a:spLocks noChangeArrowheads="1"/>
            </p:cNvSpPr>
            <p:nvPr/>
          </p:nvSpPr>
          <p:spPr bwMode="auto">
            <a:xfrm>
              <a:off x="2019" y="2022"/>
              <a:ext cx="45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7" name="Rectangle 69"/>
            <p:cNvSpPr>
              <a:spLocks noChangeArrowheads="1"/>
            </p:cNvSpPr>
            <p:nvPr/>
          </p:nvSpPr>
          <p:spPr bwMode="auto">
            <a:xfrm>
              <a:off x="2030" y="1988"/>
              <a:ext cx="23" cy="3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8" name="Rectangle 70"/>
            <p:cNvSpPr>
              <a:spLocks noChangeArrowheads="1"/>
            </p:cNvSpPr>
            <p:nvPr/>
          </p:nvSpPr>
          <p:spPr bwMode="auto">
            <a:xfrm>
              <a:off x="2019" y="1999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599" name="Rectangle 71"/>
            <p:cNvSpPr>
              <a:spLocks noChangeArrowheads="1"/>
            </p:cNvSpPr>
            <p:nvPr/>
          </p:nvSpPr>
          <p:spPr bwMode="auto">
            <a:xfrm>
              <a:off x="2019" y="198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00" name="Rectangle 72"/>
            <p:cNvSpPr>
              <a:spLocks noChangeArrowheads="1"/>
            </p:cNvSpPr>
            <p:nvPr/>
          </p:nvSpPr>
          <p:spPr bwMode="auto">
            <a:xfrm>
              <a:off x="2019" y="198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grpSp>
        <p:nvGrpSpPr>
          <p:cNvPr id="406653" name="Group 125"/>
          <p:cNvGrpSpPr>
            <a:grpSpLocks/>
          </p:cNvGrpSpPr>
          <p:nvPr/>
        </p:nvGrpSpPr>
        <p:grpSpPr bwMode="auto">
          <a:xfrm>
            <a:off x="993775" y="4681538"/>
            <a:ext cx="2312988" cy="1060450"/>
            <a:chOff x="626" y="2949"/>
            <a:chExt cx="1457" cy="668"/>
          </a:xfrm>
        </p:grpSpPr>
        <p:sp>
          <p:nvSpPr>
            <p:cNvPr id="406602" name="AutoShape 74"/>
            <p:cNvSpPr>
              <a:spLocks noChangeAspect="1" noChangeArrowheads="1" noTextEdit="1"/>
            </p:cNvSpPr>
            <p:nvPr/>
          </p:nvSpPr>
          <p:spPr bwMode="auto">
            <a:xfrm>
              <a:off x="626" y="2949"/>
              <a:ext cx="1457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04" name="Rectangle 76"/>
            <p:cNvSpPr>
              <a:spLocks noChangeArrowheads="1"/>
            </p:cNvSpPr>
            <p:nvPr/>
          </p:nvSpPr>
          <p:spPr bwMode="auto">
            <a:xfrm>
              <a:off x="731" y="2997"/>
              <a:ext cx="1236" cy="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05" name="Rectangle 77"/>
            <p:cNvSpPr>
              <a:spLocks noChangeArrowheads="1"/>
            </p:cNvSpPr>
            <p:nvPr/>
          </p:nvSpPr>
          <p:spPr bwMode="auto">
            <a:xfrm>
              <a:off x="731" y="3002"/>
              <a:ext cx="1236" cy="44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06" name="Rectangle 78"/>
            <p:cNvSpPr>
              <a:spLocks noChangeArrowheads="1"/>
            </p:cNvSpPr>
            <p:nvPr/>
          </p:nvSpPr>
          <p:spPr bwMode="auto">
            <a:xfrm>
              <a:off x="930" y="2999"/>
              <a:ext cx="16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solidFill>
                    <a:srgbClr val="000000"/>
                  </a:solidFill>
                </a:rPr>
                <a:t>d</a:t>
              </a:r>
              <a:r>
                <a:rPr lang="fr-FR">
                  <a:solidFill>
                    <a:srgbClr val="000000"/>
                  </a:solidFill>
                </a:rPr>
                <a:t>I</a:t>
              </a:r>
              <a:endParaRPr lang="fr-FR"/>
            </a:p>
          </p:txBody>
        </p:sp>
        <p:sp>
          <p:nvSpPr>
            <p:cNvPr id="406607" name="Rectangle 79"/>
            <p:cNvSpPr>
              <a:spLocks noChangeArrowheads="1"/>
            </p:cNvSpPr>
            <p:nvPr/>
          </p:nvSpPr>
          <p:spPr bwMode="auto">
            <a:xfrm>
              <a:off x="989" y="3226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</a:rPr>
                <a:t>I</a:t>
              </a:r>
              <a:endParaRPr lang="fr-FR"/>
            </a:p>
          </p:txBody>
        </p:sp>
        <p:sp>
          <p:nvSpPr>
            <p:cNvPr id="406608" name="Line 80"/>
            <p:cNvSpPr>
              <a:spLocks noChangeShapeType="1"/>
            </p:cNvSpPr>
            <p:nvPr/>
          </p:nvSpPr>
          <p:spPr bwMode="auto">
            <a:xfrm>
              <a:off x="940" y="3244"/>
              <a:ext cx="1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09" name="Rectangle 81"/>
            <p:cNvSpPr>
              <a:spLocks noChangeArrowheads="1"/>
            </p:cNvSpPr>
            <p:nvPr/>
          </p:nvSpPr>
          <p:spPr bwMode="auto">
            <a:xfrm>
              <a:off x="1083" y="3146"/>
              <a:ext cx="23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 = </a:t>
              </a:r>
              <a:endParaRPr lang="fr-FR"/>
            </a:p>
          </p:txBody>
        </p:sp>
        <p:sp>
          <p:nvSpPr>
            <p:cNvPr id="406610" name="Rectangle 82"/>
            <p:cNvSpPr>
              <a:spLocks noChangeArrowheads="1"/>
            </p:cNvSpPr>
            <p:nvPr/>
          </p:nvSpPr>
          <p:spPr bwMode="auto">
            <a:xfrm>
              <a:off x="1331" y="3126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fr-FR"/>
            </a:p>
          </p:txBody>
        </p:sp>
        <p:sp>
          <p:nvSpPr>
            <p:cNvPr id="406611" name="Rectangle 83"/>
            <p:cNvSpPr>
              <a:spLocks noChangeArrowheads="1"/>
            </p:cNvSpPr>
            <p:nvPr/>
          </p:nvSpPr>
          <p:spPr bwMode="auto">
            <a:xfrm>
              <a:off x="1408" y="3146"/>
              <a:ext cx="1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k'</a:t>
              </a:r>
              <a:endParaRPr lang="fr-FR"/>
            </a:p>
          </p:txBody>
        </p:sp>
        <p:sp>
          <p:nvSpPr>
            <p:cNvPr id="406612" name="Rectangle 84"/>
            <p:cNvSpPr>
              <a:spLocks noChangeArrowheads="1"/>
            </p:cNvSpPr>
            <p:nvPr/>
          </p:nvSpPr>
          <p:spPr bwMode="auto">
            <a:xfrm>
              <a:off x="1572" y="3146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200">
                  <a:solidFill>
                    <a:srgbClr val="000000"/>
                  </a:solidFill>
                </a:rPr>
                <a:t>  </a:t>
              </a:r>
              <a:endParaRPr lang="fr-FR"/>
            </a:p>
          </p:txBody>
        </p:sp>
        <p:sp>
          <p:nvSpPr>
            <p:cNvPr id="406613" name="Rectangle 85"/>
            <p:cNvSpPr>
              <a:spLocks noChangeArrowheads="1"/>
            </p:cNvSpPr>
            <p:nvPr/>
          </p:nvSpPr>
          <p:spPr bwMode="auto">
            <a:xfrm>
              <a:off x="1664" y="313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</a:rPr>
                <a:t>d</a:t>
              </a:r>
              <a:endParaRPr lang="fr-FR"/>
            </a:p>
          </p:txBody>
        </p:sp>
        <p:sp>
          <p:nvSpPr>
            <p:cNvPr id="406614" name="Rectangle 86"/>
            <p:cNvSpPr>
              <a:spLocks noChangeArrowheads="1"/>
            </p:cNvSpPr>
            <p:nvPr/>
          </p:nvSpPr>
          <p:spPr bwMode="auto">
            <a:xfrm>
              <a:off x="1783" y="3128"/>
              <a:ext cx="8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MT Extra" pitchFamily="18" charset="2"/>
                </a:rPr>
                <a:t>l</a:t>
              </a:r>
              <a:endParaRPr lang="fr-FR"/>
            </a:p>
          </p:txBody>
        </p:sp>
        <p:sp>
          <p:nvSpPr>
            <p:cNvPr id="406615" name="Rectangle 87"/>
            <p:cNvSpPr>
              <a:spLocks noChangeArrowheads="1"/>
            </p:cNvSpPr>
            <p:nvPr/>
          </p:nvSpPr>
          <p:spPr bwMode="auto">
            <a:xfrm>
              <a:off x="731" y="3449"/>
              <a:ext cx="1236" cy="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16" name="Rectangle 88"/>
            <p:cNvSpPr>
              <a:spLocks noChangeArrowheads="1"/>
            </p:cNvSpPr>
            <p:nvPr/>
          </p:nvSpPr>
          <p:spPr bwMode="auto">
            <a:xfrm>
              <a:off x="685" y="2949"/>
              <a:ext cx="12" cy="4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17" name="Rectangle 89"/>
            <p:cNvSpPr>
              <a:spLocks noChangeArrowheads="1"/>
            </p:cNvSpPr>
            <p:nvPr/>
          </p:nvSpPr>
          <p:spPr bwMode="auto">
            <a:xfrm>
              <a:off x="685" y="2949"/>
              <a:ext cx="46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18" name="Rectangle 90"/>
            <p:cNvSpPr>
              <a:spLocks noChangeArrowheads="1"/>
            </p:cNvSpPr>
            <p:nvPr/>
          </p:nvSpPr>
          <p:spPr bwMode="auto">
            <a:xfrm>
              <a:off x="697" y="2960"/>
              <a:ext cx="23" cy="3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19" name="Rectangle 91"/>
            <p:cNvSpPr>
              <a:spLocks noChangeArrowheads="1"/>
            </p:cNvSpPr>
            <p:nvPr/>
          </p:nvSpPr>
          <p:spPr bwMode="auto">
            <a:xfrm>
              <a:off x="697" y="2960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0" name="Rectangle 92"/>
            <p:cNvSpPr>
              <a:spLocks noChangeArrowheads="1"/>
            </p:cNvSpPr>
            <p:nvPr/>
          </p:nvSpPr>
          <p:spPr bwMode="auto">
            <a:xfrm>
              <a:off x="720" y="2983"/>
              <a:ext cx="1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1" name="Rectangle 93"/>
            <p:cNvSpPr>
              <a:spLocks noChangeArrowheads="1"/>
            </p:cNvSpPr>
            <p:nvPr/>
          </p:nvSpPr>
          <p:spPr bwMode="auto">
            <a:xfrm>
              <a:off x="720" y="298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2" name="Rectangle 94"/>
            <p:cNvSpPr>
              <a:spLocks noChangeArrowheads="1"/>
            </p:cNvSpPr>
            <p:nvPr/>
          </p:nvSpPr>
          <p:spPr bwMode="auto">
            <a:xfrm>
              <a:off x="731" y="2949"/>
              <a:ext cx="1236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3" name="Rectangle 95"/>
            <p:cNvSpPr>
              <a:spLocks noChangeArrowheads="1"/>
            </p:cNvSpPr>
            <p:nvPr/>
          </p:nvSpPr>
          <p:spPr bwMode="auto">
            <a:xfrm>
              <a:off x="731" y="2960"/>
              <a:ext cx="1236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4" name="Rectangle 96"/>
            <p:cNvSpPr>
              <a:spLocks noChangeArrowheads="1"/>
            </p:cNvSpPr>
            <p:nvPr/>
          </p:nvSpPr>
          <p:spPr bwMode="auto">
            <a:xfrm>
              <a:off x="731" y="2983"/>
              <a:ext cx="12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5" name="Rectangle 97"/>
            <p:cNvSpPr>
              <a:spLocks noChangeArrowheads="1"/>
            </p:cNvSpPr>
            <p:nvPr/>
          </p:nvSpPr>
          <p:spPr bwMode="auto">
            <a:xfrm>
              <a:off x="731" y="2995"/>
              <a:ext cx="1236" cy="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6" name="Rectangle 98"/>
            <p:cNvSpPr>
              <a:spLocks noChangeArrowheads="1"/>
            </p:cNvSpPr>
            <p:nvPr/>
          </p:nvSpPr>
          <p:spPr bwMode="auto">
            <a:xfrm>
              <a:off x="2001" y="2949"/>
              <a:ext cx="11" cy="4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7" name="Rectangle 99"/>
            <p:cNvSpPr>
              <a:spLocks noChangeArrowheads="1"/>
            </p:cNvSpPr>
            <p:nvPr/>
          </p:nvSpPr>
          <p:spPr bwMode="auto">
            <a:xfrm>
              <a:off x="1967" y="2949"/>
              <a:ext cx="45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8" name="Rectangle 100"/>
            <p:cNvSpPr>
              <a:spLocks noChangeArrowheads="1"/>
            </p:cNvSpPr>
            <p:nvPr/>
          </p:nvSpPr>
          <p:spPr bwMode="auto">
            <a:xfrm>
              <a:off x="1978" y="2960"/>
              <a:ext cx="23" cy="3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29" name="Rectangle 101"/>
            <p:cNvSpPr>
              <a:spLocks noChangeArrowheads="1"/>
            </p:cNvSpPr>
            <p:nvPr/>
          </p:nvSpPr>
          <p:spPr bwMode="auto">
            <a:xfrm>
              <a:off x="1967" y="2960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0" name="Rectangle 102"/>
            <p:cNvSpPr>
              <a:spLocks noChangeArrowheads="1"/>
            </p:cNvSpPr>
            <p:nvPr/>
          </p:nvSpPr>
          <p:spPr bwMode="auto">
            <a:xfrm>
              <a:off x="1967" y="2983"/>
              <a:ext cx="1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1" name="Rectangle 103"/>
            <p:cNvSpPr>
              <a:spLocks noChangeArrowheads="1"/>
            </p:cNvSpPr>
            <p:nvPr/>
          </p:nvSpPr>
          <p:spPr bwMode="auto">
            <a:xfrm>
              <a:off x="1967" y="298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2" name="Rectangle 104"/>
            <p:cNvSpPr>
              <a:spLocks noChangeArrowheads="1"/>
            </p:cNvSpPr>
            <p:nvPr/>
          </p:nvSpPr>
          <p:spPr bwMode="auto">
            <a:xfrm>
              <a:off x="685" y="2997"/>
              <a:ext cx="12" cy="46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3" name="Rectangle 105"/>
            <p:cNvSpPr>
              <a:spLocks noChangeArrowheads="1"/>
            </p:cNvSpPr>
            <p:nvPr/>
          </p:nvSpPr>
          <p:spPr bwMode="auto">
            <a:xfrm>
              <a:off x="697" y="2997"/>
              <a:ext cx="23" cy="46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4" name="Rectangle 106"/>
            <p:cNvSpPr>
              <a:spLocks noChangeArrowheads="1"/>
            </p:cNvSpPr>
            <p:nvPr/>
          </p:nvSpPr>
          <p:spPr bwMode="auto">
            <a:xfrm>
              <a:off x="720" y="2997"/>
              <a:ext cx="11" cy="4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5" name="Rectangle 107"/>
            <p:cNvSpPr>
              <a:spLocks noChangeArrowheads="1"/>
            </p:cNvSpPr>
            <p:nvPr/>
          </p:nvSpPr>
          <p:spPr bwMode="auto">
            <a:xfrm>
              <a:off x="685" y="3457"/>
              <a:ext cx="12" cy="4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6" name="Rectangle 108"/>
            <p:cNvSpPr>
              <a:spLocks noChangeArrowheads="1"/>
            </p:cNvSpPr>
            <p:nvPr/>
          </p:nvSpPr>
          <p:spPr bwMode="auto">
            <a:xfrm>
              <a:off x="685" y="3491"/>
              <a:ext cx="46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7" name="Rectangle 109"/>
            <p:cNvSpPr>
              <a:spLocks noChangeArrowheads="1"/>
            </p:cNvSpPr>
            <p:nvPr/>
          </p:nvSpPr>
          <p:spPr bwMode="auto">
            <a:xfrm>
              <a:off x="697" y="3457"/>
              <a:ext cx="23" cy="3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8" name="Rectangle 110"/>
            <p:cNvSpPr>
              <a:spLocks noChangeArrowheads="1"/>
            </p:cNvSpPr>
            <p:nvPr/>
          </p:nvSpPr>
          <p:spPr bwMode="auto">
            <a:xfrm>
              <a:off x="697" y="3468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39" name="Rectangle 111"/>
            <p:cNvSpPr>
              <a:spLocks noChangeArrowheads="1"/>
            </p:cNvSpPr>
            <p:nvPr/>
          </p:nvSpPr>
          <p:spPr bwMode="auto">
            <a:xfrm>
              <a:off x="720" y="3457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0" name="Rectangle 112"/>
            <p:cNvSpPr>
              <a:spLocks noChangeArrowheads="1"/>
            </p:cNvSpPr>
            <p:nvPr/>
          </p:nvSpPr>
          <p:spPr bwMode="auto">
            <a:xfrm>
              <a:off x="720" y="3457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1" name="Rectangle 113"/>
            <p:cNvSpPr>
              <a:spLocks noChangeArrowheads="1"/>
            </p:cNvSpPr>
            <p:nvPr/>
          </p:nvSpPr>
          <p:spPr bwMode="auto">
            <a:xfrm>
              <a:off x="731" y="3457"/>
              <a:ext cx="123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2" name="Rectangle 114"/>
            <p:cNvSpPr>
              <a:spLocks noChangeArrowheads="1"/>
            </p:cNvSpPr>
            <p:nvPr/>
          </p:nvSpPr>
          <p:spPr bwMode="auto">
            <a:xfrm>
              <a:off x="731" y="3468"/>
              <a:ext cx="1236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3" name="Rectangle 115"/>
            <p:cNvSpPr>
              <a:spLocks noChangeArrowheads="1"/>
            </p:cNvSpPr>
            <p:nvPr/>
          </p:nvSpPr>
          <p:spPr bwMode="auto">
            <a:xfrm>
              <a:off x="731" y="3491"/>
              <a:ext cx="1236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4" name="Rectangle 116"/>
            <p:cNvSpPr>
              <a:spLocks noChangeArrowheads="1"/>
            </p:cNvSpPr>
            <p:nvPr/>
          </p:nvSpPr>
          <p:spPr bwMode="auto">
            <a:xfrm>
              <a:off x="1967" y="2997"/>
              <a:ext cx="11" cy="4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5" name="Rectangle 117"/>
            <p:cNvSpPr>
              <a:spLocks noChangeArrowheads="1"/>
            </p:cNvSpPr>
            <p:nvPr/>
          </p:nvSpPr>
          <p:spPr bwMode="auto">
            <a:xfrm>
              <a:off x="1978" y="2997"/>
              <a:ext cx="23" cy="46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6" name="Rectangle 118"/>
            <p:cNvSpPr>
              <a:spLocks noChangeArrowheads="1"/>
            </p:cNvSpPr>
            <p:nvPr/>
          </p:nvSpPr>
          <p:spPr bwMode="auto">
            <a:xfrm>
              <a:off x="2001" y="2997"/>
              <a:ext cx="11" cy="46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7" name="Rectangle 119"/>
            <p:cNvSpPr>
              <a:spLocks noChangeArrowheads="1"/>
            </p:cNvSpPr>
            <p:nvPr/>
          </p:nvSpPr>
          <p:spPr bwMode="auto">
            <a:xfrm>
              <a:off x="2001" y="3457"/>
              <a:ext cx="11" cy="4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8" name="Rectangle 120"/>
            <p:cNvSpPr>
              <a:spLocks noChangeArrowheads="1"/>
            </p:cNvSpPr>
            <p:nvPr/>
          </p:nvSpPr>
          <p:spPr bwMode="auto">
            <a:xfrm>
              <a:off x="1967" y="3491"/>
              <a:ext cx="45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49" name="Rectangle 121"/>
            <p:cNvSpPr>
              <a:spLocks noChangeArrowheads="1"/>
            </p:cNvSpPr>
            <p:nvPr/>
          </p:nvSpPr>
          <p:spPr bwMode="auto">
            <a:xfrm>
              <a:off x="1978" y="3457"/>
              <a:ext cx="23" cy="3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50" name="Rectangle 122"/>
            <p:cNvSpPr>
              <a:spLocks noChangeArrowheads="1"/>
            </p:cNvSpPr>
            <p:nvPr/>
          </p:nvSpPr>
          <p:spPr bwMode="auto">
            <a:xfrm>
              <a:off x="1967" y="3468"/>
              <a:ext cx="34" cy="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51" name="Rectangle 123"/>
            <p:cNvSpPr>
              <a:spLocks noChangeArrowheads="1"/>
            </p:cNvSpPr>
            <p:nvPr/>
          </p:nvSpPr>
          <p:spPr bwMode="auto">
            <a:xfrm>
              <a:off x="1967" y="3457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06652" name="Rectangle 124"/>
            <p:cNvSpPr>
              <a:spLocks noChangeArrowheads="1"/>
            </p:cNvSpPr>
            <p:nvPr/>
          </p:nvSpPr>
          <p:spPr bwMode="auto">
            <a:xfrm>
              <a:off x="1967" y="3457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065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6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uiExpand="1" build="p" animBg="1"/>
      <p:bldP spid="406544" grpId="0" uiExpand="1" build="p" animBg="1"/>
      <p:bldP spid="4065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Lois fondamentales</a:t>
            </a:r>
          </a:p>
        </p:txBody>
      </p:sp>
      <p:graphicFrame>
        <p:nvGraphicFramePr>
          <p:cNvPr id="4075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16627"/>
              </p:ext>
            </p:extLst>
          </p:nvPr>
        </p:nvGraphicFramePr>
        <p:xfrm>
          <a:off x="1263650" y="5422900"/>
          <a:ext cx="28067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1" name="Document" r:id="rId4" imgW="2816352" imgH="1097280" progId="Word.Document.8">
                  <p:embed/>
                </p:oleObj>
              </mc:Choice>
              <mc:Fallback>
                <p:oleObj name="Document" r:id="rId4" imgW="2816352" imgH="1097280" progId="Word.Document.8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5422900"/>
                        <a:ext cx="28067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68" name="Rectangle 16"/>
          <p:cNvSpPr>
            <a:spLocks noChangeArrowheads="1"/>
          </p:cNvSpPr>
          <p:nvPr/>
        </p:nvSpPr>
        <p:spPr bwMode="auto">
          <a:xfrm>
            <a:off x="3667919" y="5735638"/>
            <a:ext cx="5351462" cy="5191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fr-CA" dirty="0">
                <a:solidFill>
                  <a:schemeClr val="bg2"/>
                </a:solidFill>
              </a:rPr>
              <a:t>k est le coefficient d’extinction spécifique</a:t>
            </a:r>
          </a:p>
        </p:txBody>
      </p:sp>
      <p:graphicFrame>
        <p:nvGraphicFramePr>
          <p:cNvPr id="407569" name="Object 17"/>
          <p:cNvGraphicFramePr>
            <a:graphicFrameLocks noChangeAspect="1"/>
          </p:cNvGraphicFramePr>
          <p:nvPr/>
        </p:nvGraphicFramePr>
        <p:xfrm>
          <a:off x="2720975" y="4068763"/>
          <a:ext cx="23129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2" name="Document" r:id="rId7" imgW="2325624" imgH="1057656" progId="Word.Document.8">
                  <p:embed/>
                </p:oleObj>
              </mc:Choice>
              <mc:Fallback>
                <p:oleObj name="Document" r:id="rId7" imgW="2325624" imgH="1057656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068763"/>
                        <a:ext cx="231298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7570" name="Object 18"/>
          <p:cNvGraphicFramePr>
            <a:graphicFrameLocks noChangeAspect="1"/>
          </p:cNvGraphicFramePr>
          <p:nvPr/>
        </p:nvGraphicFramePr>
        <p:xfrm>
          <a:off x="461963" y="1482725"/>
          <a:ext cx="22860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3" name="Document" r:id="rId10" imgW="2325624" imgH="1097280" progId="Word.Document.8">
                  <p:embed/>
                </p:oleObj>
              </mc:Choice>
              <mc:Fallback>
                <p:oleObj name="Document" r:id="rId10" imgW="2325624" imgH="109728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482725"/>
                        <a:ext cx="22860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72" name="Text Box 20"/>
          <p:cNvSpPr txBox="1">
            <a:spLocks noChangeArrowheads="1"/>
          </p:cNvSpPr>
          <p:nvPr/>
        </p:nvSpPr>
        <p:spPr bwMode="auto">
          <a:xfrm>
            <a:off x="2763838" y="1574800"/>
            <a:ext cx="5995987" cy="868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 le produit k' </a:t>
            </a:r>
            <a:r>
              <a:rPr lang="fr-CA">
                <a:solidFill>
                  <a:schemeClr val="bg2"/>
                </a:solidFill>
                <a:sym typeface="MT Extra" pitchFamily="18" charset="2"/>
              </a:rPr>
              <a:t></a:t>
            </a:r>
            <a:r>
              <a:rPr lang="fr-CA">
                <a:solidFill>
                  <a:schemeClr val="bg2"/>
                </a:solidFill>
              </a:rPr>
              <a:t>  est un nombre sans dimension.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 k' s’exprime comme l’inverse d’une longueur.</a:t>
            </a:r>
          </a:p>
        </p:txBody>
      </p:sp>
      <p:sp>
        <p:nvSpPr>
          <p:cNvPr id="407573" name="Rectangle 21"/>
          <p:cNvSpPr>
            <a:spLocks noChangeArrowheads="1"/>
          </p:cNvSpPr>
          <p:nvPr/>
        </p:nvSpPr>
        <p:spPr bwMode="auto">
          <a:xfrm>
            <a:off x="4865688" y="2595563"/>
            <a:ext cx="3889375" cy="1527175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74" name="AutoShape 22"/>
          <p:cNvSpPr>
            <a:spLocks noChangeArrowheads="1"/>
          </p:cNvSpPr>
          <p:nvPr/>
        </p:nvSpPr>
        <p:spPr bwMode="auto">
          <a:xfrm>
            <a:off x="5962650" y="3152775"/>
            <a:ext cx="1539875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75" name="Rectangle 23"/>
          <p:cNvSpPr>
            <a:spLocks noChangeArrowheads="1"/>
          </p:cNvSpPr>
          <p:nvPr/>
        </p:nvSpPr>
        <p:spPr bwMode="auto">
          <a:xfrm>
            <a:off x="5888038" y="3228975"/>
            <a:ext cx="74612" cy="377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76" name="Rectangle 24"/>
          <p:cNvSpPr>
            <a:spLocks noChangeArrowheads="1"/>
          </p:cNvSpPr>
          <p:nvPr/>
        </p:nvSpPr>
        <p:spPr bwMode="auto">
          <a:xfrm>
            <a:off x="7486650" y="3228975"/>
            <a:ext cx="74613" cy="377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77" name="Text Box 25"/>
          <p:cNvSpPr txBox="1">
            <a:spLocks noChangeArrowheads="1"/>
          </p:cNvSpPr>
          <p:nvPr/>
        </p:nvSpPr>
        <p:spPr bwMode="auto">
          <a:xfrm>
            <a:off x="5429250" y="3762375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Cellule porte échantillon</a:t>
            </a:r>
          </a:p>
        </p:txBody>
      </p:sp>
      <p:sp>
        <p:nvSpPr>
          <p:cNvPr id="407578" name="Text Box 26"/>
          <p:cNvSpPr txBox="1">
            <a:spLocks noChangeArrowheads="1"/>
          </p:cNvSpPr>
          <p:nvPr/>
        </p:nvSpPr>
        <p:spPr bwMode="auto">
          <a:xfrm>
            <a:off x="6238875" y="2695575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Fenêtres</a:t>
            </a:r>
          </a:p>
        </p:txBody>
      </p:sp>
      <p:sp>
        <p:nvSpPr>
          <p:cNvPr id="407579" name="Arc 27"/>
          <p:cNvSpPr>
            <a:spLocks/>
          </p:cNvSpPr>
          <p:nvPr/>
        </p:nvSpPr>
        <p:spPr bwMode="auto">
          <a:xfrm>
            <a:off x="7258050" y="292417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80" name="Arc 28"/>
          <p:cNvSpPr>
            <a:spLocks/>
          </p:cNvSpPr>
          <p:nvPr/>
        </p:nvSpPr>
        <p:spPr bwMode="auto">
          <a:xfrm flipH="1">
            <a:off x="5962650" y="2924175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81" name="Line 29"/>
          <p:cNvSpPr>
            <a:spLocks noChangeShapeType="1"/>
          </p:cNvSpPr>
          <p:nvPr/>
        </p:nvSpPr>
        <p:spPr bwMode="auto">
          <a:xfrm>
            <a:off x="5048250" y="3421063"/>
            <a:ext cx="31242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07582" name="Text Box 30"/>
          <p:cNvSpPr txBox="1">
            <a:spLocks noChangeArrowheads="1"/>
          </p:cNvSpPr>
          <p:nvPr/>
        </p:nvSpPr>
        <p:spPr bwMode="auto">
          <a:xfrm>
            <a:off x="5376863" y="29225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I</a:t>
            </a:r>
            <a:r>
              <a:rPr lang="fr-CA" b="1" baseline="-25000">
                <a:solidFill>
                  <a:schemeClr val="bg2"/>
                </a:solidFill>
              </a:rPr>
              <a:t>0</a:t>
            </a:r>
            <a:endParaRPr lang="fr-CA">
              <a:solidFill>
                <a:schemeClr val="bg2"/>
              </a:solidFill>
            </a:endParaRPr>
          </a:p>
        </p:txBody>
      </p:sp>
      <p:sp>
        <p:nvSpPr>
          <p:cNvPr id="407583" name="Text Box 31"/>
          <p:cNvSpPr txBox="1">
            <a:spLocks noChangeArrowheads="1"/>
          </p:cNvSpPr>
          <p:nvPr/>
        </p:nvSpPr>
        <p:spPr bwMode="auto">
          <a:xfrm>
            <a:off x="7980363" y="29305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I</a:t>
            </a:r>
          </a:p>
        </p:txBody>
      </p:sp>
      <p:sp>
        <p:nvSpPr>
          <p:cNvPr id="407584" name="Text Box 32"/>
          <p:cNvSpPr txBox="1">
            <a:spLocks noChangeArrowheads="1"/>
          </p:cNvSpPr>
          <p:nvPr/>
        </p:nvSpPr>
        <p:spPr bwMode="auto">
          <a:xfrm>
            <a:off x="436563" y="2781300"/>
            <a:ext cx="2128837" cy="46672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La loi de BEER</a:t>
            </a:r>
          </a:p>
        </p:txBody>
      </p:sp>
      <p:sp>
        <p:nvSpPr>
          <p:cNvPr id="407585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90525" y="3232150"/>
            <a:ext cx="4224338" cy="858838"/>
          </a:xfrm>
          <a:ln/>
        </p:spPr>
        <p:txBody>
          <a:bodyPr/>
          <a:lstStyle/>
          <a:p>
            <a:r>
              <a:rPr lang="fr-CA"/>
              <a:t>En solution la loi tient compte de la concentration c :</a:t>
            </a:r>
          </a:p>
        </p:txBody>
      </p:sp>
      <p:grpSp>
        <p:nvGrpSpPr>
          <p:cNvPr id="407588" name="Group 36"/>
          <p:cNvGrpSpPr>
            <a:grpSpLocks/>
          </p:cNvGrpSpPr>
          <p:nvPr/>
        </p:nvGrpSpPr>
        <p:grpSpPr bwMode="auto">
          <a:xfrm>
            <a:off x="471488" y="4708525"/>
            <a:ext cx="6630987" cy="1033463"/>
            <a:chOff x="297" y="2966"/>
            <a:chExt cx="4177" cy="651"/>
          </a:xfrm>
        </p:grpSpPr>
        <p:sp>
          <p:nvSpPr>
            <p:cNvPr id="407586" name="Text Box 34"/>
            <p:cNvSpPr txBox="1">
              <a:spLocks noChangeArrowheads="1"/>
            </p:cNvSpPr>
            <p:nvPr/>
          </p:nvSpPr>
          <p:spPr bwMode="auto">
            <a:xfrm>
              <a:off x="297" y="3122"/>
              <a:ext cx="2516" cy="294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La loi de LAMBERT - BEER</a:t>
              </a:r>
            </a:p>
          </p:txBody>
        </p:sp>
        <p:graphicFrame>
          <p:nvGraphicFramePr>
            <p:cNvPr id="407587" name="Object 35"/>
            <p:cNvGraphicFramePr>
              <a:graphicFrameLocks noChangeAspect="1"/>
            </p:cNvGraphicFramePr>
            <p:nvPr/>
          </p:nvGraphicFramePr>
          <p:xfrm>
            <a:off x="3034" y="2966"/>
            <a:ext cx="1440" cy="6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604" name="Document" r:id="rId13" imgW="2325624" imgH="1057656" progId="Word.Document.8">
                    <p:embed/>
                  </p:oleObj>
                </mc:Choice>
                <mc:Fallback>
                  <p:oleObj name="Document" r:id="rId13" imgW="2325624" imgH="1057656" progId="Word.Document.8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4" y="2966"/>
                          <a:ext cx="1440" cy="6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75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75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07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4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68" grpId="0" animBg="1"/>
      <p:bldP spid="407572" grpId="0" build="p" animBg="1"/>
      <p:bldP spid="407584" grpId="0" animBg="1"/>
      <p:bldP spid="407585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D’autres définitions</a:t>
            </a:r>
          </a:p>
        </p:txBody>
      </p:sp>
      <p:sp>
        <p:nvSpPr>
          <p:cNvPr id="408596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709613" y="3775075"/>
            <a:ext cx="7473950" cy="522288"/>
          </a:xfrm>
          <a:ln/>
        </p:spPr>
        <p:txBody>
          <a:bodyPr/>
          <a:lstStyle/>
          <a:p>
            <a:r>
              <a:rPr lang="fr-CA"/>
              <a:t>On utilise aussi la densité optique D ou l’extinction :</a:t>
            </a:r>
            <a:r>
              <a:rPr lang="fr-CA" sz="2000"/>
              <a:t> </a:t>
            </a:r>
          </a:p>
        </p:txBody>
      </p:sp>
      <p:graphicFrame>
        <p:nvGraphicFramePr>
          <p:cNvPr id="408579" name="Object 3"/>
          <p:cNvGraphicFramePr>
            <a:graphicFrameLocks noChangeAspect="1"/>
          </p:cNvGraphicFramePr>
          <p:nvPr/>
        </p:nvGraphicFramePr>
        <p:xfrm>
          <a:off x="285750" y="1514475"/>
          <a:ext cx="28067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29" name="Document" r:id="rId4" imgW="2816352" imgH="1097280" progId="Word.Document.8">
                  <p:embed/>
                </p:oleObj>
              </mc:Choice>
              <mc:Fallback>
                <p:oleObj name="Document" r:id="rId4" imgW="2816352" imgH="109728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514475"/>
                        <a:ext cx="28067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2954338" y="1538288"/>
            <a:ext cx="6189662" cy="1744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fr-CA" dirty="0">
                <a:solidFill>
                  <a:schemeClr val="bg2"/>
                </a:solidFill>
              </a:rPr>
              <a:t>k s’exprime comme l’inverse d’une longueur </a:t>
            </a:r>
            <a:br>
              <a:rPr lang="fr-CA" dirty="0">
                <a:solidFill>
                  <a:schemeClr val="bg2"/>
                </a:solidFill>
              </a:rPr>
            </a:br>
            <a:r>
              <a:rPr lang="fr-CA" dirty="0">
                <a:solidFill>
                  <a:schemeClr val="bg2"/>
                </a:solidFill>
              </a:rPr>
              <a:t>       fois l’inverse d’une concentration.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fr-CA" dirty="0">
                <a:solidFill>
                  <a:schemeClr val="bg2"/>
                </a:solidFill>
              </a:rPr>
              <a:t>Si c est exprimé en </a:t>
            </a:r>
            <a:r>
              <a:rPr lang="fr-CA" dirty="0" smtClean="0">
                <a:solidFill>
                  <a:schemeClr val="bg2"/>
                </a:solidFill>
              </a:rPr>
              <a:t>mole/litre</a:t>
            </a:r>
            <a:r>
              <a:rPr lang="fr-CA" dirty="0">
                <a:solidFill>
                  <a:schemeClr val="bg2"/>
                </a:solidFill>
              </a:rPr>
              <a:t>, k s’exprime  </a:t>
            </a:r>
            <a:br>
              <a:rPr lang="fr-CA" dirty="0">
                <a:solidFill>
                  <a:schemeClr val="bg2"/>
                </a:solidFill>
              </a:rPr>
            </a:br>
            <a:r>
              <a:rPr lang="fr-CA" dirty="0">
                <a:solidFill>
                  <a:schemeClr val="bg2"/>
                </a:solidFill>
              </a:rPr>
              <a:t>     comme </a:t>
            </a:r>
            <a:r>
              <a:rPr lang="fr-CA" dirty="0">
                <a:solidFill>
                  <a:schemeClr val="bg2"/>
                </a:solidFill>
                <a:latin typeface="Symbol" pitchFamily="18" charset="2"/>
              </a:rPr>
              <a:t>e</a:t>
            </a:r>
            <a:r>
              <a:rPr lang="fr-CA" dirty="0">
                <a:solidFill>
                  <a:schemeClr val="bg2"/>
                </a:solidFill>
              </a:rPr>
              <a:t> : le coefficient d’extinction molaire.</a:t>
            </a:r>
          </a:p>
        </p:txBody>
      </p:sp>
      <p:graphicFrame>
        <p:nvGraphicFramePr>
          <p:cNvPr id="408598" name="Object 22"/>
          <p:cNvGraphicFramePr>
            <a:graphicFrameLocks noChangeAspect="1"/>
          </p:cNvGraphicFramePr>
          <p:nvPr/>
        </p:nvGraphicFramePr>
        <p:xfrm>
          <a:off x="973138" y="3060700"/>
          <a:ext cx="23129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30" name="Document" r:id="rId7" imgW="2304288" imgH="1048512" progId="Word.Document.8">
                  <p:embed/>
                </p:oleObj>
              </mc:Choice>
              <mc:Fallback>
                <p:oleObj name="Document" r:id="rId7" imgW="2304288" imgH="1048512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3060700"/>
                        <a:ext cx="23129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8606" name="Group 30"/>
          <p:cNvGrpSpPr>
            <a:grpSpLocks/>
          </p:cNvGrpSpPr>
          <p:nvPr/>
        </p:nvGrpSpPr>
        <p:grpSpPr bwMode="auto">
          <a:xfrm>
            <a:off x="803275" y="4867275"/>
            <a:ext cx="4808538" cy="1095375"/>
            <a:chOff x="506" y="3066"/>
            <a:chExt cx="3029" cy="690"/>
          </a:xfrm>
        </p:grpSpPr>
        <p:sp>
          <p:nvSpPr>
            <p:cNvPr id="408599" name="Rectangle 23"/>
            <p:cNvSpPr>
              <a:spLocks noChangeArrowheads="1"/>
            </p:cNvSpPr>
            <p:nvPr/>
          </p:nvSpPr>
          <p:spPr bwMode="auto">
            <a:xfrm>
              <a:off x="506" y="3210"/>
              <a:ext cx="1757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lang="fr-CA">
                  <a:solidFill>
                    <a:schemeClr val="bg2"/>
                  </a:solidFill>
                </a:rPr>
                <a:t>La transmission T</a:t>
              </a:r>
            </a:p>
          </p:txBody>
        </p:sp>
        <p:graphicFrame>
          <p:nvGraphicFramePr>
            <p:cNvPr id="408601" name="Object 25"/>
            <p:cNvGraphicFramePr>
              <a:graphicFrameLocks noChangeAspect="1"/>
            </p:cNvGraphicFramePr>
            <p:nvPr/>
          </p:nvGraphicFramePr>
          <p:xfrm>
            <a:off x="2343" y="3066"/>
            <a:ext cx="1192" cy="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1" name="Document" r:id="rId10" imgW="1901952" imgH="1097280" progId="Word.Document.8">
                    <p:embed/>
                  </p:oleObj>
                </mc:Choice>
                <mc:Fallback>
                  <p:oleObj name="Document" r:id="rId10" imgW="1901952" imgH="1097280" progId="Word.Document.8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3" y="3066"/>
                          <a:ext cx="1192" cy="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8605" name="Group 29"/>
          <p:cNvGrpSpPr>
            <a:grpSpLocks/>
          </p:cNvGrpSpPr>
          <p:nvPr/>
        </p:nvGrpSpPr>
        <p:grpSpPr bwMode="auto">
          <a:xfrm>
            <a:off x="1617663" y="5769768"/>
            <a:ext cx="3508375" cy="782638"/>
            <a:chOff x="733" y="3650"/>
            <a:chExt cx="2210" cy="493"/>
          </a:xfrm>
        </p:grpSpPr>
        <p:sp>
          <p:nvSpPr>
            <p:cNvPr id="408600" name="Rectangle 24"/>
            <p:cNvSpPr>
              <a:spLocks noChangeArrowheads="1"/>
            </p:cNvSpPr>
            <p:nvPr/>
          </p:nvSpPr>
          <p:spPr bwMode="auto">
            <a:xfrm>
              <a:off x="733" y="3684"/>
              <a:ext cx="1198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lang="fr-CA">
                  <a:solidFill>
                    <a:schemeClr val="bg2"/>
                  </a:solidFill>
                </a:rPr>
                <a:t>L’opacité :</a:t>
              </a:r>
            </a:p>
          </p:txBody>
        </p:sp>
        <p:graphicFrame>
          <p:nvGraphicFramePr>
            <p:cNvPr id="408602" name="Object 26"/>
            <p:cNvGraphicFramePr>
              <a:graphicFrameLocks noChangeAspect="1"/>
            </p:cNvGraphicFramePr>
            <p:nvPr/>
          </p:nvGraphicFramePr>
          <p:xfrm>
            <a:off x="1882" y="3650"/>
            <a:ext cx="1061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2" name="Document" r:id="rId13" imgW="1685544" imgH="868680" progId="Word.Document.8">
                    <p:embed/>
                  </p:oleObj>
                </mc:Choice>
                <mc:Fallback>
                  <p:oleObj name="Document" r:id="rId13" imgW="1685544" imgH="868680" progId="Word.Document.8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3650"/>
                          <a:ext cx="1061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8608" name="Group 32"/>
          <p:cNvGrpSpPr>
            <a:grpSpLocks/>
          </p:cNvGrpSpPr>
          <p:nvPr/>
        </p:nvGrpSpPr>
        <p:grpSpPr bwMode="auto">
          <a:xfrm>
            <a:off x="5126038" y="5634038"/>
            <a:ext cx="3827462" cy="896937"/>
            <a:chOff x="3229" y="3549"/>
            <a:chExt cx="2411" cy="565"/>
          </a:xfrm>
        </p:grpSpPr>
        <p:sp>
          <p:nvSpPr>
            <p:cNvPr id="408603" name="Rectangle 27"/>
            <p:cNvSpPr>
              <a:spLocks noChangeArrowheads="1"/>
            </p:cNvSpPr>
            <p:nvPr/>
          </p:nvSpPr>
          <p:spPr bwMode="auto">
            <a:xfrm>
              <a:off x="3229" y="3586"/>
              <a:ext cx="1439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lang="fr-CA">
                  <a:solidFill>
                    <a:schemeClr val="bg2"/>
                  </a:solidFill>
                </a:rPr>
                <a:t>L’absorption :</a:t>
              </a:r>
            </a:p>
          </p:txBody>
        </p:sp>
        <p:graphicFrame>
          <p:nvGraphicFramePr>
            <p:cNvPr id="408604" name="Object 28"/>
            <p:cNvGraphicFramePr>
              <a:graphicFrameLocks noChangeAspect="1"/>
            </p:cNvGraphicFramePr>
            <p:nvPr/>
          </p:nvGraphicFramePr>
          <p:xfrm>
            <a:off x="4543" y="3549"/>
            <a:ext cx="1097" cy="5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3" name="Document" r:id="rId16" imgW="1676400" imgH="868680" progId="Word.Document.8">
                    <p:embed/>
                  </p:oleObj>
                </mc:Choice>
                <mc:Fallback>
                  <p:oleObj name="Document" r:id="rId16" imgW="1676400" imgH="868680" progId="Word.Document.8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3" y="3549"/>
                          <a:ext cx="1097" cy="5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8609" name="Object 3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00825" y="4170363"/>
          <a:ext cx="25431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34" name="Document" r:id="rId19" imgW="3869014" imgH="1492615" progId="Word.Document.8">
                  <p:embed/>
                </p:oleObj>
              </mc:Choice>
              <mc:Fallback>
                <p:oleObj name="Document" r:id="rId19" imgW="3869014" imgH="1492615" progId="Word.Document.8">
                  <p:embed/>
                  <p:pic>
                    <p:nvPicPr>
                      <p:cNvPr id="0" name="Picture 5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4170363"/>
                        <a:ext cx="25431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85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96" grpId="0" uiExpand="1" build="p" animBg="1"/>
      <p:bldP spid="40858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228600"/>
            <a:ext cx="6324600" cy="896938"/>
          </a:xfrm>
          <a:ln/>
        </p:spPr>
        <p:txBody>
          <a:bodyPr/>
          <a:lstStyle/>
          <a:p>
            <a:r>
              <a:rPr lang="fr-CA"/>
              <a:t>Méthodes de mesures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3897313"/>
            <a:ext cx="8323263" cy="1889125"/>
          </a:xfrm>
          <a:ln/>
        </p:spPr>
        <p:txBody>
          <a:bodyPr/>
          <a:lstStyle/>
          <a:p>
            <a:r>
              <a:rPr lang="fr-CA"/>
              <a:t>Colorimètre : usage de lumière blanche (spectre très large).</a:t>
            </a:r>
          </a:p>
          <a:p>
            <a:r>
              <a:rPr lang="fr-CA"/>
              <a:t>Photomètre : c’est un colorimètre muni d’un filtre limitant la bande passante entre 10 à 50 nm.</a:t>
            </a:r>
          </a:p>
          <a:p>
            <a:r>
              <a:rPr lang="fr-CA"/>
              <a:t>Spectrophotomètre : la lumière incidente est monochromatique.</a:t>
            </a: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1370013" y="1382713"/>
            <a:ext cx="6591300" cy="2193925"/>
          </a:xfrm>
          <a:prstGeom prst="rect">
            <a:avLst/>
          </a:prstGeom>
          <a:solidFill>
            <a:srgbClr val="DDDDDD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09642" name="Group 42"/>
          <p:cNvGrpSpPr>
            <a:grpSpLocks/>
          </p:cNvGrpSpPr>
          <p:nvPr/>
        </p:nvGrpSpPr>
        <p:grpSpPr bwMode="auto">
          <a:xfrm>
            <a:off x="3721100" y="1587500"/>
            <a:ext cx="2689225" cy="1463675"/>
            <a:chOff x="2344" y="1000"/>
            <a:chExt cx="1694" cy="922"/>
          </a:xfrm>
        </p:grpSpPr>
        <p:sp>
          <p:nvSpPr>
            <p:cNvPr id="409605" name="AutoShape 5"/>
            <p:cNvSpPr>
              <a:spLocks noChangeArrowheads="1"/>
            </p:cNvSpPr>
            <p:nvPr/>
          </p:nvSpPr>
          <p:spPr bwMode="auto">
            <a:xfrm>
              <a:off x="2680" y="1288"/>
              <a:ext cx="970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06" name="Rectangle 6"/>
            <p:cNvSpPr>
              <a:spLocks noChangeArrowheads="1"/>
            </p:cNvSpPr>
            <p:nvPr/>
          </p:nvSpPr>
          <p:spPr bwMode="auto">
            <a:xfrm>
              <a:off x="2633" y="1336"/>
              <a:ext cx="47" cy="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07" name="Rectangle 7"/>
            <p:cNvSpPr>
              <a:spLocks noChangeArrowheads="1"/>
            </p:cNvSpPr>
            <p:nvPr/>
          </p:nvSpPr>
          <p:spPr bwMode="auto">
            <a:xfrm>
              <a:off x="3640" y="1336"/>
              <a:ext cx="47" cy="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08" name="Text Box 8"/>
            <p:cNvSpPr txBox="1">
              <a:spLocks noChangeArrowheads="1"/>
            </p:cNvSpPr>
            <p:nvPr/>
          </p:nvSpPr>
          <p:spPr bwMode="auto">
            <a:xfrm>
              <a:off x="2344" y="1672"/>
              <a:ext cx="16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Cellule porte échantillon</a:t>
              </a:r>
            </a:p>
          </p:txBody>
        </p:sp>
        <p:sp>
          <p:nvSpPr>
            <p:cNvPr id="409609" name="Text Box 9"/>
            <p:cNvSpPr txBox="1">
              <a:spLocks noChangeArrowheads="1"/>
            </p:cNvSpPr>
            <p:nvPr/>
          </p:nvSpPr>
          <p:spPr bwMode="auto">
            <a:xfrm>
              <a:off x="2854" y="1000"/>
              <a:ext cx="6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Fenêtres</a:t>
              </a:r>
            </a:p>
          </p:txBody>
        </p:sp>
        <p:sp>
          <p:nvSpPr>
            <p:cNvPr id="409610" name="Arc 10"/>
            <p:cNvSpPr>
              <a:spLocks/>
            </p:cNvSpPr>
            <p:nvPr/>
          </p:nvSpPr>
          <p:spPr bwMode="auto">
            <a:xfrm>
              <a:off x="3496" y="1144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11" name="Arc 11"/>
            <p:cNvSpPr>
              <a:spLocks/>
            </p:cNvSpPr>
            <p:nvPr/>
          </p:nvSpPr>
          <p:spPr bwMode="auto">
            <a:xfrm flipH="1">
              <a:off x="2650" y="1144"/>
              <a:ext cx="240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09631" name="Group 31"/>
          <p:cNvGrpSpPr>
            <a:grpSpLocks/>
          </p:cNvGrpSpPr>
          <p:nvPr/>
        </p:nvGrpSpPr>
        <p:grpSpPr bwMode="auto">
          <a:xfrm>
            <a:off x="3668713" y="1814513"/>
            <a:ext cx="2889250" cy="465137"/>
            <a:chOff x="2664" y="1151"/>
            <a:chExt cx="1820" cy="293"/>
          </a:xfrm>
        </p:grpSpPr>
        <p:sp>
          <p:nvSpPr>
            <p:cNvPr id="409613" name="Text Box 13"/>
            <p:cNvSpPr txBox="1">
              <a:spLocks noChangeArrowheads="1"/>
            </p:cNvSpPr>
            <p:nvPr/>
          </p:nvSpPr>
          <p:spPr bwMode="auto">
            <a:xfrm>
              <a:off x="2664" y="115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I</a:t>
              </a:r>
              <a:r>
                <a:rPr lang="fr-CA" b="1" baseline="-25000">
                  <a:solidFill>
                    <a:schemeClr val="bg2"/>
                  </a:solidFill>
                </a:rPr>
                <a:t>0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09614" name="Text Box 14"/>
            <p:cNvSpPr txBox="1">
              <a:spLocks noChangeArrowheads="1"/>
            </p:cNvSpPr>
            <p:nvPr/>
          </p:nvSpPr>
          <p:spPr bwMode="auto">
            <a:xfrm>
              <a:off x="4304" y="115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I</a:t>
              </a:r>
            </a:p>
          </p:txBody>
        </p:sp>
      </p:grpSp>
      <p:grpSp>
        <p:nvGrpSpPr>
          <p:cNvPr id="409629" name="Group 29"/>
          <p:cNvGrpSpPr>
            <a:grpSpLocks/>
          </p:cNvGrpSpPr>
          <p:nvPr/>
        </p:nvGrpSpPr>
        <p:grpSpPr bwMode="auto">
          <a:xfrm>
            <a:off x="1616075" y="1489075"/>
            <a:ext cx="4848225" cy="1982788"/>
            <a:chOff x="1371" y="946"/>
            <a:chExt cx="3054" cy="1249"/>
          </a:xfrm>
        </p:grpSpPr>
        <p:sp>
          <p:nvSpPr>
            <p:cNvPr id="409616" name="AutoShape 16"/>
            <p:cNvSpPr>
              <a:spLocks noChangeArrowheads="1"/>
            </p:cNvSpPr>
            <p:nvPr/>
          </p:nvSpPr>
          <p:spPr bwMode="auto">
            <a:xfrm>
              <a:off x="1515" y="1129"/>
              <a:ext cx="288" cy="67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17" name="Rectangle 17"/>
            <p:cNvSpPr>
              <a:spLocks noChangeArrowheads="1"/>
            </p:cNvSpPr>
            <p:nvPr/>
          </p:nvSpPr>
          <p:spPr bwMode="auto">
            <a:xfrm>
              <a:off x="1563" y="1801"/>
              <a:ext cx="192" cy="48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18" name="Line 18"/>
            <p:cNvSpPr>
              <a:spLocks noChangeShapeType="1"/>
            </p:cNvSpPr>
            <p:nvPr/>
          </p:nvSpPr>
          <p:spPr bwMode="auto">
            <a:xfrm>
              <a:off x="1611" y="184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19" name="Line 19"/>
            <p:cNvSpPr>
              <a:spLocks noChangeShapeType="1"/>
            </p:cNvSpPr>
            <p:nvPr/>
          </p:nvSpPr>
          <p:spPr bwMode="auto">
            <a:xfrm>
              <a:off x="1707" y="184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0" name="Text Box 20"/>
            <p:cNvSpPr txBox="1">
              <a:spLocks noChangeArrowheads="1"/>
            </p:cNvSpPr>
            <p:nvPr/>
          </p:nvSpPr>
          <p:spPr bwMode="auto">
            <a:xfrm>
              <a:off x="1371" y="1945"/>
              <a:ext cx="6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Lampe</a:t>
              </a:r>
            </a:p>
          </p:txBody>
        </p:sp>
        <p:sp>
          <p:nvSpPr>
            <p:cNvPr id="409621" name="Line 21"/>
            <p:cNvSpPr>
              <a:spLocks noChangeShapeType="1"/>
            </p:cNvSpPr>
            <p:nvPr/>
          </p:nvSpPr>
          <p:spPr bwMode="auto">
            <a:xfrm flipV="1">
              <a:off x="1803" y="1081"/>
              <a:ext cx="288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2" name="Line 22"/>
            <p:cNvSpPr>
              <a:spLocks noChangeShapeType="1"/>
            </p:cNvSpPr>
            <p:nvPr/>
          </p:nvSpPr>
          <p:spPr bwMode="auto">
            <a:xfrm flipV="1">
              <a:off x="1803" y="1118"/>
              <a:ext cx="657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1803" y="1513"/>
              <a:ext cx="668" cy="21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4" name="Line 24"/>
            <p:cNvSpPr>
              <a:spLocks noChangeShapeType="1"/>
            </p:cNvSpPr>
            <p:nvPr/>
          </p:nvSpPr>
          <p:spPr bwMode="auto">
            <a:xfrm>
              <a:off x="1803" y="1609"/>
              <a:ext cx="336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5" name="Line 25"/>
            <p:cNvSpPr>
              <a:spLocks noChangeShapeType="1"/>
            </p:cNvSpPr>
            <p:nvPr/>
          </p:nvSpPr>
          <p:spPr bwMode="auto">
            <a:xfrm flipH="1">
              <a:off x="2466" y="946"/>
              <a:ext cx="2" cy="9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7" name="Line 27"/>
            <p:cNvSpPr>
              <a:spLocks noChangeShapeType="1"/>
            </p:cNvSpPr>
            <p:nvPr/>
          </p:nvSpPr>
          <p:spPr bwMode="auto">
            <a:xfrm>
              <a:off x="1808" y="1465"/>
              <a:ext cx="261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9628" name="Text Box 28"/>
            <p:cNvSpPr txBox="1">
              <a:spLocks noChangeArrowheads="1"/>
            </p:cNvSpPr>
            <p:nvPr/>
          </p:nvSpPr>
          <p:spPr bwMode="auto">
            <a:xfrm>
              <a:off x="2228" y="120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endParaRPr lang="fr-CA"/>
            </a:p>
          </p:txBody>
        </p:sp>
      </p:grpSp>
      <p:grpSp>
        <p:nvGrpSpPr>
          <p:cNvPr id="409641" name="Group 41"/>
          <p:cNvGrpSpPr>
            <a:grpSpLocks/>
          </p:cNvGrpSpPr>
          <p:nvPr/>
        </p:nvGrpSpPr>
        <p:grpSpPr bwMode="auto">
          <a:xfrm>
            <a:off x="6192838" y="1349375"/>
            <a:ext cx="1435100" cy="1852613"/>
            <a:chOff x="4405" y="888"/>
            <a:chExt cx="904" cy="1167"/>
          </a:xfrm>
        </p:grpSpPr>
        <p:grpSp>
          <p:nvGrpSpPr>
            <p:cNvPr id="409639" name="Group 39"/>
            <p:cNvGrpSpPr>
              <a:grpSpLocks/>
            </p:cNvGrpSpPr>
            <p:nvPr/>
          </p:nvGrpSpPr>
          <p:grpSpPr bwMode="auto">
            <a:xfrm>
              <a:off x="4504" y="1275"/>
              <a:ext cx="805" cy="780"/>
              <a:chOff x="4504" y="1192"/>
              <a:chExt cx="805" cy="780"/>
            </a:xfrm>
          </p:grpSpPr>
          <p:sp>
            <p:nvSpPr>
              <p:cNvPr id="409632" name="AutoShape 32"/>
              <p:cNvSpPr>
                <a:spLocks noChangeArrowheads="1"/>
              </p:cNvSpPr>
              <p:nvPr/>
            </p:nvSpPr>
            <p:spPr bwMode="auto">
              <a:xfrm rot="1122811">
                <a:off x="4504" y="1192"/>
                <a:ext cx="304" cy="493"/>
              </a:xfrm>
              <a:prstGeom prst="triangle">
                <a:avLst>
                  <a:gd name="adj" fmla="val 50000"/>
                </a:avLst>
              </a:prstGeom>
              <a:solidFill>
                <a:srgbClr val="336699"/>
              </a:solidFill>
              <a:ln w="9525">
                <a:solidFill>
                  <a:srgbClr val="66FF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09633" name="Line 33"/>
              <p:cNvSpPr>
                <a:spLocks noChangeShapeType="1"/>
              </p:cNvSpPr>
              <p:nvPr/>
            </p:nvSpPr>
            <p:spPr bwMode="auto">
              <a:xfrm flipV="1">
                <a:off x="4792" y="1594"/>
                <a:ext cx="517" cy="37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09634" name="Line 34"/>
              <p:cNvSpPr>
                <a:spLocks noChangeShapeType="1"/>
              </p:cNvSpPr>
              <p:nvPr/>
            </p:nvSpPr>
            <p:spPr bwMode="auto">
              <a:xfrm>
                <a:off x="4709" y="1561"/>
                <a:ext cx="272" cy="272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09635" name="Line 35"/>
              <p:cNvSpPr>
                <a:spLocks noChangeShapeType="1"/>
              </p:cNvSpPr>
              <p:nvPr/>
            </p:nvSpPr>
            <p:spPr bwMode="auto">
              <a:xfrm>
                <a:off x="4709" y="1520"/>
                <a:ext cx="346" cy="263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09636" name="Line 36"/>
              <p:cNvSpPr>
                <a:spLocks noChangeShapeType="1"/>
              </p:cNvSpPr>
              <p:nvPr/>
            </p:nvSpPr>
            <p:spPr bwMode="auto">
              <a:xfrm>
                <a:off x="4726" y="1503"/>
                <a:ext cx="411" cy="231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09637" name="Line 37"/>
              <p:cNvSpPr>
                <a:spLocks noChangeShapeType="1"/>
              </p:cNvSpPr>
              <p:nvPr/>
            </p:nvSpPr>
            <p:spPr bwMode="auto">
              <a:xfrm>
                <a:off x="4726" y="1454"/>
                <a:ext cx="460" cy="223"/>
              </a:xfrm>
              <a:prstGeom prst="line">
                <a:avLst/>
              </a:pr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09638" name="Line 38"/>
              <p:cNvSpPr>
                <a:spLocks noChangeShapeType="1"/>
              </p:cNvSpPr>
              <p:nvPr/>
            </p:nvSpPr>
            <p:spPr bwMode="auto">
              <a:xfrm>
                <a:off x="4726" y="1422"/>
                <a:ext cx="534" cy="20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09640" name="Text Box 40"/>
            <p:cNvSpPr txBox="1">
              <a:spLocks noChangeArrowheads="1"/>
            </p:cNvSpPr>
            <p:nvPr/>
          </p:nvSpPr>
          <p:spPr bwMode="auto">
            <a:xfrm>
              <a:off x="4405" y="888"/>
              <a:ext cx="8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Détection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uiExpand="1" build="p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03200"/>
            <a:ext cx="7342188" cy="896938"/>
          </a:xfrm>
          <a:ln/>
        </p:spPr>
        <p:txBody>
          <a:bodyPr/>
          <a:lstStyle/>
          <a:p>
            <a:r>
              <a:rPr lang="fr-CA"/>
              <a:t>Colorimètre de type DUBOSCQ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3922713"/>
            <a:ext cx="5957888" cy="950912"/>
          </a:xfrm>
          <a:ln/>
        </p:spPr>
        <p:txBody>
          <a:bodyPr/>
          <a:lstStyle/>
          <a:p>
            <a:r>
              <a:rPr lang="fr-CA" dirty="0"/>
              <a:t>Dosage par comparaison de deux </a:t>
            </a:r>
            <a:r>
              <a:rPr lang="fr-CA" dirty="0" smtClean="0"/>
              <a:t>solutions 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Précision : ± 2 %, appareil peu coûteux.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1370013" y="1382713"/>
            <a:ext cx="6591300" cy="2193925"/>
          </a:xfrm>
          <a:prstGeom prst="rect">
            <a:avLst/>
          </a:prstGeom>
          <a:solidFill>
            <a:srgbClr val="DDDDDD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10672" name="Text Box 48"/>
          <p:cNvSpPr txBox="1">
            <a:spLocks noChangeArrowheads="1"/>
          </p:cNvSpPr>
          <p:nvPr/>
        </p:nvSpPr>
        <p:spPr bwMode="auto">
          <a:xfrm>
            <a:off x="1638300" y="3005138"/>
            <a:ext cx="88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Source</a:t>
            </a:r>
          </a:p>
        </p:txBody>
      </p:sp>
      <p:grpSp>
        <p:nvGrpSpPr>
          <p:cNvPr id="410773" name="Group 149"/>
          <p:cNvGrpSpPr>
            <a:grpSpLocks/>
          </p:cNvGrpSpPr>
          <p:nvPr/>
        </p:nvGrpSpPr>
        <p:grpSpPr bwMode="auto">
          <a:xfrm>
            <a:off x="4522788" y="1414463"/>
            <a:ext cx="3386137" cy="2124075"/>
            <a:chOff x="2849" y="891"/>
            <a:chExt cx="2133" cy="1338"/>
          </a:xfrm>
        </p:grpSpPr>
        <p:grpSp>
          <p:nvGrpSpPr>
            <p:cNvPr id="410699" name="Group 75"/>
            <p:cNvGrpSpPr>
              <a:grpSpLocks/>
            </p:cNvGrpSpPr>
            <p:nvPr/>
          </p:nvGrpSpPr>
          <p:grpSpPr bwMode="auto">
            <a:xfrm>
              <a:off x="3278" y="1134"/>
              <a:ext cx="50" cy="843"/>
              <a:chOff x="3287" y="1118"/>
              <a:chExt cx="50" cy="843"/>
            </a:xfrm>
          </p:grpSpPr>
          <p:sp>
            <p:nvSpPr>
              <p:cNvPr id="410696" name="Rectangle 72"/>
              <p:cNvSpPr>
                <a:spLocks noChangeArrowheads="1"/>
              </p:cNvSpPr>
              <p:nvPr/>
            </p:nvSpPr>
            <p:spPr bwMode="auto">
              <a:xfrm>
                <a:off x="3290" y="1118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697" name="Rectangle 73"/>
              <p:cNvSpPr>
                <a:spLocks noChangeArrowheads="1"/>
              </p:cNvSpPr>
              <p:nvPr/>
            </p:nvSpPr>
            <p:spPr bwMode="auto">
              <a:xfrm>
                <a:off x="3287" y="1559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0712" name="Text Box 88"/>
            <p:cNvSpPr txBox="1">
              <a:spLocks noChangeArrowheads="1"/>
            </p:cNvSpPr>
            <p:nvPr/>
          </p:nvSpPr>
          <p:spPr bwMode="auto">
            <a:xfrm>
              <a:off x="2849" y="891"/>
              <a:ext cx="9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Diaphragme</a:t>
              </a:r>
            </a:p>
          </p:txBody>
        </p:sp>
        <p:grpSp>
          <p:nvGrpSpPr>
            <p:cNvPr id="410771" name="Group 147"/>
            <p:cNvGrpSpPr>
              <a:grpSpLocks/>
            </p:cNvGrpSpPr>
            <p:nvPr/>
          </p:nvGrpSpPr>
          <p:grpSpPr bwMode="auto">
            <a:xfrm>
              <a:off x="3592" y="967"/>
              <a:ext cx="1390" cy="1176"/>
              <a:chOff x="3592" y="967"/>
              <a:chExt cx="1390" cy="1176"/>
            </a:xfrm>
          </p:grpSpPr>
          <p:sp>
            <p:nvSpPr>
              <p:cNvPr id="410662" name="Text Box 38"/>
              <p:cNvSpPr txBox="1">
                <a:spLocks noChangeArrowheads="1"/>
              </p:cNvSpPr>
              <p:nvPr/>
            </p:nvSpPr>
            <p:spPr bwMode="auto">
              <a:xfrm>
                <a:off x="4245" y="1893"/>
                <a:ext cx="73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 sz="2000">
                    <a:solidFill>
                      <a:schemeClr val="bg2"/>
                    </a:solidFill>
                  </a:rPr>
                  <a:t>Détection</a:t>
                </a:r>
              </a:p>
            </p:txBody>
          </p:sp>
          <p:sp>
            <p:nvSpPr>
              <p:cNvPr id="410700" name="Rectangle 76"/>
              <p:cNvSpPr>
                <a:spLocks noChangeArrowheads="1"/>
              </p:cNvSpPr>
              <p:nvPr/>
            </p:nvSpPr>
            <p:spPr bwMode="auto">
              <a:xfrm>
                <a:off x="3592" y="1331"/>
                <a:ext cx="139" cy="35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>
                  <a:solidFill>
                    <a:schemeClr val="bg2"/>
                  </a:solidFill>
                </a:endParaRPr>
              </a:p>
            </p:txBody>
          </p:sp>
          <p:sp>
            <p:nvSpPr>
              <p:cNvPr id="410713" name="Line 89"/>
              <p:cNvSpPr>
                <a:spLocks noChangeShapeType="1"/>
              </p:cNvSpPr>
              <p:nvPr/>
            </p:nvSpPr>
            <p:spPr bwMode="auto">
              <a:xfrm>
                <a:off x="3731" y="1397"/>
                <a:ext cx="16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14" name="Line 90"/>
              <p:cNvSpPr>
                <a:spLocks noChangeShapeType="1"/>
              </p:cNvSpPr>
              <p:nvPr/>
            </p:nvSpPr>
            <p:spPr bwMode="auto">
              <a:xfrm>
                <a:off x="3728" y="1624"/>
                <a:ext cx="173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15" name="Oval 91"/>
              <p:cNvSpPr>
                <a:spLocks noChangeArrowheads="1"/>
              </p:cNvSpPr>
              <p:nvPr/>
            </p:nvSpPr>
            <p:spPr bwMode="auto">
              <a:xfrm>
                <a:off x="4060" y="1356"/>
                <a:ext cx="337" cy="3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16" name="Line 92"/>
              <p:cNvSpPr>
                <a:spLocks noChangeShapeType="1"/>
              </p:cNvSpPr>
              <p:nvPr/>
            </p:nvSpPr>
            <p:spPr bwMode="auto">
              <a:xfrm flipV="1">
                <a:off x="4233" y="1421"/>
                <a:ext cx="66" cy="18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17" name="Line 93"/>
              <p:cNvSpPr>
                <a:spLocks noChangeShapeType="1"/>
              </p:cNvSpPr>
              <p:nvPr/>
            </p:nvSpPr>
            <p:spPr bwMode="auto">
              <a:xfrm>
                <a:off x="4158" y="986"/>
                <a:ext cx="41" cy="1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19" name="Line 95"/>
              <p:cNvSpPr>
                <a:spLocks noChangeShapeType="1"/>
              </p:cNvSpPr>
              <p:nvPr/>
            </p:nvSpPr>
            <p:spPr bwMode="auto">
              <a:xfrm>
                <a:off x="4254" y="974"/>
                <a:ext cx="41" cy="1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20" name="Line 96"/>
              <p:cNvSpPr>
                <a:spLocks noChangeShapeType="1"/>
              </p:cNvSpPr>
              <p:nvPr/>
            </p:nvSpPr>
            <p:spPr bwMode="auto">
              <a:xfrm>
                <a:off x="4370" y="976"/>
                <a:ext cx="41" cy="1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21" name="Line 97"/>
              <p:cNvSpPr>
                <a:spLocks noChangeShapeType="1"/>
              </p:cNvSpPr>
              <p:nvPr/>
            </p:nvSpPr>
            <p:spPr bwMode="auto">
              <a:xfrm>
                <a:off x="4467" y="967"/>
                <a:ext cx="41" cy="1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22" name="Line 98"/>
              <p:cNvSpPr>
                <a:spLocks noChangeShapeType="1"/>
              </p:cNvSpPr>
              <p:nvPr/>
            </p:nvSpPr>
            <p:spPr bwMode="auto">
              <a:xfrm>
                <a:off x="4566" y="976"/>
                <a:ext cx="41" cy="1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cxnSp>
            <p:nvCxnSpPr>
              <p:cNvPr id="410723" name="AutoShape 99"/>
              <p:cNvCxnSpPr>
                <a:cxnSpLocks noChangeShapeType="1"/>
                <a:stCxn id="410719" idx="0"/>
                <a:endCxn id="410717" idx="1"/>
              </p:cNvCxnSpPr>
              <p:nvPr/>
            </p:nvCxnSpPr>
            <p:spPr bwMode="auto">
              <a:xfrm flipH="1">
                <a:off x="4199" y="974"/>
                <a:ext cx="55" cy="160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0724" name="AutoShape 100"/>
              <p:cNvCxnSpPr>
                <a:cxnSpLocks noChangeShapeType="1"/>
                <a:stCxn id="410720" idx="0"/>
                <a:endCxn id="410719" idx="1"/>
              </p:cNvCxnSpPr>
              <p:nvPr/>
            </p:nvCxnSpPr>
            <p:spPr bwMode="auto">
              <a:xfrm flipH="1">
                <a:off x="4295" y="976"/>
                <a:ext cx="75" cy="146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0725" name="AutoShape 101"/>
              <p:cNvCxnSpPr>
                <a:cxnSpLocks noChangeShapeType="1"/>
                <a:stCxn id="410721" idx="0"/>
                <a:endCxn id="410720" idx="1"/>
              </p:cNvCxnSpPr>
              <p:nvPr/>
            </p:nvCxnSpPr>
            <p:spPr bwMode="auto">
              <a:xfrm flipH="1">
                <a:off x="4411" y="967"/>
                <a:ext cx="56" cy="157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0726" name="AutoShape 102"/>
              <p:cNvCxnSpPr>
                <a:cxnSpLocks noChangeShapeType="1"/>
                <a:stCxn id="410722" idx="0"/>
                <a:endCxn id="410721" idx="1"/>
              </p:cNvCxnSpPr>
              <p:nvPr/>
            </p:nvCxnSpPr>
            <p:spPr bwMode="auto">
              <a:xfrm flipH="1">
                <a:off x="4508" y="976"/>
                <a:ext cx="58" cy="139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410728" name="Line 104"/>
              <p:cNvSpPr>
                <a:spLocks noChangeShapeType="1"/>
              </p:cNvSpPr>
              <p:nvPr/>
            </p:nvSpPr>
            <p:spPr bwMode="auto">
              <a:xfrm>
                <a:off x="4792" y="1126"/>
                <a:ext cx="0" cy="78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cxnSp>
            <p:nvCxnSpPr>
              <p:cNvPr id="410729" name="AutoShape 105"/>
              <p:cNvCxnSpPr>
                <a:cxnSpLocks noChangeShapeType="1"/>
                <a:stCxn id="410722" idx="1"/>
                <a:endCxn id="410728" idx="0"/>
              </p:cNvCxnSpPr>
              <p:nvPr/>
            </p:nvCxnSpPr>
            <p:spPr bwMode="auto">
              <a:xfrm>
                <a:off x="4607" y="1124"/>
                <a:ext cx="185" cy="2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410730" name="Line 106"/>
              <p:cNvSpPr>
                <a:spLocks noChangeShapeType="1"/>
              </p:cNvSpPr>
              <p:nvPr/>
            </p:nvSpPr>
            <p:spPr bwMode="auto">
              <a:xfrm flipH="1">
                <a:off x="3886" y="986"/>
                <a:ext cx="263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cxnSp>
            <p:nvCxnSpPr>
              <p:cNvPr id="410731" name="AutoShape 107"/>
              <p:cNvCxnSpPr>
                <a:cxnSpLocks noChangeShapeType="1"/>
                <a:stCxn id="410730" idx="1"/>
                <a:endCxn id="410713" idx="1"/>
              </p:cNvCxnSpPr>
              <p:nvPr/>
            </p:nvCxnSpPr>
            <p:spPr bwMode="auto">
              <a:xfrm>
                <a:off x="3887" y="986"/>
                <a:ext cx="8" cy="411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410733" name="Line 109"/>
              <p:cNvSpPr>
                <a:spLocks noChangeShapeType="1"/>
              </p:cNvSpPr>
              <p:nvPr/>
            </p:nvSpPr>
            <p:spPr bwMode="auto">
              <a:xfrm>
                <a:off x="4231" y="1240"/>
                <a:ext cx="272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cxnSp>
            <p:nvCxnSpPr>
              <p:cNvPr id="410734" name="AutoShape 110"/>
              <p:cNvCxnSpPr>
                <a:cxnSpLocks noChangeShapeType="1"/>
                <a:stCxn id="410733" idx="1"/>
                <a:endCxn id="410721" idx="1"/>
              </p:cNvCxnSpPr>
              <p:nvPr/>
            </p:nvCxnSpPr>
            <p:spPr bwMode="auto">
              <a:xfrm flipV="1">
                <a:off x="4503" y="1115"/>
                <a:ext cx="5" cy="126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0735" name="AutoShape 111"/>
              <p:cNvCxnSpPr>
                <a:cxnSpLocks noChangeShapeType="1"/>
                <a:stCxn id="410715" idx="0"/>
                <a:endCxn id="410733" idx="0"/>
              </p:cNvCxnSpPr>
              <p:nvPr/>
            </p:nvCxnSpPr>
            <p:spPr bwMode="auto">
              <a:xfrm flipV="1">
                <a:off x="4229" y="1240"/>
                <a:ext cx="2" cy="116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410736" name="Line 112"/>
              <p:cNvSpPr>
                <a:spLocks noChangeShapeType="1"/>
              </p:cNvSpPr>
              <p:nvPr/>
            </p:nvSpPr>
            <p:spPr bwMode="auto">
              <a:xfrm>
                <a:off x="3904" y="1627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cxnSp>
            <p:nvCxnSpPr>
              <p:cNvPr id="410737" name="AutoShape 113"/>
              <p:cNvCxnSpPr>
                <a:cxnSpLocks noChangeShapeType="1"/>
                <a:stCxn id="410728" idx="1"/>
                <a:endCxn id="410736" idx="1"/>
              </p:cNvCxnSpPr>
              <p:nvPr/>
            </p:nvCxnSpPr>
            <p:spPr bwMode="auto">
              <a:xfrm flipH="1">
                <a:off x="3904" y="1915"/>
                <a:ext cx="888" cy="0"/>
              </a:xfrm>
              <a:prstGeom prst="straightConnector1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410738" name="Line 114"/>
              <p:cNvSpPr>
                <a:spLocks noChangeShapeType="1"/>
              </p:cNvSpPr>
              <p:nvPr/>
            </p:nvSpPr>
            <p:spPr bwMode="auto">
              <a:xfrm>
                <a:off x="4233" y="1660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39" name="Text Box 115"/>
              <p:cNvSpPr txBox="1">
                <a:spLocks noChangeArrowheads="1"/>
              </p:cNvSpPr>
              <p:nvPr/>
            </p:nvSpPr>
            <p:spPr bwMode="auto">
              <a:xfrm>
                <a:off x="4348" y="1445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 sz="2000">
                    <a:solidFill>
                      <a:schemeClr val="bg2"/>
                    </a:solidFill>
                  </a:rPr>
                  <a:t>G</a:t>
                </a:r>
              </a:p>
            </p:txBody>
          </p:sp>
        </p:grpSp>
        <p:sp>
          <p:nvSpPr>
            <p:cNvPr id="410740" name="Text Box 116"/>
            <p:cNvSpPr txBox="1">
              <a:spLocks noChangeArrowheads="1"/>
            </p:cNvSpPr>
            <p:nvPr/>
          </p:nvSpPr>
          <p:spPr bwMode="auto">
            <a:xfrm>
              <a:off x="3089" y="1787"/>
              <a:ext cx="115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Cellule photoélectrique</a:t>
              </a:r>
            </a:p>
          </p:txBody>
        </p:sp>
      </p:grpSp>
      <p:grpSp>
        <p:nvGrpSpPr>
          <p:cNvPr id="410758" name="Group 134"/>
          <p:cNvGrpSpPr>
            <a:grpSpLocks/>
          </p:cNvGrpSpPr>
          <p:nvPr/>
        </p:nvGrpSpPr>
        <p:grpSpPr bwMode="auto">
          <a:xfrm>
            <a:off x="1677988" y="1509713"/>
            <a:ext cx="4010025" cy="1873250"/>
            <a:chOff x="1057" y="951"/>
            <a:chExt cx="2526" cy="1180"/>
          </a:xfrm>
        </p:grpSpPr>
        <p:sp>
          <p:nvSpPr>
            <p:cNvPr id="410663" name="Oval 39"/>
            <p:cNvSpPr>
              <a:spLocks noChangeArrowheads="1"/>
            </p:cNvSpPr>
            <p:nvPr/>
          </p:nvSpPr>
          <p:spPr bwMode="auto">
            <a:xfrm>
              <a:off x="1233" y="1537"/>
              <a:ext cx="49" cy="47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64" name="Line 40"/>
            <p:cNvSpPr>
              <a:spLocks noChangeShapeType="1"/>
            </p:cNvSpPr>
            <p:nvPr/>
          </p:nvSpPr>
          <p:spPr bwMode="auto">
            <a:xfrm flipV="1">
              <a:off x="1257" y="1233"/>
              <a:ext cx="0" cy="2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65" name="Line 41"/>
            <p:cNvSpPr>
              <a:spLocks noChangeShapeType="1"/>
            </p:cNvSpPr>
            <p:nvPr/>
          </p:nvSpPr>
          <p:spPr bwMode="auto">
            <a:xfrm>
              <a:off x="1257" y="1652"/>
              <a:ext cx="0" cy="2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66" name="Line 42"/>
            <p:cNvSpPr>
              <a:spLocks noChangeShapeType="1"/>
            </p:cNvSpPr>
            <p:nvPr/>
          </p:nvSpPr>
          <p:spPr bwMode="auto">
            <a:xfrm>
              <a:off x="1315" y="1611"/>
              <a:ext cx="123" cy="12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67" name="Line 43"/>
            <p:cNvSpPr>
              <a:spLocks noChangeShapeType="1"/>
            </p:cNvSpPr>
            <p:nvPr/>
          </p:nvSpPr>
          <p:spPr bwMode="auto">
            <a:xfrm>
              <a:off x="1074" y="1370"/>
              <a:ext cx="123" cy="12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68" name="Line 44"/>
            <p:cNvSpPr>
              <a:spLocks noChangeShapeType="1"/>
            </p:cNvSpPr>
            <p:nvPr/>
          </p:nvSpPr>
          <p:spPr bwMode="auto">
            <a:xfrm>
              <a:off x="1331" y="1561"/>
              <a:ext cx="32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69" name="Line 45"/>
            <p:cNvSpPr>
              <a:spLocks noChangeShapeType="1"/>
            </p:cNvSpPr>
            <p:nvPr/>
          </p:nvSpPr>
          <p:spPr bwMode="auto">
            <a:xfrm>
              <a:off x="1057" y="1558"/>
              <a:ext cx="1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70" name="Line 46"/>
            <p:cNvSpPr>
              <a:spLocks noChangeShapeType="1"/>
            </p:cNvSpPr>
            <p:nvPr/>
          </p:nvSpPr>
          <p:spPr bwMode="auto">
            <a:xfrm flipV="1">
              <a:off x="1323" y="1380"/>
              <a:ext cx="115" cy="1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71" name="Line 47"/>
            <p:cNvSpPr>
              <a:spLocks noChangeShapeType="1"/>
            </p:cNvSpPr>
            <p:nvPr/>
          </p:nvSpPr>
          <p:spPr bwMode="auto">
            <a:xfrm flipV="1">
              <a:off x="1107" y="1591"/>
              <a:ext cx="115" cy="1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675" name="Rectangle 51"/>
            <p:cNvSpPr>
              <a:spLocks noChangeArrowheads="1"/>
            </p:cNvSpPr>
            <p:nvPr/>
          </p:nvSpPr>
          <p:spPr bwMode="auto">
            <a:xfrm>
              <a:off x="1650" y="1829"/>
              <a:ext cx="238" cy="1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410688" name="Group 64"/>
            <p:cNvGrpSpPr>
              <a:grpSpLocks/>
            </p:cNvGrpSpPr>
            <p:nvPr/>
          </p:nvGrpSpPr>
          <p:grpSpPr bwMode="auto">
            <a:xfrm>
              <a:off x="1661" y="1085"/>
              <a:ext cx="112" cy="934"/>
              <a:chOff x="3140" y="1249"/>
              <a:chExt cx="112" cy="934"/>
            </a:xfrm>
          </p:grpSpPr>
          <p:grpSp>
            <p:nvGrpSpPr>
              <p:cNvPr id="410685" name="Group 61"/>
              <p:cNvGrpSpPr>
                <a:grpSpLocks/>
              </p:cNvGrpSpPr>
              <p:nvPr/>
            </p:nvGrpSpPr>
            <p:grpSpPr bwMode="auto">
              <a:xfrm>
                <a:off x="3140" y="1312"/>
                <a:ext cx="95" cy="800"/>
                <a:chOff x="3140" y="1312"/>
                <a:chExt cx="95" cy="800"/>
              </a:xfrm>
            </p:grpSpPr>
            <p:sp>
              <p:nvSpPr>
                <p:cNvPr id="410683" name="Arc 59"/>
                <p:cNvSpPr>
                  <a:spLocks/>
                </p:cNvSpPr>
                <p:nvPr/>
              </p:nvSpPr>
              <p:spPr bwMode="auto">
                <a:xfrm flipH="1">
                  <a:off x="3140" y="1323"/>
                  <a:ext cx="73" cy="78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156"/>
                    <a:gd name="T2" fmla="*/ 1379 w 21600"/>
                    <a:gd name="T3" fmla="*/ 43156 h 43156"/>
                    <a:gd name="T4" fmla="*/ 0 w 21600"/>
                    <a:gd name="T5" fmla="*/ 21600 h 43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156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993"/>
                        <a:pt x="12749" y="42428"/>
                        <a:pt x="1378" y="43155"/>
                      </a:cubicBezTo>
                    </a:path>
                    <a:path w="21600" h="43156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993"/>
                        <a:pt x="12749" y="42428"/>
                        <a:pt x="1378" y="4315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66FFFF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410684" name="Arc 60"/>
                <p:cNvSpPr>
                  <a:spLocks/>
                </p:cNvSpPr>
                <p:nvPr/>
              </p:nvSpPr>
              <p:spPr bwMode="auto">
                <a:xfrm>
                  <a:off x="3162" y="1312"/>
                  <a:ext cx="73" cy="78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156"/>
                    <a:gd name="T2" fmla="*/ 1379 w 21600"/>
                    <a:gd name="T3" fmla="*/ 43156 h 43156"/>
                    <a:gd name="T4" fmla="*/ 0 w 21600"/>
                    <a:gd name="T5" fmla="*/ 21600 h 43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156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993"/>
                        <a:pt x="12749" y="42428"/>
                        <a:pt x="1378" y="43155"/>
                      </a:cubicBezTo>
                    </a:path>
                    <a:path w="21600" h="43156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993"/>
                        <a:pt x="12749" y="42428"/>
                        <a:pt x="1378" y="4315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sp>
            <p:nvSpPr>
              <p:cNvPr id="410686" name="Rectangle 62"/>
              <p:cNvSpPr>
                <a:spLocks noChangeArrowheads="1"/>
              </p:cNvSpPr>
              <p:nvPr/>
            </p:nvSpPr>
            <p:spPr bwMode="auto">
              <a:xfrm>
                <a:off x="3140" y="1249"/>
                <a:ext cx="106" cy="10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687" name="Rectangle 63"/>
              <p:cNvSpPr>
                <a:spLocks noChangeArrowheads="1"/>
              </p:cNvSpPr>
              <p:nvPr/>
            </p:nvSpPr>
            <p:spPr bwMode="auto">
              <a:xfrm>
                <a:off x="3146" y="2076"/>
                <a:ext cx="106" cy="10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0689" name="Rectangle 65"/>
            <p:cNvSpPr>
              <a:spLocks noChangeArrowheads="1"/>
            </p:cNvSpPr>
            <p:nvPr/>
          </p:nvSpPr>
          <p:spPr bwMode="auto">
            <a:xfrm>
              <a:off x="2022" y="1200"/>
              <a:ext cx="107" cy="6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1" name="Line 77"/>
            <p:cNvSpPr>
              <a:spLocks noChangeShapeType="1"/>
            </p:cNvSpPr>
            <p:nvPr/>
          </p:nvSpPr>
          <p:spPr bwMode="auto">
            <a:xfrm flipV="1">
              <a:off x="1348" y="1323"/>
              <a:ext cx="337" cy="2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2" name="Line 78"/>
            <p:cNvSpPr>
              <a:spLocks noChangeShapeType="1"/>
            </p:cNvSpPr>
            <p:nvPr/>
          </p:nvSpPr>
          <p:spPr bwMode="auto">
            <a:xfrm>
              <a:off x="1348" y="1586"/>
              <a:ext cx="329" cy="1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3" name="Line 79"/>
            <p:cNvSpPr>
              <a:spLocks noChangeShapeType="1"/>
            </p:cNvSpPr>
            <p:nvPr/>
          </p:nvSpPr>
          <p:spPr bwMode="auto">
            <a:xfrm>
              <a:off x="1751" y="1307"/>
              <a:ext cx="27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4" name="Line 80"/>
            <p:cNvSpPr>
              <a:spLocks noChangeShapeType="1"/>
            </p:cNvSpPr>
            <p:nvPr/>
          </p:nvSpPr>
          <p:spPr bwMode="auto">
            <a:xfrm>
              <a:off x="1767" y="1553"/>
              <a:ext cx="25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5" name="Line 81"/>
            <p:cNvSpPr>
              <a:spLocks noChangeShapeType="1"/>
            </p:cNvSpPr>
            <p:nvPr/>
          </p:nvSpPr>
          <p:spPr bwMode="auto">
            <a:xfrm>
              <a:off x="1742" y="1775"/>
              <a:ext cx="2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6" name="Line 82"/>
            <p:cNvSpPr>
              <a:spLocks noChangeShapeType="1"/>
            </p:cNvSpPr>
            <p:nvPr/>
          </p:nvSpPr>
          <p:spPr bwMode="auto">
            <a:xfrm>
              <a:off x="1751" y="1422"/>
              <a:ext cx="27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7" name="Line 83"/>
            <p:cNvSpPr>
              <a:spLocks noChangeShapeType="1"/>
            </p:cNvSpPr>
            <p:nvPr/>
          </p:nvSpPr>
          <p:spPr bwMode="auto">
            <a:xfrm>
              <a:off x="1751" y="1668"/>
              <a:ext cx="26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08" name="Text Box 84"/>
            <p:cNvSpPr txBox="1">
              <a:spLocks noChangeArrowheads="1"/>
            </p:cNvSpPr>
            <p:nvPr/>
          </p:nvSpPr>
          <p:spPr bwMode="auto">
            <a:xfrm>
              <a:off x="1801" y="1881"/>
              <a:ext cx="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Filtre</a:t>
              </a:r>
            </a:p>
          </p:txBody>
        </p:sp>
        <p:sp>
          <p:nvSpPr>
            <p:cNvPr id="410709" name="Text Box 85"/>
            <p:cNvSpPr txBox="1">
              <a:spLocks noChangeArrowheads="1"/>
            </p:cNvSpPr>
            <p:nvPr/>
          </p:nvSpPr>
          <p:spPr bwMode="auto">
            <a:xfrm>
              <a:off x="1419" y="951"/>
              <a:ext cx="6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Lentille</a:t>
              </a:r>
            </a:p>
          </p:txBody>
        </p:sp>
        <p:sp>
          <p:nvSpPr>
            <p:cNvPr id="410710" name="Line 86"/>
            <p:cNvSpPr>
              <a:spLocks noChangeShapeType="1"/>
            </p:cNvSpPr>
            <p:nvPr/>
          </p:nvSpPr>
          <p:spPr bwMode="auto">
            <a:xfrm flipV="1">
              <a:off x="1438" y="1438"/>
              <a:ext cx="222" cy="8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11" name="Line 87"/>
            <p:cNvSpPr>
              <a:spLocks noChangeShapeType="1"/>
            </p:cNvSpPr>
            <p:nvPr/>
          </p:nvSpPr>
          <p:spPr bwMode="auto">
            <a:xfrm>
              <a:off x="1438" y="1594"/>
              <a:ext cx="230" cy="6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42" name="Line 118"/>
            <p:cNvSpPr>
              <a:spLocks noChangeShapeType="1"/>
            </p:cNvSpPr>
            <p:nvPr/>
          </p:nvSpPr>
          <p:spPr bwMode="auto">
            <a:xfrm>
              <a:off x="2137" y="1561"/>
              <a:ext cx="144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410753" name="Group 129"/>
            <p:cNvGrpSpPr>
              <a:grpSpLocks/>
            </p:cNvGrpSpPr>
            <p:nvPr/>
          </p:nvGrpSpPr>
          <p:grpSpPr bwMode="auto">
            <a:xfrm>
              <a:off x="2234" y="1131"/>
              <a:ext cx="52" cy="851"/>
              <a:chOff x="2234" y="1131"/>
              <a:chExt cx="52" cy="851"/>
            </a:xfrm>
          </p:grpSpPr>
          <p:sp>
            <p:nvSpPr>
              <p:cNvPr id="410751" name="Rectangle 127"/>
              <p:cNvSpPr>
                <a:spLocks noChangeArrowheads="1"/>
              </p:cNvSpPr>
              <p:nvPr/>
            </p:nvSpPr>
            <p:spPr bwMode="auto">
              <a:xfrm>
                <a:off x="2234" y="1131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52" name="Rectangle 128"/>
              <p:cNvSpPr>
                <a:spLocks noChangeArrowheads="1"/>
              </p:cNvSpPr>
              <p:nvPr/>
            </p:nvSpPr>
            <p:spPr bwMode="auto">
              <a:xfrm>
                <a:off x="2239" y="1580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0754" name="Line 130"/>
            <p:cNvSpPr>
              <a:spLocks noChangeShapeType="1"/>
            </p:cNvSpPr>
            <p:nvPr/>
          </p:nvSpPr>
          <p:spPr bwMode="auto">
            <a:xfrm>
              <a:off x="2129" y="1307"/>
              <a:ext cx="1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55" name="Line 131"/>
            <p:cNvSpPr>
              <a:spLocks noChangeShapeType="1"/>
            </p:cNvSpPr>
            <p:nvPr/>
          </p:nvSpPr>
          <p:spPr bwMode="auto">
            <a:xfrm>
              <a:off x="2126" y="1420"/>
              <a:ext cx="1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56" name="Line 132"/>
            <p:cNvSpPr>
              <a:spLocks noChangeShapeType="1"/>
            </p:cNvSpPr>
            <p:nvPr/>
          </p:nvSpPr>
          <p:spPr bwMode="auto">
            <a:xfrm>
              <a:off x="2126" y="1666"/>
              <a:ext cx="1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0757" name="Line 133"/>
            <p:cNvSpPr>
              <a:spLocks noChangeShapeType="1"/>
            </p:cNvSpPr>
            <p:nvPr/>
          </p:nvSpPr>
          <p:spPr bwMode="auto">
            <a:xfrm>
              <a:off x="2126" y="1773"/>
              <a:ext cx="1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0765" name="Group 141"/>
          <p:cNvGrpSpPr>
            <a:grpSpLocks/>
          </p:cNvGrpSpPr>
          <p:nvPr/>
        </p:nvGrpSpPr>
        <p:grpSpPr bwMode="auto">
          <a:xfrm>
            <a:off x="3575050" y="1747838"/>
            <a:ext cx="1352550" cy="1641475"/>
            <a:chOff x="2252" y="1101"/>
            <a:chExt cx="852" cy="1034"/>
          </a:xfrm>
        </p:grpSpPr>
        <p:sp>
          <p:nvSpPr>
            <p:cNvPr id="410749" name="Text Box 125"/>
            <p:cNvSpPr txBox="1">
              <a:spLocks noChangeArrowheads="1"/>
            </p:cNvSpPr>
            <p:nvPr/>
          </p:nvSpPr>
          <p:spPr bwMode="auto">
            <a:xfrm>
              <a:off x="2252" y="1885"/>
              <a:ext cx="8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Échantillon</a:t>
              </a:r>
            </a:p>
          </p:txBody>
        </p:sp>
        <p:grpSp>
          <p:nvGrpSpPr>
            <p:cNvPr id="410759" name="Group 135"/>
            <p:cNvGrpSpPr>
              <a:grpSpLocks/>
            </p:cNvGrpSpPr>
            <p:nvPr/>
          </p:nvGrpSpPr>
          <p:grpSpPr bwMode="auto">
            <a:xfrm>
              <a:off x="2463" y="1101"/>
              <a:ext cx="488" cy="822"/>
              <a:chOff x="2611" y="1101"/>
              <a:chExt cx="488" cy="822"/>
            </a:xfrm>
          </p:grpSpPr>
          <p:sp>
            <p:nvSpPr>
              <p:cNvPr id="410760" name="AutoShape 136" descr="Gouttelettes"/>
              <p:cNvSpPr>
                <a:spLocks noChangeArrowheads="1"/>
              </p:cNvSpPr>
              <p:nvPr/>
            </p:nvSpPr>
            <p:spPr bwMode="auto">
              <a:xfrm>
                <a:off x="2671" y="1225"/>
                <a:ext cx="354" cy="698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61" name="Rectangle 137"/>
              <p:cNvSpPr>
                <a:spLocks noChangeArrowheads="1"/>
              </p:cNvSpPr>
              <p:nvPr/>
            </p:nvSpPr>
            <p:spPr bwMode="auto">
              <a:xfrm>
                <a:off x="2622" y="1101"/>
                <a:ext cx="427" cy="189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62" name="Rectangle 138"/>
              <p:cNvSpPr>
                <a:spLocks noChangeArrowheads="1"/>
              </p:cNvSpPr>
              <p:nvPr/>
            </p:nvSpPr>
            <p:spPr bwMode="auto">
              <a:xfrm>
                <a:off x="2679" y="1266"/>
                <a:ext cx="337" cy="140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63" name="Arc 139"/>
              <p:cNvSpPr>
                <a:spLocks/>
              </p:cNvSpPr>
              <p:nvPr/>
            </p:nvSpPr>
            <p:spPr bwMode="auto">
              <a:xfrm flipH="1">
                <a:off x="3025" y="1174"/>
                <a:ext cx="74" cy="1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0764" name="Arc 140"/>
              <p:cNvSpPr>
                <a:spLocks/>
              </p:cNvSpPr>
              <p:nvPr/>
            </p:nvSpPr>
            <p:spPr bwMode="auto">
              <a:xfrm>
                <a:off x="2611" y="1197"/>
                <a:ext cx="58" cy="1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graphicFrame>
        <p:nvGraphicFramePr>
          <p:cNvPr id="410767" name="Object 143"/>
          <p:cNvGraphicFramePr>
            <a:graphicFrameLocks noChangeAspect="1"/>
          </p:cNvGraphicFramePr>
          <p:nvPr/>
        </p:nvGraphicFramePr>
        <p:xfrm>
          <a:off x="1122363" y="5022850"/>
          <a:ext cx="30130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80" name="Document" r:id="rId5" imgW="3020568" imgH="1143000" progId="Word.Document.8">
                  <p:embed/>
                </p:oleObj>
              </mc:Choice>
              <mc:Fallback>
                <p:oleObj name="Document" r:id="rId5" imgW="3020568" imgH="1143000" progId="Word.Document.8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5022850"/>
                        <a:ext cx="301307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772" name="Group 148"/>
          <p:cNvGrpSpPr>
            <a:grpSpLocks/>
          </p:cNvGrpSpPr>
          <p:nvPr/>
        </p:nvGrpSpPr>
        <p:grpSpPr bwMode="auto">
          <a:xfrm>
            <a:off x="4387850" y="5075238"/>
            <a:ext cx="3871913" cy="1214437"/>
            <a:chOff x="2764" y="3197"/>
            <a:chExt cx="2439" cy="765"/>
          </a:xfrm>
        </p:grpSpPr>
        <p:graphicFrame>
          <p:nvGraphicFramePr>
            <p:cNvPr id="410768" name="Object 144"/>
            <p:cNvGraphicFramePr>
              <a:graphicFrameLocks noChangeAspect="1"/>
            </p:cNvGraphicFramePr>
            <p:nvPr/>
          </p:nvGraphicFramePr>
          <p:xfrm>
            <a:off x="3321" y="3197"/>
            <a:ext cx="1882" cy="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81" name="Document" r:id="rId8" imgW="2990088" imgH="1213104" progId="Word.Document.8">
                    <p:embed/>
                  </p:oleObj>
                </mc:Choice>
                <mc:Fallback>
                  <p:oleObj name="Document" r:id="rId8" imgW="2990088" imgH="1213104" progId="Word.Document.8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1" y="3197"/>
                          <a:ext cx="1882" cy="7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769" name="Text Box 145"/>
            <p:cNvSpPr txBox="1">
              <a:spLocks noChangeArrowheads="1"/>
            </p:cNvSpPr>
            <p:nvPr/>
          </p:nvSpPr>
          <p:spPr bwMode="auto">
            <a:xfrm>
              <a:off x="2764" y="3239"/>
              <a:ext cx="260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CA">
                  <a:solidFill>
                    <a:schemeClr val="bg2"/>
                  </a:solidFill>
                </a:rPr>
                <a:t>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uiExpand="1" build="p" animBg="1" autoUpdateAnimBg="0"/>
      <p:bldP spid="4106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en-US"/>
              <a:t>Dépt. des </a:t>
            </a:r>
            <a:r>
              <a:rPr lang="en-US" altLang="en-US"/>
              <a:t>sciences fond., 2008-04-09</a:t>
            </a:r>
            <a:endParaRPr lang="fr-FR" altLang="en-US" b="0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03200"/>
            <a:ext cx="7342188" cy="896938"/>
          </a:xfrm>
          <a:ln/>
        </p:spPr>
        <p:txBody>
          <a:bodyPr/>
          <a:lstStyle/>
          <a:p>
            <a:r>
              <a:rPr lang="fr-CA"/>
              <a:t>Spectrophotomètre infrarouge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3471863"/>
            <a:ext cx="5957888" cy="950912"/>
          </a:xfrm>
          <a:ln/>
        </p:spPr>
        <p:txBody>
          <a:bodyPr/>
          <a:lstStyle/>
          <a:p>
            <a:r>
              <a:rPr lang="fr-CA" dirty="0"/>
              <a:t>Dosage par comparaison de deux </a:t>
            </a:r>
            <a:r>
              <a:rPr lang="fr-CA" dirty="0" smtClean="0"/>
              <a:t>solutions 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Précision : ± 2 %, appareil peu coûteux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779463" y="1228725"/>
            <a:ext cx="7656512" cy="2193925"/>
          </a:xfrm>
          <a:prstGeom prst="rect">
            <a:avLst/>
          </a:prstGeom>
          <a:solidFill>
            <a:srgbClr val="DDDDDD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1802" name="Group 154"/>
          <p:cNvGrpSpPr>
            <a:grpSpLocks/>
          </p:cNvGrpSpPr>
          <p:nvPr/>
        </p:nvGrpSpPr>
        <p:grpSpPr bwMode="auto">
          <a:xfrm>
            <a:off x="3495675" y="1452563"/>
            <a:ext cx="1668463" cy="1692275"/>
            <a:chOff x="2423" y="915"/>
            <a:chExt cx="1051" cy="1066"/>
          </a:xfrm>
        </p:grpSpPr>
        <p:sp>
          <p:nvSpPr>
            <p:cNvPr id="411660" name="Text Box 12"/>
            <p:cNvSpPr txBox="1">
              <a:spLocks noChangeArrowheads="1"/>
            </p:cNvSpPr>
            <p:nvPr/>
          </p:nvSpPr>
          <p:spPr bwMode="auto">
            <a:xfrm>
              <a:off x="2506" y="915"/>
              <a:ext cx="9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Diaphragmes</a:t>
              </a:r>
            </a:p>
          </p:txBody>
        </p:sp>
        <p:grpSp>
          <p:nvGrpSpPr>
            <p:cNvPr id="411746" name="Group 98"/>
            <p:cNvGrpSpPr>
              <a:grpSpLocks/>
            </p:cNvGrpSpPr>
            <p:nvPr/>
          </p:nvGrpSpPr>
          <p:grpSpPr bwMode="auto">
            <a:xfrm>
              <a:off x="2423" y="1138"/>
              <a:ext cx="52" cy="843"/>
              <a:chOff x="2423" y="1138"/>
              <a:chExt cx="52" cy="843"/>
            </a:xfrm>
          </p:grpSpPr>
          <p:sp>
            <p:nvSpPr>
              <p:cNvPr id="411717" name="Rectangle 69"/>
              <p:cNvSpPr>
                <a:spLocks noChangeArrowheads="1"/>
              </p:cNvSpPr>
              <p:nvPr/>
            </p:nvSpPr>
            <p:spPr bwMode="auto">
              <a:xfrm>
                <a:off x="2423" y="1138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18" name="Rectangle 70"/>
              <p:cNvSpPr>
                <a:spLocks noChangeArrowheads="1"/>
              </p:cNvSpPr>
              <p:nvPr/>
            </p:nvSpPr>
            <p:spPr bwMode="auto">
              <a:xfrm>
                <a:off x="2428" y="1579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1771" name="Arc 123"/>
            <p:cNvSpPr>
              <a:spLocks/>
            </p:cNvSpPr>
            <p:nvPr/>
          </p:nvSpPr>
          <p:spPr bwMode="auto">
            <a:xfrm flipV="1">
              <a:off x="2474" y="1109"/>
              <a:ext cx="288" cy="1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1781" name="Group 133"/>
          <p:cNvGrpSpPr>
            <a:grpSpLocks/>
          </p:cNvGrpSpPr>
          <p:nvPr/>
        </p:nvGrpSpPr>
        <p:grpSpPr bwMode="auto">
          <a:xfrm>
            <a:off x="5726113" y="1901825"/>
            <a:ext cx="2522537" cy="1522413"/>
            <a:chOff x="3828" y="1198"/>
            <a:chExt cx="1589" cy="959"/>
          </a:xfrm>
        </p:grpSpPr>
        <p:grpSp>
          <p:nvGrpSpPr>
            <p:cNvPr id="411777" name="Group 129"/>
            <p:cNvGrpSpPr>
              <a:grpSpLocks/>
            </p:cNvGrpSpPr>
            <p:nvPr/>
          </p:nvGrpSpPr>
          <p:grpSpPr bwMode="auto">
            <a:xfrm>
              <a:off x="3838" y="1198"/>
              <a:ext cx="1579" cy="959"/>
              <a:chOff x="3838" y="1198"/>
              <a:chExt cx="1579" cy="959"/>
            </a:xfrm>
          </p:grpSpPr>
          <p:sp>
            <p:nvSpPr>
              <p:cNvPr id="411751" name="Rectangle 103"/>
              <p:cNvSpPr>
                <a:spLocks noChangeArrowheads="1"/>
              </p:cNvSpPr>
              <p:nvPr/>
            </p:nvSpPr>
            <p:spPr bwMode="auto">
              <a:xfrm>
                <a:off x="4208" y="1414"/>
                <a:ext cx="164" cy="49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52" name="Rectangle 104"/>
              <p:cNvSpPr>
                <a:spLocks noChangeArrowheads="1"/>
              </p:cNvSpPr>
              <p:nvPr/>
            </p:nvSpPr>
            <p:spPr bwMode="auto">
              <a:xfrm>
                <a:off x="4701" y="1487"/>
                <a:ext cx="534" cy="3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53" name="Text Box 105"/>
              <p:cNvSpPr txBox="1">
                <a:spLocks noChangeArrowheads="1"/>
              </p:cNvSpPr>
              <p:nvPr/>
            </p:nvSpPr>
            <p:spPr bwMode="auto">
              <a:xfrm>
                <a:off x="4037" y="1907"/>
                <a:ext cx="5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 sz="2000">
                    <a:solidFill>
                      <a:schemeClr val="bg2"/>
                    </a:solidFill>
                  </a:rPr>
                  <a:t>Ampli</a:t>
                </a:r>
              </a:p>
            </p:txBody>
          </p:sp>
          <p:sp>
            <p:nvSpPr>
              <p:cNvPr id="411754" name="Text Box 106"/>
              <p:cNvSpPr txBox="1">
                <a:spLocks noChangeArrowheads="1"/>
              </p:cNvSpPr>
              <p:nvPr/>
            </p:nvSpPr>
            <p:spPr bwMode="auto">
              <a:xfrm>
                <a:off x="4512" y="1198"/>
                <a:ext cx="9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 sz="2000">
                    <a:solidFill>
                      <a:schemeClr val="bg2"/>
                    </a:solidFill>
                  </a:rPr>
                  <a:t>Enregistreur</a:t>
                </a:r>
              </a:p>
            </p:txBody>
          </p:sp>
          <p:sp>
            <p:nvSpPr>
              <p:cNvPr id="411755" name="Freeform 107"/>
              <p:cNvSpPr>
                <a:spLocks/>
              </p:cNvSpPr>
              <p:nvPr/>
            </p:nvSpPr>
            <p:spPr bwMode="auto">
              <a:xfrm>
                <a:off x="3838" y="1243"/>
                <a:ext cx="362" cy="269"/>
              </a:xfrm>
              <a:custGeom>
                <a:avLst/>
                <a:gdLst>
                  <a:gd name="T0" fmla="*/ 0 w 362"/>
                  <a:gd name="T1" fmla="*/ 47 h 269"/>
                  <a:gd name="T2" fmla="*/ 82 w 362"/>
                  <a:gd name="T3" fmla="*/ 31 h 269"/>
                  <a:gd name="T4" fmla="*/ 91 w 362"/>
                  <a:gd name="T5" fmla="*/ 55 h 269"/>
                  <a:gd name="T6" fmla="*/ 140 w 362"/>
                  <a:gd name="T7" fmla="*/ 39 h 269"/>
                  <a:gd name="T8" fmla="*/ 197 w 362"/>
                  <a:gd name="T9" fmla="*/ 88 h 269"/>
                  <a:gd name="T10" fmla="*/ 214 w 362"/>
                  <a:gd name="T11" fmla="*/ 121 h 269"/>
                  <a:gd name="T12" fmla="*/ 189 w 362"/>
                  <a:gd name="T13" fmla="*/ 129 h 269"/>
                  <a:gd name="T14" fmla="*/ 206 w 362"/>
                  <a:gd name="T15" fmla="*/ 113 h 269"/>
                  <a:gd name="T16" fmla="*/ 230 w 362"/>
                  <a:gd name="T17" fmla="*/ 105 h 269"/>
                  <a:gd name="T18" fmla="*/ 263 w 362"/>
                  <a:gd name="T19" fmla="*/ 113 h 269"/>
                  <a:gd name="T20" fmla="*/ 271 w 362"/>
                  <a:gd name="T21" fmla="*/ 138 h 269"/>
                  <a:gd name="T22" fmla="*/ 312 w 362"/>
                  <a:gd name="T23" fmla="*/ 146 h 269"/>
                  <a:gd name="T24" fmla="*/ 321 w 362"/>
                  <a:gd name="T25" fmla="*/ 212 h 269"/>
                  <a:gd name="T26" fmla="*/ 362 w 362"/>
                  <a:gd name="T27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2" h="269">
                    <a:moveTo>
                      <a:pt x="0" y="47"/>
                    </a:moveTo>
                    <a:cubicBezTo>
                      <a:pt x="46" y="32"/>
                      <a:pt x="38" y="0"/>
                      <a:pt x="82" y="31"/>
                    </a:cubicBezTo>
                    <a:cubicBezTo>
                      <a:pt x="85" y="39"/>
                      <a:pt x="83" y="54"/>
                      <a:pt x="91" y="55"/>
                    </a:cubicBezTo>
                    <a:cubicBezTo>
                      <a:pt x="108" y="57"/>
                      <a:pt x="140" y="39"/>
                      <a:pt x="140" y="39"/>
                    </a:cubicBezTo>
                    <a:cubicBezTo>
                      <a:pt x="150" y="78"/>
                      <a:pt x="150" y="106"/>
                      <a:pt x="197" y="88"/>
                    </a:cubicBezTo>
                    <a:cubicBezTo>
                      <a:pt x="203" y="99"/>
                      <a:pt x="216" y="109"/>
                      <a:pt x="214" y="121"/>
                    </a:cubicBezTo>
                    <a:cubicBezTo>
                      <a:pt x="212" y="130"/>
                      <a:pt x="195" y="135"/>
                      <a:pt x="189" y="129"/>
                    </a:cubicBezTo>
                    <a:cubicBezTo>
                      <a:pt x="183" y="123"/>
                      <a:pt x="199" y="117"/>
                      <a:pt x="206" y="113"/>
                    </a:cubicBezTo>
                    <a:cubicBezTo>
                      <a:pt x="213" y="109"/>
                      <a:pt x="222" y="108"/>
                      <a:pt x="230" y="105"/>
                    </a:cubicBezTo>
                    <a:cubicBezTo>
                      <a:pt x="241" y="108"/>
                      <a:pt x="254" y="106"/>
                      <a:pt x="263" y="113"/>
                    </a:cubicBezTo>
                    <a:cubicBezTo>
                      <a:pt x="270" y="118"/>
                      <a:pt x="271" y="138"/>
                      <a:pt x="271" y="138"/>
                    </a:cubicBezTo>
                    <a:cubicBezTo>
                      <a:pt x="285" y="141"/>
                      <a:pt x="307" y="133"/>
                      <a:pt x="312" y="146"/>
                    </a:cubicBezTo>
                    <a:cubicBezTo>
                      <a:pt x="334" y="207"/>
                      <a:pt x="275" y="255"/>
                      <a:pt x="321" y="212"/>
                    </a:cubicBezTo>
                    <a:cubicBezTo>
                      <a:pt x="328" y="254"/>
                      <a:pt x="319" y="269"/>
                      <a:pt x="362" y="269"/>
                    </a:cubicBez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56" name="Freeform 108"/>
              <p:cNvSpPr>
                <a:spLocks/>
              </p:cNvSpPr>
              <p:nvPr/>
            </p:nvSpPr>
            <p:spPr bwMode="auto">
              <a:xfrm>
                <a:off x="3845" y="1487"/>
                <a:ext cx="355" cy="322"/>
              </a:xfrm>
              <a:custGeom>
                <a:avLst/>
                <a:gdLst>
                  <a:gd name="T0" fmla="*/ 1 w 355"/>
                  <a:gd name="T1" fmla="*/ 0 h 322"/>
                  <a:gd name="T2" fmla="*/ 51 w 355"/>
                  <a:gd name="T3" fmla="*/ 99 h 322"/>
                  <a:gd name="T4" fmla="*/ 100 w 355"/>
                  <a:gd name="T5" fmla="*/ 91 h 322"/>
                  <a:gd name="T6" fmla="*/ 116 w 355"/>
                  <a:gd name="T7" fmla="*/ 74 h 322"/>
                  <a:gd name="T8" fmla="*/ 125 w 355"/>
                  <a:gd name="T9" fmla="*/ 50 h 322"/>
                  <a:gd name="T10" fmla="*/ 75 w 355"/>
                  <a:gd name="T11" fmla="*/ 66 h 322"/>
                  <a:gd name="T12" fmla="*/ 59 w 355"/>
                  <a:gd name="T13" fmla="*/ 148 h 322"/>
                  <a:gd name="T14" fmla="*/ 67 w 355"/>
                  <a:gd name="T15" fmla="*/ 173 h 322"/>
                  <a:gd name="T16" fmla="*/ 133 w 355"/>
                  <a:gd name="T17" fmla="*/ 189 h 322"/>
                  <a:gd name="T18" fmla="*/ 199 w 355"/>
                  <a:gd name="T19" fmla="*/ 140 h 322"/>
                  <a:gd name="T20" fmla="*/ 158 w 355"/>
                  <a:gd name="T21" fmla="*/ 173 h 322"/>
                  <a:gd name="T22" fmla="*/ 166 w 355"/>
                  <a:gd name="T23" fmla="*/ 222 h 322"/>
                  <a:gd name="T24" fmla="*/ 240 w 355"/>
                  <a:gd name="T25" fmla="*/ 280 h 322"/>
                  <a:gd name="T26" fmla="*/ 289 w 355"/>
                  <a:gd name="T27" fmla="*/ 222 h 322"/>
                  <a:gd name="T28" fmla="*/ 273 w 355"/>
                  <a:gd name="T29" fmla="*/ 239 h 322"/>
                  <a:gd name="T30" fmla="*/ 256 w 355"/>
                  <a:gd name="T31" fmla="*/ 263 h 322"/>
                  <a:gd name="T32" fmla="*/ 355 w 355"/>
                  <a:gd name="T33" fmla="*/ 305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5" h="322">
                    <a:moveTo>
                      <a:pt x="1" y="0"/>
                    </a:moveTo>
                    <a:cubicBezTo>
                      <a:pt x="13" y="90"/>
                      <a:pt x="0" y="51"/>
                      <a:pt x="51" y="99"/>
                    </a:cubicBezTo>
                    <a:cubicBezTo>
                      <a:pt x="67" y="96"/>
                      <a:pt x="85" y="97"/>
                      <a:pt x="100" y="91"/>
                    </a:cubicBezTo>
                    <a:cubicBezTo>
                      <a:pt x="107" y="88"/>
                      <a:pt x="112" y="81"/>
                      <a:pt x="116" y="74"/>
                    </a:cubicBezTo>
                    <a:cubicBezTo>
                      <a:pt x="120" y="67"/>
                      <a:pt x="133" y="52"/>
                      <a:pt x="125" y="50"/>
                    </a:cubicBezTo>
                    <a:cubicBezTo>
                      <a:pt x="108" y="47"/>
                      <a:pt x="92" y="61"/>
                      <a:pt x="75" y="66"/>
                    </a:cubicBezTo>
                    <a:cubicBezTo>
                      <a:pt x="49" y="93"/>
                      <a:pt x="49" y="112"/>
                      <a:pt x="59" y="148"/>
                    </a:cubicBezTo>
                    <a:cubicBezTo>
                      <a:pt x="61" y="156"/>
                      <a:pt x="59" y="169"/>
                      <a:pt x="67" y="173"/>
                    </a:cubicBezTo>
                    <a:cubicBezTo>
                      <a:pt x="87" y="184"/>
                      <a:pt x="133" y="189"/>
                      <a:pt x="133" y="189"/>
                    </a:cubicBezTo>
                    <a:cubicBezTo>
                      <a:pt x="179" y="178"/>
                      <a:pt x="168" y="171"/>
                      <a:pt x="199" y="140"/>
                    </a:cubicBezTo>
                    <a:cubicBezTo>
                      <a:pt x="164" y="108"/>
                      <a:pt x="168" y="143"/>
                      <a:pt x="158" y="173"/>
                    </a:cubicBezTo>
                    <a:cubicBezTo>
                      <a:pt x="161" y="189"/>
                      <a:pt x="156" y="209"/>
                      <a:pt x="166" y="222"/>
                    </a:cubicBezTo>
                    <a:cubicBezTo>
                      <a:pt x="184" y="247"/>
                      <a:pt x="218" y="258"/>
                      <a:pt x="240" y="280"/>
                    </a:cubicBezTo>
                    <a:cubicBezTo>
                      <a:pt x="289" y="268"/>
                      <a:pt x="302" y="275"/>
                      <a:pt x="289" y="222"/>
                    </a:cubicBezTo>
                    <a:cubicBezTo>
                      <a:pt x="284" y="228"/>
                      <a:pt x="278" y="233"/>
                      <a:pt x="273" y="239"/>
                    </a:cubicBezTo>
                    <a:cubicBezTo>
                      <a:pt x="267" y="247"/>
                      <a:pt x="258" y="253"/>
                      <a:pt x="256" y="263"/>
                    </a:cubicBezTo>
                    <a:cubicBezTo>
                      <a:pt x="247" y="322"/>
                      <a:pt x="327" y="305"/>
                      <a:pt x="355" y="305"/>
                    </a:cubicBez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2" name="Rectangle 114"/>
              <p:cNvSpPr>
                <a:spLocks noChangeArrowheads="1"/>
              </p:cNvSpPr>
              <p:nvPr/>
            </p:nvSpPr>
            <p:spPr bwMode="auto">
              <a:xfrm>
                <a:off x="4171" y="1483"/>
                <a:ext cx="47" cy="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3" name="Rectangle 115"/>
              <p:cNvSpPr>
                <a:spLocks noChangeArrowheads="1"/>
              </p:cNvSpPr>
              <p:nvPr/>
            </p:nvSpPr>
            <p:spPr bwMode="auto">
              <a:xfrm>
                <a:off x="4171" y="1754"/>
                <a:ext cx="47" cy="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4" name="Rectangle 116"/>
              <p:cNvSpPr>
                <a:spLocks noChangeArrowheads="1"/>
              </p:cNvSpPr>
              <p:nvPr/>
            </p:nvSpPr>
            <p:spPr bwMode="auto">
              <a:xfrm>
                <a:off x="4368" y="1565"/>
                <a:ext cx="47" cy="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5" name="Rectangle 117"/>
              <p:cNvSpPr>
                <a:spLocks noChangeArrowheads="1"/>
              </p:cNvSpPr>
              <p:nvPr/>
            </p:nvSpPr>
            <p:spPr bwMode="auto">
              <a:xfrm>
                <a:off x="4376" y="1697"/>
                <a:ext cx="47" cy="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6" name="Rectangle 118"/>
              <p:cNvSpPr>
                <a:spLocks noChangeArrowheads="1"/>
              </p:cNvSpPr>
              <p:nvPr/>
            </p:nvSpPr>
            <p:spPr bwMode="auto">
              <a:xfrm>
                <a:off x="4664" y="1548"/>
                <a:ext cx="47" cy="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7" name="Rectangle 119"/>
              <p:cNvSpPr>
                <a:spLocks noChangeArrowheads="1"/>
              </p:cNvSpPr>
              <p:nvPr/>
            </p:nvSpPr>
            <p:spPr bwMode="auto">
              <a:xfrm>
                <a:off x="4655" y="1688"/>
                <a:ext cx="47" cy="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8" name="Freeform 120"/>
              <p:cNvSpPr>
                <a:spLocks/>
              </p:cNvSpPr>
              <p:nvPr/>
            </p:nvSpPr>
            <p:spPr bwMode="auto">
              <a:xfrm>
                <a:off x="4397" y="1520"/>
                <a:ext cx="279" cy="99"/>
              </a:xfrm>
              <a:custGeom>
                <a:avLst/>
                <a:gdLst>
                  <a:gd name="T0" fmla="*/ 0 w 279"/>
                  <a:gd name="T1" fmla="*/ 74 h 99"/>
                  <a:gd name="T2" fmla="*/ 82 w 279"/>
                  <a:gd name="T3" fmla="*/ 50 h 99"/>
                  <a:gd name="T4" fmla="*/ 66 w 279"/>
                  <a:gd name="T5" fmla="*/ 91 h 99"/>
                  <a:gd name="T6" fmla="*/ 74 w 279"/>
                  <a:gd name="T7" fmla="*/ 58 h 99"/>
                  <a:gd name="T8" fmla="*/ 140 w 279"/>
                  <a:gd name="T9" fmla="*/ 17 h 99"/>
                  <a:gd name="T10" fmla="*/ 148 w 279"/>
                  <a:gd name="T11" fmla="*/ 83 h 99"/>
                  <a:gd name="T12" fmla="*/ 123 w 279"/>
                  <a:gd name="T13" fmla="*/ 74 h 99"/>
                  <a:gd name="T14" fmla="*/ 189 w 279"/>
                  <a:gd name="T15" fmla="*/ 0 h 99"/>
                  <a:gd name="T16" fmla="*/ 206 w 279"/>
                  <a:gd name="T17" fmla="*/ 17 h 99"/>
                  <a:gd name="T18" fmla="*/ 197 w 279"/>
                  <a:gd name="T19" fmla="*/ 74 h 99"/>
                  <a:gd name="T20" fmla="*/ 189 w 279"/>
                  <a:gd name="T21" fmla="*/ 50 h 99"/>
                  <a:gd name="T22" fmla="*/ 214 w 279"/>
                  <a:gd name="T23" fmla="*/ 33 h 99"/>
                  <a:gd name="T24" fmla="*/ 279 w 279"/>
                  <a:gd name="T25" fmla="*/ 6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9" h="99">
                    <a:moveTo>
                      <a:pt x="0" y="74"/>
                    </a:moveTo>
                    <a:cubicBezTo>
                      <a:pt x="40" y="48"/>
                      <a:pt x="33" y="37"/>
                      <a:pt x="82" y="50"/>
                    </a:cubicBezTo>
                    <a:cubicBezTo>
                      <a:pt x="77" y="64"/>
                      <a:pt x="76" y="81"/>
                      <a:pt x="66" y="91"/>
                    </a:cubicBezTo>
                    <a:cubicBezTo>
                      <a:pt x="58" y="99"/>
                      <a:pt x="69" y="68"/>
                      <a:pt x="74" y="58"/>
                    </a:cubicBezTo>
                    <a:cubicBezTo>
                      <a:pt x="85" y="34"/>
                      <a:pt x="117" y="24"/>
                      <a:pt x="140" y="17"/>
                    </a:cubicBezTo>
                    <a:cubicBezTo>
                      <a:pt x="153" y="36"/>
                      <a:pt x="174" y="57"/>
                      <a:pt x="148" y="83"/>
                    </a:cubicBezTo>
                    <a:cubicBezTo>
                      <a:pt x="142" y="89"/>
                      <a:pt x="131" y="77"/>
                      <a:pt x="123" y="74"/>
                    </a:cubicBezTo>
                    <a:cubicBezTo>
                      <a:pt x="141" y="26"/>
                      <a:pt x="137" y="19"/>
                      <a:pt x="189" y="0"/>
                    </a:cubicBezTo>
                    <a:cubicBezTo>
                      <a:pt x="195" y="6"/>
                      <a:pt x="205" y="9"/>
                      <a:pt x="206" y="17"/>
                    </a:cubicBezTo>
                    <a:cubicBezTo>
                      <a:pt x="208" y="36"/>
                      <a:pt x="206" y="57"/>
                      <a:pt x="197" y="74"/>
                    </a:cubicBezTo>
                    <a:cubicBezTo>
                      <a:pt x="193" y="81"/>
                      <a:pt x="192" y="58"/>
                      <a:pt x="189" y="50"/>
                    </a:cubicBezTo>
                    <a:cubicBezTo>
                      <a:pt x="197" y="44"/>
                      <a:pt x="204" y="34"/>
                      <a:pt x="214" y="33"/>
                    </a:cubicBezTo>
                    <a:cubicBezTo>
                      <a:pt x="235" y="30"/>
                      <a:pt x="279" y="36"/>
                      <a:pt x="279" y="66"/>
                    </a:cubicBez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69" name="Freeform 121"/>
              <p:cNvSpPr>
                <a:spLocks/>
              </p:cNvSpPr>
              <p:nvPr/>
            </p:nvSpPr>
            <p:spPr bwMode="auto">
              <a:xfrm>
                <a:off x="4403" y="1718"/>
                <a:ext cx="274" cy="127"/>
              </a:xfrm>
              <a:custGeom>
                <a:avLst/>
                <a:gdLst>
                  <a:gd name="T0" fmla="*/ 10 w 274"/>
                  <a:gd name="T1" fmla="*/ 24 h 127"/>
                  <a:gd name="T2" fmla="*/ 19 w 274"/>
                  <a:gd name="T3" fmla="*/ 98 h 127"/>
                  <a:gd name="T4" fmla="*/ 101 w 274"/>
                  <a:gd name="T5" fmla="*/ 74 h 127"/>
                  <a:gd name="T6" fmla="*/ 109 w 274"/>
                  <a:gd name="T7" fmla="*/ 49 h 127"/>
                  <a:gd name="T8" fmla="*/ 52 w 274"/>
                  <a:gd name="T9" fmla="*/ 57 h 127"/>
                  <a:gd name="T10" fmla="*/ 68 w 274"/>
                  <a:gd name="T11" fmla="*/ 106 h 127"/>
                  <a:gd name="T12" fmla="*/ 158 w 274"/>
                  <a:gd name="T13" fmla="*/ 57 h 127"/>
                  <a:gd name="T14" fmla="*/ 134 w 274"/>
                  <a:gd name="T15" fmla="*/ 41 h 127"/>
                  <a:gd name="T16" fmla="*/ 134 w 274"/>
                  <a:gd name="T17" fmla="*/ 98 h 127"/>
                  <a:gd name="T18" fmla="*/ 216 w 274"/>
                  <a:gd name="T19" fmla="*/ 49 h 127"/>
                  <a:gd name="T20" fmla="*/ 208 w 274"/>
                  <a:gd name="T21" fmla="*/ 24 h 127"/>
                  <a:gd name="T22" fmla="*/ 175 w 274"/>
                  <a:gd name="T23" fmla="*/ 57 h 127"/>
                  <a:gd name="T24" fmla="*/ 265 w 274"/>
                  <a:gd name="T25" fmla="*/ 32 h 127"/>
                  <a:gd name="T26" fmla="*/ 273 w 274"/>
                  <a:gd name="T27" fmla="*/ 1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4" h="127">
                    <a:moveTo>
                      <a:pt x="10" y="24"/>
                    </a:moveTo>
                    <a:cubicBezTo>
                      <a:pt x="13" y="49"/>
                      <a:pt x="0" y="81"/>
                      <a:pt x="19" y="98"/>
                    </a:cubicBezTo>
                    <a:cubicBezTo>
                      <a:pt x="51" y="127"/>
                      <a:pt x="82" y="91"/>
                      <a:pt x="101" y="74"/>
                    </a:cubicBezTo>
                    <a:cubicBezTo>
                      <a:pt x="104" y="66"/>
                      <a:pt x="117" y="52"/>
                      <a:pt x="109" y="49"/>
                    </a:cubicBezTo>
                    <a:cubicBezTo>
                      <a:pt x="91" y="43"/>
                      <a:pt x="63" y="41"/>
                      <a:pt x="52" y="57"/>
                    </a:cubicBezTo>
                    <a:cubicBezTo>
                      <a:pt x="42" y="71"/>
                      <a:pt x="63" y="90"/>
                      <a:pt x="68" y="106"/>
                    </a:cubicBezTo>
                    <a:cubicBezTo>
                      <a:pt x="117" y="98"/>
                      <a:pt x="132" y="98"/>
                      <a:pt x="158" y="57"/>
                    </a:cubicBezTo>
                    <a:cubicBezTo>
                      <a:pt x="150" y="52"/>
                      <a:pt x="143" y="39"/>
                      <a:pt x="134" y="41"/>
                    </a:cubicBezTo>
                    <a:cubicBezTo>
                      <a:pt x="115" y="46"/>
                      <a:pt x="134" y="97"/>
                      <a:pt x="134" y="98"/>
                    </a:cubicBezTo>
                    <a:cubicBezTo>
                      <a:pt x="188" y="90"/>
                      <a:pt x="201" y="97"/>
                      <a:pt x="216" y="49"/>
                    </a:cubicBezTo>
                    <a:cubicBezTo>
                      <a:pt x="213" y="41"/>
                      <a:pt x="216" y="28"/>
                      <a:pt x="208" y="24"/>
                    </a:cubicBezTo>
                    <a:cubicBezTo>
                      <a:pt x="182" y="11"/>
                      <a:pt x="178" y="48"/>
                      <a:pt x="175" y="57"/>
                    </a:cubicBezTo>
                    <a:cubicBezTo>
                      <a:pt x="213" y="97"/>
                      <a:pt x="238" y="61"/>
                      <a:pt x="265" y="32"/>
                    </a:cubicBezTo>
                    <a:cubicBezTo>
                      <a:pt x="274" y="5"/>
                      <a:pt x="273" y="0"/>
                      <a:pt x="273" y="16"/>
                    </a:cubicBez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70" name="Freeform 122"/>
              <p:cNvSpPr>
                <a:spLocks/>
              </p:cNvSpPr>
              <p:nvPr/>
            </p:nvSpPr>
            <p:spPr bwMode="auto">
              <a:xfrm>
                <a:off x="4742" y="1603"/>
                <a:ext cx="469" cy="202"/>
              </a:xfrm>
              <a:custGeom>
                <a:avLst/>
                <a:gdLst>
                  <a:gd name="T0" fmla="*/ 0 w 469"/>
                  <a:gd name="T1" fmla="*/ 180 h 202"/>
                  <a:gd name="T2" fmla="*/ 91 w 469"/>
                  <a:gd name="T3" fmla="*/ 73 h 202"/>
                  <a:gd name="T4" fmla="*/ 156 w 469"/>
                  <a:gd name="T5" fmla="*/ 172 h 202"/>
                  <a:gd name="T6" fmla="*/ 222 w 469"/>
                  <a:gd name="T7" fmla="*/ 115 h 202"/>
                  <a:gd name="T8" fmla="*/ 230 w 469"/>
                  <a:gd name="T9" fmla="*/ 24 h 202"/>
                  <a:gd name="T10" fmla="*/ 239 w 469"/>
                  <a:gd name="T11" fmla="*/ 0 h 202"/>
                  <a:gd name="T12" fmla="*/ 247 w 469"/>
                  <a:gd name="T13" fmla="*/ 24 h 202"/>
                  <a:gd name="T14" fmla="*/ 255 w 469"/>
                  <a:gd name="T15" fmla="*/ 57 h 202"/>
                  <a:gd name="T16" fmla="*/ 296 w 469"/>
                  <a:gd name="T17" fmla="*/ 164 h 202"/>
                  <a:gd name="T18" fmla="*/ 345 w 469"/>
                  <a:gd name="T19" fmla="*/ 156 h 202"/>
                  <a:gd name="T20" fmla="*/ 354 w 469"/>
                  <a:gd name="T21" fmla="*/ 131 h 202"/>
                  <a:gd name="T22" fmla="*/ 362 w 469"/>
                  <a:gd name="T23" fmla="*/ 156 h 202"/>
                  <a:gd name="T24" fmla="*/ 411 w 469"/>
                  <a:gd name="T25" fmla="*/ 172 h 202"/>
                  <a:gd name="T26" fmla="*/ 436 w 469"/>
                  <a:gd name="T27" fmla="*/ 164 h 202"/>
                  <a:gd name="T28" fmla="*/ 452 w 469"/>
                  <a:gd name="T29" fmla="*/ 98 h 202"/>
                  <a:gd name="T30" fmla="*/ 469 w 469"/>
                  <a:gd name="T31" fmla="*/ 17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9" h="202">
                    <a:moveTo>
                      <a:pt x="0" y="180"/>
                    </a:moveTo>
                    <a:cubicBezTo>
                      <a:pt x="102" y="155"/>
                      <a:pt x="78" y="202"/>
                      <a:pt x="91" y="73"/>
                    </a:cubicBezTo>
                    <a:cubicBezTo>
                      <a:pt x="100" y="168"/>
                      <a:pt x="85" y="154"/>
                      <a:pt x="156" y="172"/>
                    </a:cubicBezTo>
                    <a:cubicBezTo>
                      <a:pt x="203" y="163"/>
                      <a:pt x="208" y="158"/>
                      <a:pt x="222" y="115"/>
                    </a:cubicBezTo>
                    <a:cubicBezTo>
                      <a:pt x="225" y="85"/>
                      <a:pt x="226" y="54"/>
                      <a:pt x="230" y="24"/>
                    </a:cubicBezTo>
                    <a:cubicBezTo>
                      <a:pt x="231" y="16"/>
                      <a:pt x="230" y="0"/>
                      <a:pt x="239" y="0"/>
                    </a:cubicBezTo>
                    <a:cubicBezTo>
                      <a:pt x="247" y="0"/>
                      <a:pt x="245" y="16"/>
                      <a:pt x="247" y="24"/>
                    </a:cubicBezTo>
                    <a:cubicBezTo>
                      <a:pt x="250" y="35"/>
                      <a:pt x="251" y="47"/>
                      <a:pt x="255" y="57"/>
                    </a:cubicBezTo>
                    <a:cubicBezTo>
                      <a:pt x="270" y="93"/>
                      <a:pt x="284" y="126"/>
                      <a:pt x="296" y="164"/>
                    </a:cubicBezTo>
                    <a:cubicBezTo>
                      <a:pt x="312" y="161"/>
                      <a:pt x="331" y="164"/>
                      <a:pt x="345" y="156"/>
                    </a:cubicBezTo>
                    <a:cubicBezTo>
                      <a:pt x="353" y="152"/>
                      <a:pt x="345" y="131"/>
                      <a:pt x="354" y="131"/>
                    </a:cubicBezTo>
                    <a:cubicBezTo>
                      <a:pt x="363" y="131"/>
                      <a:pt x="355" y="151"/>
                      <a:pt x="362" y="156"/>
                    </a:cubicBezTo>
                    <a:cubicBezTo>
                      <a:pt x="376" y="166"/>
                      <a:pt x="411" y="172"/>
                      <a:pt x="411" y="172"/>
                    </a:cubicBezTo>
                    <a:cubicBezTo>
                      <a:pt x="419" y="169"/>
                      <a:pt x="433" y="172"/>
                      <a:pt x="436" y="164"/>
                    </a:cubicBezTo>
                    <a:cubicBezTo>
                      <a:pt x="457" y="102"/>
                      <a:pt x="431" y="33"/>
                      <a:pt x="452" y="98"/>
                    </a:cubicBezTo>
                    <a:cubicBezTo>
                      <a:pt x="460" y="175"/>
                      <a:pt x="435" y="172"/>
                      <a:pt x="469" y="172"/>
                    </a:cubicBezTo>
                  </a:path>
                </a:pathLst>
              </a:custGeom>
              <a:noFill/>
              <a:ln w="28575" cap="flat" cmpd="sng">
                <a:solidFill>
                  <a:srgbClr val="3333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1779" name="Rectangle 131"/>
            <p:cNvSpPr>
              <a:spLocks noChangeArrowheads="1"/>
            </p:cNvSpPr>
            <p:nvPr/>
          </p:nvSpPr>
          <p:spPr bwMode="auto">
            <a:xfrm>
              <a:off x="3828" y="1247"/>
              <a:ext cx="47" cy="5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11780" name="Rectangle 132"/>
          <p:cNvSpPr>
            <a:spLocks noChangeArrowheads="1"/>
          </p:cNvSpPr>
          <p:nvPr/>
        </p:nvSpPr>
        <p:spPr bwMode="auto">
          <a:xfrm>
            <a:off x="727075" y="4486275"/>
            <a:ext cx="8124825" cy="22034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dirty="0">
                <a:solidFill>
                  <a:schemeClr val="bg2"/>
                </a:solidFill>
              </a:rPr>
              <a:t>Proche infrarouge : 650 à 3 300 cm</a:t>
            </a:r>
            <a:r>
              <a:rPr lang="fr-CA" b="1" baseline="30000" dirty="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lang="fr-CA" b="1" baseline="30000" dirty="0">
                <a:solidFill>
                  <a:schemeClr val="bg2"/>
                </a:solidFill>
              </a:rPr>
              <a:t>1</a:t>
            </a:r>
            <a:r>
              <a:rPr lang="fr-CA" dirty="0">
                <a:solidFill>
                  <a:schemeClr val="bg2"/>
                </a:solidFill>
              </a:rPr>
              <a:t> ou de 16 à 2,5 µm :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fr-CA" sz="2000" dirty="0">
                <a:solidFill>
                  <a:schemeClr val="bg2"/>
                </a:solidFill>
              </a:rPr>
              <a:t>spectre de rotation - vibration;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fr-CA" sz="2000" dirty="0">
                <a:solidFill>
                  <a:schemeClr val="bg2"/>
                </a:solidFill>
              </a:rPr>
              <a:t>exemple : C</a:t>
            </a:r>
            <a:r>
              <a:rPr lang="fr-CA" sz="2000" dirty="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lang="fr-CA" sz="2000" dirty="0">
                <a:solidFill>
                  <a:schemeClr val="bg2"/>
                </a:solidFill>
              </a:rPr>
              <a:t>H vers 3 300 µm.</a:t>
            </a:r>
            <a:endParaRPr lang="fr-CA" dirty="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dirty="0">
                <a:solidFill>
                  <a:schemeClr val="bg2"/>
                </a:solidFill>
              </a:rPr>
              <a:t>Infrarouge lointain : 25 à 300 µm :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fr-CA" sz="2000" dirty="0">
                <a:solidFill>
                  <a:schemeClr val="bg2"/>
                </a:solidFill>
              </a:rPr>
              <a:t>spectre de rotation pure (peu intéressant pour les besoins analytiques).</a:t>
            </a:r>
            <a:endParaRPr lang="fr-CA" dirty="0">
              <a:solidFill>
                <a:schemeClr val="bg2"/>
              </a:solidFill>
            </a:endParaRPr>
          </a:p>
        </p:txBody>
      </p:sp>
      <p:sp>
        <p:nvSpPr>
          <p:cNvPr id="411724" name="Text Box 76"/>
          <p:cNvSpPr txBox="1">
            <a:spLocks noChangeArrowheads="1"/>
          </p:cNvSpPr>
          <p:nvPr/>
        </p:nvSpPr>
        <p:spPr bwMode="auto">
          <a:xfrm>
            <a:off x="2136775" y="3078163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Échantillon</a:t>
            </a:r>
          </a:p>
        </p:txBody>
      </p:sp>
      <p:grpSp>
        <p:nvGrpSpPr>
          <p:cNvPr id="411725" name="Group 77"/>
          <p:cNvGrpSpPr>
            <a:grpSpLocks/>
          </p:cNvGrpSpPr>
          <p:nvPr/>
        </p:nvGrpSpPr>
        <p:grpSpPr bwMode="auto">
          <a:xfrm>
            <a:off x="2370138" y="1630363"/>
            <a:ext cx="774700" cy="1304925"/>
            <a:chOff x="2611" y="1101"/>
            <a:chExt cx="488" cy="822"/>
          </a:xfrm>
        </p:grpSpPr>
        <p:sp>
          <p:nvSpPr>
            <p:cNvPr id="411726" name="AutoShape 78" descr="Gouttelettes"/>
            <p:cNvSpPr>
              <a:spLocks noChangeArrowheads="1"/>
            </p:cNvSpPr>
            <p:nvPr/>
          </p:nvSpPr>
          <p:spPr bwMode="auto">
            <a:xfrm>
              <a:off x="2671" y="1225"/>
              <a:ext cx="354" cy="69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727" name="Rectangle 79"/>
            <p:cNvSpPr>
              <a:spLocks noChangeArrowheads="1"/>
            </p:cNvSpPr>
            <p:nvPr/>
          </p:nvSpPr>
          <p:spPr bwMode="auto">
            <a:xfrm>
              <a:off x="2622" y="1101"/>
              <a:ext cx="427" cy="18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728" name="Rectangle 80"/>
            <p:cNvSpPr>
              <a:spLocks noChangeArrowheads="1"/>
            </p:cNvSpPr>
            <p:nvPr/>
          </p:nvSpPr>
          <p:spPr bwMode="auto">
            <a:xfrm>
              <a:off x="2679" y="1266"/>
              <a:ext cx="337" cy="14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729" name="Arc 81"/>
            <p:cNvSpPr>
              <a:spLocks/>
            </p:cNvSpPr>
            <p:nvPr/>
          </p:nvSpPr>
          <p:spPr bwMode="auto">
            <a:xfrm flipH="1">
              <a:off x="3025" y="1174"/>
              <a:ext cx="74" cy="1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730" name="Arc 82"/>
            <p:cNvSpPr>
              <a:spLocks/>
            </p:cNvSpPr>
            <p:nvPr/>
          </p:nvSpPr>
          <p:spPr bwMode="auto">
            <a:xfrm>
              <a:off x="2611" y="1197"/>
              <a:ext cx="58" cy="11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11782" name="Line 134"/>
          <p:cNvSpPr>
            <a:spLocks noChangeShapeType="1"/>
          </p:cNvSpPr>
          <p:nvPr/>
        </p:nvSpPr>
        <p:spPr bwMode="auto">
          <a:xfrm flipV="1">
            <a:off x="2452688" y="1973263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1810" name="Group 162"/>
          <p:cNvGrpSpPr>
            <a:grpSpLocks/>
          </p:cNvGrpSpPr>
          <p:nvPr/>
        </p:nvGrpSpPr>
        <p:grpSpPr bwMode="auto">
          <a:xfrm>
            <a:off x="2089150" y="1541463"/>
            <a:ext cx="457200" cy="1455737"/>
            <a:chOff x="1515" y="971"/>
            <a:chExt cx="288" cy="917"/>
          </a:xfrm>
        </p:grpSpPr>
        <p:sp>
          <p:nvSpPr>
            <p:cNvPr id="411794" name="Line 146"/>
            <p:cNvSpPr>
              <a:spLocks noChangeShapeType="1"/>
            </p:cNvSpPr>
            <p:nvPr/>
          </p:nvSpPr>
          <p:spPr bwMode="auto">
            <a:xfrm>
              <a:off x="1579" y="1056"/>
              <a:ext cx="0" cy="8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799" name="Text Box 151"/>
            <p:cNvSpPr txBox="1">
              <a:spLocks noChangeArrowheads="1"/>
            </p:cNvSpPr>
            <p:nvPr/>
          </p:nvSpPr>
          <p:spPr bwMode="auto">
            <a:xfrm>
              <a:off x="1515" y="971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F</a:t>
              </a:r>
              <a:endParaRPr lang="fr-FR" sz="2000">
                <a:solidFill>
                  <a:schemeClr val="bg2"/>
                </a:solidFill>
              </a:endParaRPr>
            </a:p>
          </p:txBody>
        </p:sp>
      </p:grpSp>
      <p:sp>
        <p:nvSpPr>
          <p:cNvPr id="411798" name="Text Box 150"/>
          <p:cNvSpPr txBox="1">
            <a:spLocks noChangeArrowheads="1"/>
          </p:cNvSpPr>
          <p:nvPr/>
        </p:nvSpPr>
        <p:spPr bwMode="auto">
          <a:xfrm>
            <a:off x="1597025" y="1541463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L</a:t>
            </a:r>
            <a:endParaRPr lang="fr-FR" sz="2000">
              <a:solidFill>
                <a:schemeClr val="bg2"/>
              </a:solidFill>
            </a:endParaRPr>
          </a:p>
        </p:txBody>
      </p:sp>
      <p:grpSp>
        <p:nvGrpSpPr>
          <p:cNvPr id="411814" name="Group 166"/>
          <p:cNvGrpSpPr>
            <a:grpSpLocks/>
          </p:cNvGrpSpPr>
          <p:nvPr/>
        </p:nvGrpSpPr>
        <p:grpSpPr bwMode="auto">
          <a:xfrm>
            <a:off x="1036638" y="1957388"/>
            <a:ext cx="3086100" cy="1571625"/>
            <a:chOff x="874" y="1233"/>
            <a:chExt cx="1944" cy="990"/>
          </a:xfrm>
        </p:grpSpPr>
        <p:grpSp>
          <p:nvGrpSpPr>
            <p:cNvPr id="411803" name="Group 155"/>
            <p:cNvGrpSpPr>
              <a:grpSpLocks/>
            </p:cNvGrpSpPr>
            <p:nvPr/>
          </p:nvGrpSpPr>
          <p:grpSpPr bwMode="auto">
            <a:xfrm>
              <a:off x="874" y="1233"/>
              <a:ext cx="613" cy="990"/>
              <a:chOff x="874" y="1233"/>
              <a:chExt cx="613" cy="990"/>
            </a:xfrm>
          </p:grpSpPr>
          <p:sp>
            <p:nvSpPr>
              <p:cNvPr id="411653" name="Text Box 5"/>
              <p:cNvSpPr txBox="1">
                <a:spLocks noChangeArrowheads="1"/>
              </p:cNvSpPr>
              <p:nvPr/>
            </p:nvSpPr>
            <p:spPr bwMode="auto">
              <a:xfrm>
                <a:off x="874" y="1781"/>
                <a:ext cx="6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 sz="2000">
                    <a:solidFill>
                      <a:schemeClr val="bg2"/>
                    </a:solidFill>
                  </a:rPr>
                  <a:t>Source</a:t>
                </a:r>
                <a:br>
                  <a:rPr lang="fr-CA" sz="2000">
                    <a:solidFill>
                      <a:schemeClr val="bg2"/>
                    </a:solidFill>
                  </a:rPr>
                </a:br>
                <a:r>
                  <a:rPr lang="fr-CA" sz="2000">
                    <a:solidFill>
                      <a:schemeClr val="bg2"/>
                    </a:solidFill>
                  </a:rPr>
                  <a:t>blanche</a:t>
                </a:r>
              </a:p>
            </p:txBody>
          </p:sp>
          <p:sp>
            <p:nvSpPr>
              <p:cNvPr id="411687" name="Oval 39"/>
              <p:cNvSpPr>
                <a:spLocks noChangeArrowheads="1"/>
              </p:cNvSpPr>
              <p:nvPr/>
            </p:nvSpPr>
            <p:spPr bwMode="auto">
              <a:xfrm>
                <a:off x="1233" y="1537"/>
                <a:ext cx="49" cy="47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88" name="Line 40"/>
              <p:cNvSpPr>
                <a:spLocks noChangeShapeType="1"/>
              </p:cNvSpPr>
              <p:nvPr/>
            </p:nvSpPr>
            <p:spPr bwMode="auto">
              <a:xfrm flipV="1">
                <a:off x="1257" y="1233"/>
                <a:ext cx="0" cy="23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89" name="Line 41"/>
              <p:cNvSpPr>
                <a:spLocks noChangeShapeType="1"/>
              </p:cNvSpPr>
              <p:nvPr/>
            </p:nvSpPr>
            <p:spPr bwMode="auto">
              <a:xfrm>
                <a:off x="1257" y="1652"/>
                <a:ext cx="0" cy="21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90" name="Line 42"/>
              <p:cNvSpPr>
                <a:spLocks noChangeShapeType="1"/>
              </p:cNvSpPr>
              <p:nvPr/>
            </p:nvSpPr>
            <p:spPr bwMode="auto">
              <a:xfrm>
                <a:off x="1315" y="1611"/>
                <a:ext cx="123" cy="12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91" name="Line 43"/>
              <p:cNvSpPr>
                <a:spLocks noChangeShapeType="1"/>
              </p:cNvSpPr>
              <p:nvPr/>
            </p:nvSpPr>
            <p:spPr bwMode="auto">
              <a:xfrm>
                <a:off x="1074" y="1370"/>
                <a:ext cx="123" cy="12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93" name="Line 45"/>
              <p:cNvSpPr>
                <a:spLocks noChangeShapeType="1"/>
              </p:cNvSpPr>
              <p:nvPr/>
            </p:nvSpPr>
            <p:spPr bwMode="auto">
              <a:xfrm>
                <a:off x="1057" y="1558"/>
                <a:ext cx="13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94" name="Line 46"/>
              <p:cNvSpPr>
                <a:spLocks noChangeShapeType="1"/>
              </p:cNvSpPr>
              <p:nvPr/>
            </p:nvSpPr>
            <p:spPr bwMode="auto">
              <a:xfrm flipV="1">
                <a:off x="1323" y="1380"/>
                <a:ext cx="115" cy="1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695" name="Line 47"/>
              <p:cNvSpPr>
                <a:spLocks noChangeShapeType="1"/>
              </p:cNvSpPr>
              <p:nvPr/>
            </p:nvSpPr>
            <p:spPr bwMode="auto">
              <a:xfrm flipV="1">
                <a:off x="1107" y="1591"/>
                <a:ext cx="115" cy="1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05" name="Line 57"/>
              <p:cNvSpPr>
                <a:spLocks noChangeShapeType="1"/>
              </p:cNvSpPr>
              <p:nvPr/>
            </p:nvSpPr>
            <p:spPr bwMode="auto">
              <a:xfrm>
                <a:off x="1252" y="1554"/>
                <a:ext cx="171" cy="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13" name="Line 65"/>
              <p:cNvSpPr>
                <a:spLocks noChangeShapeType="1"/>
              </p:cNvSpPr>
              <p:nvPr/>
            </p:nvSpPr>
            <p:spPr bwMode="auto">
              <a:xfrm flipV="1">
                <a:off x="1278" y="1446"/>
                <a:ext cx="161" cy="10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86" name="Line 138"/>
              <p:cNvSpPr>
                <a:spLocks noChangeShapeType="1"/>
              </p:cNvSpPr>
              <p:nvPr/>
            </p:nvSpPr>
            <p:spPr bwMode="auto">
              <a:xfrm flipV="1">
                <a:off x="1291" y="1280"/>
                <a:ext cx="128" cy="2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87" name="Line 139"/>
              <p:cNvSpPr>
                <a:spLocks noChangeShapeType="1"/>
              </p:cNvSpPr>
              <p:nvPr/>
            </p:nvSpPr>
            <p:spPr bwMode="auto">
              <a:xfrm>
                <a:off x="1259" y="1568"/>
                <a:ext cx="160" cy="2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1715" name="Line 67"/>
            <p:cNvSpPr>
              <a:spLocks noChangeShapeType="1"/>
            </p:cNvSpPr>
            <p:nvPr/>
          </p:nvSpPr>
          <p:spPr bwMode="auto">
            <a:xfrm>
              <a:off x="2137" y="1561"/>
              <a:ext cx="68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07" name="Line 159"/>
            <p:cNvSpPr>
              <a:spLocks noChangeShapeType="1"/>
            </p:cNvSpPr>
            <p:nvPr/>
          </p:nvSpPr>
          <p:spPr bwMode="auto">
            <a:xfrm>
              <a:off x="1331" y="1561"/>
              <a:ext cx="4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411813" name="Group 165"/>
            <p:cNvGrpSpPr>
              <a:grpSpLocks/>
            </p:cNvGrpSpPr>
            <p:nvPr/>
          </p:nvGrpSpPr>
          <p:grpSpPr bwMode="auto">
            <a:xfrm>
              <a:off x="1451" y="1248"/>
              <a:ext cx="128" cy="608"/>
              <a:chOff x="1451" y="1248"/>
              <a:chExt cx="128" cy="608"/>
            </a:xfrm>
          </p:grpSpPr>
          <p:sp>
            <p:nvSpPr>
              <p:cNvPr id="411788" name="Line 140"/>
              <p:cNvSpPr>
                <a:spLocks noChangeShapeType="1"/>
              </p:cNvSpPr>
              <p:nvPr/>
            </p:nvSpPr>
            <p:spPr bwMode="auto">
              <a:xfrm>
                <a:off x="1451" y="1248"/>
                <a:ext cx="12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90" name="Line 142"/>
              <p:cNvSpPr>
                <a:spLocks noChangeShapeType="1"/>
              </p:cNvSpPr>
              <p:nvPr/>
            </p:nvSpPr>
            <p:spPr bwMode="auto">
              <a:xfrm>
                <a:off x="1483" y="137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91" name="Line 143"/>
              <p:cNvSpPr>
                <a:spLocks noChangeShapeType="1"/>
              </p:cNvSpPr>
              <p:nvPr/>
            </p:nvSpPr>
            <p:spPr bwMode="auto">
              <a:xfrm>
                <a:off x="1483" y="163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92" name="Line 144"/>
              <p:cNvSpPr>
                <a:spLocks noChangeShapeType="1"/>
              </p:cNvSpPr>
              <p:nvPr/>
            </p:nvSpPr>
            <p:spPr bwMode="auto">
              <a:xfrm>
                <a:off x="1451" y="1760"/>
                <a:ext cx="12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793" name="Line 145"/>
              <p:cNvSpPr>
                <a:spLocks noChangeShapeType="1"/>
              </p:cNvSpPr>
              <p:nvPr/>
            </p:nvSpPr>
            <p:spPr bwMode="auto">
              <a:xfrm>
                <a:off x="1451" y="1856"/>
                <a:ext cx="12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812" name="Line 164"/>
              <p:cNvSpPr>
                <a:spLocks noChangeShapeType="1"/>
              </p:cNvSpPr>
              <p:nvPr/>
            </p:nvSpPr>
            <p:spPr bwMode="auto">
              <a:xfrm>
                <a:off x="1483" y="1472"/>
                <a:ext cx="6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grpSp>
        <p:nvGrpSpPr>
          <p:cNvPr id="411815" name="Group 167"/>
          <p:cNvGrpSpPr>
            <a:grpSpLocks/>
          </p:cNvGrpSpPr>
          <p:nvPr/>
        </p:nvGrpSpPr>
        <p:grpSpPr bwMode="auto">
          <a:xfrm>
            <a:off x="3838575" y="1582738"/>
            <a:ext cx="2840038" cy="1751012"/>
            <a:chOff x="2639" y="997"/>
            <a:chExt cx="1789" cy="1103"/>
          </a:xfrm>
        </p:grpSpPr>
        <p:sp>
          <p:nvSpPr>
            <p:cNvPr id="411816" name="Text Box 168"/>
            <p:cNvSpPr txBox="1">
              <a:spLocks noChangeArrowheads="1"/>
            </p:cNvSpPr>
            <p:nvPr/>
          </p:nvSpPr>
          <p:spPr bwMode="auto">
            <a:xfrm>
              <a:off x="3664" y="997"/>
              <a:ext cx="7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Récepteur</a:t>
              </a:r>
            </a:p>
          </p:txBody>
        </p:sp>
        <p:sp>
          <p:nvSpPr>
            <p:cNvPr id="411817" name="Text Box 169"/>
            <p:cNvSpPr txBox="1">
              <a:spLocks noChangeArrowheads="1"/>
            </p:cNvSpPr>
            <p:nvPr/>
          </p:nvSpPr>
          <p:spPr bwMode="auto">
            <a:xfrm>
              <a:off x="3056" y="1850"/>
              <a:ext cx="6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Réseau</a:t>
              </a:r>
            </a:p>
          </p:txBody>
        </p:sp>
        <p:sp>
          <p:nvSpPr>
            <p:cNvPr id="411818" name="AutoShape 170"/>
            <p:cNvSpPr>
              <a:spLocks noChangeArrowheads="1"/>
            </p:cNvSpPr>
            <p:nvPr/>
          </p:nvSpPr>
          <p:spPr bwMode="auto">
            <a:xfrm rot="1122811">
              <a:off x="2639" y="1300"/>
              <a:ext cx="304" cy="493"/>
            </a:xfrm>
            <a:prstGeom prst="triangle">
              <a:avLst>
                <a:gd name="adj" fmla="val 50000"/>
              </a:avLst>
            </a:prstGeom>
            <a:solidFill>
              <a:srgbClr val="3366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19" name="Line 171"/>
            <p:cNvSpPr>
              <a:spLocks noChangeShapeType="1"/>
            </p:cNvSpPr>
            <p:nvPr/>
          </p:nvSpPr>
          <p:spPr bwMode="auto">
            <a:xfrm flipV="1">
              <a:off x="2943" y="1767"/>
              <a:ext cx="854" cy="16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20" name="Line 172"/>
            <p:cNvSpPr>
              <a:spLocks noChangeShapeType="1"/>
            </p:cNvSpPr>
            <p:nvPr/>
          </p:nvSpPr>
          <p:spPr bwMode="auto">
            <a:xfrm>
              <a:off x="2844" y="1669"/>
              <a:ext cx="263" cy="223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21" name="Line 173"/>
            <p:cNvSpPr>
              <a:spLocks noChangeShapeType="1"/>
            </p:cNvSpPr>
            <p:nvPr/>
          </p:nvSpPr>
          <p:spPr bwMode="auto">
            <a:xfrm>
              <a:off x="2844" y="1628"/>
              <a:ext cx="354" cy="23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22" name="Line 174"/>
            <p:cNvSpPr>
              <a:spLocks noChangeShapeType="1"/>
            </p:cNvSpPr>
            <p:nvPr/>
          </p:nvSpPr>
          <p:spPr bwMode="auto">
            <a:xfrm>
              <a:off x="2861" y="1611"/>
              <a:ext cx="460" cy="22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23" name="Line 175"/>
            <p:cNvSpPr>
              <a:spLocks noChangeShapeType="1"/>
            </p:cNvSpPr>
            <p:nvPr/>
          </p:nvSpPr>
          <p:spPr bwMode="auto">
            <a:xfrm>
              <a:off x="2861" y="1562"/>
              <a:ext cx="583" cy="273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24" name="Line 176"/>
            <p:cNvSpPr>
              <a:spLocks noChangeShapeType="1"/>
            </p:cNvSpPr>
            <p:nvPr/>
          </p:nvSpPr>
          <p:spPr bwMode="auto">
            <a:xfrm>
              <a:off x="2861" y="1530"/>
              <a:ext cx="724" cy="2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25" name="Line 177"/>
            <p:cNvSpPr>
              <a:spLocks noChangeShapeType="1"/>
            </p:cNvSpPr>
            <p:nvPr/>
          </p:nvSpPr>
          <p:spPr bwMode="auto">
            <a:xfrm flipV="1">
              <a:off x="3435" y="1372"/>
              <a:ext cx="395" cy="452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411826" name="Group 178"/>
            <p:cNvGrpSpPr>
              <a:grpSpLocks/>
            </p:cNvGrpSpPr>
            <p:nvPr/>
          </p:nvGrpSpPr>
          <p:grpSpPr bwMode="auto">
            <a:xfrm rot="-2129277">
              <a:off x="3693" y="1079"/>
              <a:ext cx="52" cy="843"/>
              <a:chOff x="2423" y="1138"/>
              <a:chExt cx="52" cy="843"/>
            </a:xfrm>
          </p:grpSpPr>
          <p:sp>
            <p:nvSpPr>
              <p:cNvPr id="411827" name="Rectangle 179"/>
              <p:cNvSpPr>
                <a:spLocks noChangeArrowheads="1"/>
              </p:cNvSpPr>
              <p:nvPr/>
            </p:nvSpPr>
            <p:spPr bwMode="auto">
              <a:xfrm>
                <a:off x="2423" y="1138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11828" name="Rectangle 180"/>
              <p:cNvSpPr>
                <a:spLocks noChangeArrowheads="1"/>
              </p:cNvSpPr>
              <p:nvPr/>
            </p:nvSpPr>
            <p:spPr bwMode="auto">
              <a:xfrm>
                <a:off x="2428" y="1579"/>
                <a:ext cx="47" cy="4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11829" name="Oval 181"/>
            <p:cNvSpPr>
              <a:spLocks noChangeArrowheads="1"/>
            </p:cNvSpPr>
            <p:nvPr/>
          </p:nvSpPr>
          <p:spPr bwMode="auto">
            <a:xfrm>
              <a:off x="3748" y="1299"/>
              <a:ext cx="189" cy="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30" name="Rectangle 182"/>
            <p:cNvSpPr>
              <a:spLocks noChangeArrowheads="1"/>
            </p:cNvSpPr>
            <p:nvPr/>
          </p:nvSpPr>
          <p:spPr bwMode="auto">
            <a:xfrm>
              <a:off x="3828" y="1247"/>
              <a:ext cx="47" cy="5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31" name="Rectangle 183"/>
            <p:cNvSpPr>
              <a:spLocks noChangeArrowheads="1"/>
            </p:cNvSpPr>
            <p:nvPr/>
          </p:nvSpPr>
          <p:spPr bwMode="auto">
            <a:xfrm>
              <a:off x="3826" y="1467"/>
              <a:ext cx="47" cy="5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1832" name="Arc 184"/>
            <p:cNvSpPr>
              <a:spLocks/>
            </p:cNvSpPr>
            <p:nvPr/>
          </p:nvSpPr>
          <p:spPr bwMode="auto">
            <a:xfrm flipH="1" flipV="1">
              <a:off x="3165" y="1118"/>
              <a:ext cx="366" cy="189"/>
            </a:xfrm>
            <a:custGeom>
              <a:avLst/>
              <a:gdLst>
                <a:gd name="G0" fmla="+- 7552 0 0"/>
                <a:gd name="G1" fmla="+- 21600 0 0"/>
                <a:gd name="G2" fmla="+- 21600 0 0"/>
                <a:gd name="T0" fmla="*/ 0 w 29152"/>
                <a:gd name="T1" fmla="*/ 1363 h 21600"/>
                <a:gd name="T2" fmla="*/ 29152 w 29152"/>
                <a:gd name="T3" fmla="*/ 21600 h 21600"/>
                <a:gd name="T4" fmla="*/ 7552 w 2915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52" h="21600" fill="none" extrusionOk="0">
                  <a:moveTo>
                    <a:pt x="0" y="1363"/>
                  </a:moveTo>
                  <a:cubicBezTo>
                    <a:pt x="2415" y="461"/>
                    <a:pt x="4973" y="-1"/>
                    <a:pt x="7552" y="0"/>
                  </a:cubicBezTo>
                  <a:cubicBezTo>
                    <a:pt x="19481" y="0"/>
                    <a:pt x="29152" y="9670"/>
                    <a:pt x="29152" y="21600"/>
                  </a:cubicBezTo>
                </a:path>
                <a:path w="29152" h="21600" stroke="0" extrusionOk="0">
                  <a:moveTo>
                    <a:pt x="0" y="1363"/>
                  </a:moveTo>
                  <a:cubicBezTo>
                    <a:pt x="2415" y="461"/>
                    <a:pt x="4973" y="-1"/>
                    <a:pt x="7552" y="0"/>
                  </a:cubicBezTo>
                  <a:cubicBezTo>
                    <a:pt x="19481" y="0"/>
                    <a:pt x="29152" y="9670"/>
                    <a:pt x="29152" y="21600"/>
                  </a:cubicBezTo>
                  <a:lnTo>
                    <a:pt x="7552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11833" name="Oval 185"/>
          <p:cNvSpPr>
            <a:spLocks noChangeArrowheads="1"/>
          </p:cNvSpPr>
          <p:nvPr/>
        </p:nvSpPr>
        <p:spPr bwMode="auto">
          <a:xfrm>
            <a:off x="1901825" y="1828800"/>
            <a:ext cx="88900" cy="11684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7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animBg="1" autoUpdateAnimBg="0"/>
      <p:bldP spid="411780" grpId="0" uiExpand="1" build="p" bldLvl="2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400800" cy="762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CA" sz="3600">
                <a:solidFill>
                  <a:srgbClr val="FFFF00"/>
                </a:solidFill>
              </a:rPr>
              <a:t>Transmission - diffraction</a:t>
            </a:r>
            <a:endParaRPr lang="fr-CA">
              <a:solidFill>
                <a:srgbClr val="FFFF00"/>
              </a:solidFill>
            </a:endParaRP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1312863" y="1382713"/>
            <a:ext cx="6869112" cy="25257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4734" name="Group 14"/>
          <p:cNvGrpSpPr>
            <a:grpSpLocks/>
          </p:cNvGrpSpPr>
          <p:nvPr/>
        </p:nvGrpSpPr>
        <p:grpSpPr bwMode="auto">
          <a:xfrm>
            <a:off x="1449388" y="1611313"/>
            <a:ext cx="1676400" cy="2073275"/>
            <a:chOff x="1488" y="1056"/>
            <a:chExt cx="1056" cy="1306"/>
          </a:xfrm>
        </p:grpSpPr>
        <p:sp>
          <p:nvSpPr>
            <p:cNvPr id="414735" name="AutoShape 15"/>
            <p:cNvSpPr>
              <a:spLocks noChangeArrowheads="1"/>
            </p:cNvSpPr>
            <p:nvPr/>
          </p:nvSpPr>
          <p:spPr bwMode="auto">
            <a:xfrm>
              <a:off x="1632" y="1104"/>
              <a:ext cx="288" cy="672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6" name="Rectangle 16"/>
            <p:cNvSpPr>
              <a:spLocks noChangeArrowheads="1"/>
            </p:cNvSpPr>
            <p:nvPr/>
          </p:nvSpPr>
          <p:spPr bwMode="auto">
            <a:xfrm>
              <a:off x="1680" y="1776"/>
              <a:ext cx="192" cy="48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7" name="Line 17"/>
            <p:cNvSpPr>
              <a:spLocks noChangeShapeType="1"/>
            </p:cNvSpPr>
            <p:nvPr/>
          </p:nvSpPr>
          <p:spPr bwMode="auto">
            <a:xfrm>
              <a:off x="1728" y="1824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8" name="Line 18"/>
            <p:cNvSpPr>
              <a:spLocks noChangeShapeType="1"/>
            </p:cNvSpPr>
            <p:nvPr/>
          </p:nvSpPr>
          <p:spPr bwMode="auto">
            <a:xfrm>
              <a:off x="1824" y="1824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9" name="Text Box 19"/>
            <p:cNvSpPr txBox="1">
              <a:spLocks noChangeArrowheads="1"/>
            </p:cNvSpPr>
            <p:nvPr/>
          </p:nvSpPr>
          <p:spPr bwMode="auto">
            <a:xfrm>
              <a:off x="1488" y="1920"/>
              <a:ext cx="7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Lampe à mercure</a:t>
              </a:r>
            </a:p>
          </p:txBody>
        </p:sp>
        <p:sp>
          <p:nvSpPr>
            <p:cNvPr id="414740" name="Line 20"/>
            <p:cNvSpPr>
              <a:spLocks noChangeShapeType="1"/>
            </p:cNvSpPr>
            <p:nvPr/>
          </p:nvSpPr>
          <p:spPr bwMode="auto">
            <a:xfrm flipV="1">
              <a:off x="1920" y="1056"/>
              <a:ext cx="288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41" name="Line 21"/>
            <p:cNvSpPr>
              <a:spLocks noChangeShapeType="1"/>
            </p:cNvSpPr>
            <p:nvPr/>
          </p:nvSpPr>
          <p:spPr bwMode="auto">
            <a:xfrm flipV="1">
              <a:off x="1920" y="1200"/>
              <a:ext cx="62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42" name="Line 22"/>
            <p:cNvSpPr>
              <a:spLocks noChangeShapeType="1"/>
            </p:cNvSpPr>
            <p:nvPr/>
          </p:nvSpPr>
          <p:spPr bwMode="auto">
            <a:xfrm>
              <a:off x="1920" y="1488"/>
              <a:ext cx="52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43" name="Line 23"/>
            <p:cNvSpPr>
              <a:spLocks noChangeShapeType="1"/>
            </p:cNvSpPr>
            <p:nvPr/>
          </p:nvSpPr>
          <p:spPr bwMode="auto">
            <a:xfrm>
              <a:off x="1920" y="1584"/>
              <a:ext cx="336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4744" name="Group 24"/>
          <p:cNvGrpSpPr>
            <a:grpSpLocks/>
          </p:cNvGrpSpPr>
          <p:nvPr/>
        </p:nvGrpSpPr>
        <p:grpSpPr bwMode="auto">
          <a:xfrm>
            <a:off x="3201988" y="1763713"/>
            <a:ext cx="228600" cy="838200"/>
            <a:chOff x="2592" y="1152"/>
            <a:chExt cx="144" cy="528"/>
          </a:xfrm>
        </p:grpSpPr>
        <p:sp>
          <p:nvSpPr>
            <p:cNvPr id="414745" name="Line 25"/>
            <p:cNvSpPr>
              <a:spLocks noChangeShapeType="1"/>
            </p:cNvSpPr>
            <p:nvPr/>
          </p:nvSpPr>
          <p:spPr bwMode="auto">
            <a:xfrm>
              <a:off x="2736" y="115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46" name="Line 26"/>
            <p:cNvSpPr>
              <a:spLocks noChangeShapeType="1"/>
            </p:cNvSpPr>
            <p:nvPr/>
          </p:nvSpPr>
          <p:spPr bwMode="auto">
            <a:xfrm>
              <a:off x="2592" y="115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4747" name="Group 27"/>
          <p:cNvGrpSpPr>
            <a:grpSpLocks/>
          </p:cNvGrpSpPr>
          <p:nvPr/>
        </p:nvGrpSpPr>
        <p:grpSpPr bwMode="auto">
          <a:xfrm>
            <a:off x="2135188" y="2144713"/>
            <a:ext cx="2819400" cy="1463675"/>
            <a:chOff x="1920" y="1392"/>
            <a:chExt cx="1776" cy="922"/>
          </a:xfrm>
        </p:grpSpPr>
        <p:sp>
          <p:nvSpPr>
            <p:cNvPr id="414748" name="Text Box 28"/>
            <p:cNvSpPr txBox="1">
              <a:spLocks noChangeArrowheads="1"/>
            </p:cNvSpPr>
            <p:nvPr/>
          </p:nvSpPr>
          <p:spPr bwMode="auto">
            <a:xfrm>
              <a:off x="2352" y="1680"/>
              <a:ext cx="12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rgbClr val="003399"/>
                  </a:solidFill>
                </a:rPr>
                <a:t>Lumière monochromatique</a:t>
              </a:r>
              <a:r>
                <a:rPr kumimoji="0" lang="fr-CA" sz="2000" b="1" i="1">
                  <a:solidFill>
                    <a:srgbClr val="003399"/>
                  </a:solidFill>
                  <a:latin typeface="Symbol" pitchFamily="18" charset="2"/>
                </a:rPr>
                <a:t>l</a:t>
              </a:r>
              <a:r>
                <a:rPr kumimoji="0" lang="fr-CA" sz="2000" b="1">
                  <a:solidFill>
                    <a:srgbClr val="003399"/>
                  </a:solidFill>
                  <a:latin typeface="Symbol" pitchFamily="18" charset="2"/>
                </a:rPr>
                <a:t> </a:t>
              </a:r>
              <a:r>
                <a:rPr kumimoji="0" lang="fr-CA" sz="2000">
                  <a:solidFill>
                    <a:srgbClr val="003399"/>
                  </a:solidFill>
                </a:rPr>
                <a:t>= 253,7 nm</a:t>
              </a:r>
            </a:p>
          </p:txBody>
        </p:sp>
        <p:sp>
          <p:nvSpPr>
            <p:cNvPr id="414749" name="Line 29"/>
            <p:cNvSpPr>
              <a:spLocks noChangeShapeType="1"/>
            </p:cNvSpPr>
            <p:nvPr/>
          </p:nvSpPr>
          <p:spPr bwMode="auto">
            <a:xfrm flipV="1">
              <a:off x="3168" y="1392"/>
              <a:ext cx="288" cy="3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50" name="Line 30"/>
            <p:cNvSpPr>
              <a:spLocks noChangeShapeType="1"/>
            </p:cNvSpPr>
            <p:nvPr/>
          </p:nvSpPr>
          <p:spPr bwMode="auto">
            <a:xfrm>
              <a:off x="1920" y="1392"/>
              <a:ext cx="17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4799" name="Group 79"/>
          <p:cNvGrpSpPr>
            <a:grpSpLocks/>
          </p:cNvGrpSpPr>
          <p:nvPr/>
        </p:nvGrpSpPr>
        <p:grpSpPr bwMode="auto">
          <a:xfrm>
            <a:off x="4954588" y="1687513"/>
            <a:ext cx="1741487" cy="990600"/>
            <a:chOff x="3121" y="1063"/>
            <a:chExt cx="1097" cy="624"/>
          </a:xfrm>
        </p:grpSpPr>
        <p:sp>
          <p:nvSpPr>
            <p:cNvPr id="414730" name="AutoShape 10"/>
            <p:cNvSpPr>
              <a:spLocks noChangeArrowheads="1"/>
            </p:cNvSpPr>
            <p:nvPr/>
          </p:nvSpPr>
          <p:spPr bwMode="auto">
            <a:xfrm>
              <a:off x="3169" y="1063"/>
              <a:ext cx="1008" cy="57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1" name="Rectangle 11"/>
            <p:cNvSpPr>
              <a:spLocks noChangeArrowheads="1"/>
            </p:cNvSpPr>
            <p:nvPr/>
          </p:nvSpPr>
          <p:spPr bwMode="auto">
            <a:xfrm>
              <a:off x="3121" y="1159"/>
              <a:ext cx="4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2" name="Rectangle 12"/>
            <p:cNvSpPr>
              <a:spLocks noChangeArrowheads="1"/>
            </p:cNvSpPr>
            <p:nvPr/>
          </p:nvSpPr>
          <p:spPr bwMode="auto">
            <a:xfrm>
              <a:off x="3505" y="1639"/>
              <a:ext cx="28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33" name="Text Box 13"/>
            <p:cNvSpPr txBox="1">
              <a:spLocks noChangeArrowheads="1"/>
            </p:cNvSpPr>
            <p:nvPr/>
          </p:nvSpPr>
          <p:spPr bwMode="auto">
            <a:xfrm>
              <a:off x="3169" y="1111"/>
              <a:ext cx="10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rgbClr val="003399"/>
                  </a:solidFill>
                </a:rPr>
                <a:t>Échantillon</a:t>
              </a:r>
            </a:p>
          </p:txBody>
        </p:sp>
        <p:sp>
          <p:nvSpPr>
            <p:cNvPr id="414780" name="Rectangle 60"/>
            <p:cNvSpPr>
              <a:spLocks noChangeArrowheads="1"/>
            </p:cNvSpPr>
            <p:nvPr/>
          </p:nvSpPr>
          <p:spPr bwMode="auto">
            <a:xfrm>
              <a:off x="4170" y="1165"/>
              <a:ext cx="4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4801" name="Group 81"/>
          <p:cNvGrpSpPr>
            <a:grpSpLocks/>
          </p:cNvGrpSpPr>
          <p:nvPr/>
        </p:nvGrpSpPr>
        <p:grpSpPr bwMode="auto">
          <a:xfrm>
            <a:off x="6694488" y="1679575"/>
            <a:ext cx="1479550" cy="473075"/>
            <a:chOff x="4217" y="1058"/>
            <a:chExt cx="932" cy="298"/>
          </a:xfrm>
        </p:grpSpPr>
        <p:sp>
          <p:nvSpPr>
            <p:cNvPr id="414781" name="Line 61"/>
            <p:cNvSpPr>
              <a:spLocks noChangeShapeType="1"/>
            </p:cNvSpPr>
            <p:nvPr/>
          </p:nvSpPr>
          <p:spPr bwMode="auto">
            <a:xfrm>
              <a:off x="4217" y="1356"/>
              <a:ext cx="54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82" name="Text Box 62"/>
            <p:cNvSpPr txBox="1">
              <a:spLocks noChangeArrowheads="1"/>
            </p:cNvSpPr>
            <p:nvPr/>
          </p:nvSpPr>
          <p:spPr bwMode="auto">
            <a:xfrm>
              <a:off x="4365" y="1058"/>
              <a:ext cx="7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sz="2000">
                  <a:solidFill>
                    <a:schemeClr val="bg2"/>
                  </a:solidFill>
                </a:rPr>
                <a:t> transmis</a:t>
              </a:r>
            </a:p>
          </p:txBody>
        </p:sp>
      </p:grpSp>
      <p:grpSp>
        <p:nvGrpSpPr>
          <p:cNvPr id="414800" name="Group 80"/>
          <p:cNvGrpSpPr>
            <a:grpSpLocks/>
          </p:cNvGrpSpPr>
          <p:nvPr/>
        </p:nvGrpSpPr>
        <p:grpSpPr bwMode="auto">
          <a:xfrm>
            <a:off x="5156200" y="2678113"/>
            <a:ext cx="1244600" cy="1208087"/>
            <a:chOff x="3248" y="1687"/>
            <a:chExt cx="784" cy="761"/>
          </a:xfrm>
        </p:grpSpPr>
        <p:sp>
          <p:nvSpPr>
            <p:cNvPr id="414725" name="Line 5"/>
            <p:cNvSpPr>
              <a:spLocks noChangeShapeType="1"/>
            </p:cNvSpPr>
            <p:nvPr/>
          </p:nvSpPr>
          <p:spPr bwMode="auto">
            <a:xfrm flipH="1">
              <a:off x="3547" y="1687"/>
              <a:ext cx="6" cy="4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26" name="Line 6"/>
            <p:cNvSpPr>
              <a:spLocks noChangeShapeType="1"/>
            </p:cNvSpPr>
            <p:nvPr/>
          </p:nvSpPr>
          <p:spPr bwMode="auto">
            <a:xfrm>
              <a:off x="3649" y="1687"/>
              <a:ext cx="2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27" name="Line 7"/>
            <p:cNvSpPr>
              <a:spLocks noChangeShapeType="1"/>
            </p:cNvSpPr>
            <p:nvPr/>
          </p:nvSpPr>
          <p:spPr bwMode="auto">
            <a:xfrm>
              <a:off x="3745" y="1687"/>
              <a:ext cx="2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83" name="Text Box 63"/>
            <p:cNvSpPr txBox="1">
              <a:spLocks noChangeArrowheads="1"/>
            </p:cNvSpPr>
            <p:nvPr/>
          </p:nvSpPr>
          <p:spPr bwMode="auto">
            <a:xfrm>
              <a:off x="3248" y="2198"/>
              <a:ext cx="7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sz="2000">
                  <a:solidFill>
                    <a:schemeClr val="bg2"/>
                  </a:solidFill>
                </a:rPr>
                <a:t> diffracté</a:t>
              </a:r>
            </a:p>
          </p:txBody>
        </p:sp>
      </p:grpSp>
      <p:sp>
        <p:nvSpPr>
          <p:cNvPr id="414784" name="Text Box 64"/>
          <p:cNvSpPr txBox="1">
            <a:spLocks noChangeArrowheads="1"/>
          </p:cNvSpPr>
          <p:nvPr/>
        </p:nvSpPr>
        <p:spPr bwMode="auto">
          <a:xfrm>
            <a:off x="563563" y="3954463"/>
            <a:ext cx="5072062" cy="1927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  Lumière transmise :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>
                <a:solidFill>
                  <a:schemeClr val="bg2"/>
                </a:solidFill>
              </a:rPr>
              <a:t>trans</a:t>
            </a:r>
            <a:r>
              <a:rPr lang="fr-CA">
                <a:solidFill>
                  <a:schemeClr val="bg2"/>
                </a:solidFill>
              </a:rPr>
              <a:t>  = 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>
                <a:solidFill>
                  <a:schemeClr val="bg2"/>
                </a:solidFill>
              </a:rPr>
              <a:t>inc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  Lumière diffractée :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>
                <a:solidFill>
                  <a:schemeClr val="bg2"/>
                </a:solidFill>
              </a:rPr>
              <a:t>diffr</a:t>
            </a:r>
            <a:r>
              <a:rPr lang="fr-CA">
                <a:solidFill>
                  <a:schemeClr val="bg2"/>
                </a:solidFill>
              </a:rPr>
              <a:t>  = 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>
                <a:solidFill>
                  <a:schemeClr val="bg2"/>
                </a:solidFill>
              </a:rPr>
              <a:t>inc     	</a:t>
            </a:r>
            <a:r>
              <a:rPr lang="fr-CA">
                <a:solidFill>
                  <a:schemeClr val="bg2"/>
                </a:solidFill>
              </a:rPr>
              <a:t>(diffraction RAYLEIGH</a:t>
            </a:r>
            <a:r>
              <a:rPr lang="fr-CA" b="1">
                <a:solidFill>
                  <a:schemeClr val="bg2"/>
                </a:solidFill>
              </a:rPr>
              <a:t>)</a:t>
            </a:r>
            <a:endParaRPr lang="fr-CA" b="1" baseline="-2500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  Lumière RAMAN :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>
                <a:solidFill>
                  <a:schemeClr val="bg2"/>
                </a:solidFill>
              </a:rPr>
              <a:t>RAMAN</a:t>
            </a:r>
            <a:r>
              <a:rPr lang="fr-CA">
                <a:solidFill>
                  <a:schemeClr val="bg2"/>
                </a:solidFill>
              </a:rPr>
              <a:t>  </a:t>
            </a:r>
            <a:r>
              <a:rPr lang="fr-CA">
                <a:solidFill>
                  <a:schemeClr val="bg2"/>
                </a:solidFill>
                <a:sym typeface="Symbol" pitchFamily="18" charset="2"/>
              </a:rPr>
              <a:t></a:t>
            </a:r>
            <a:r>
              <a:rPr lang="fr-CA">
                <a:solidFill>
                  <a:schemeClr val="bg2"/>
                </a:solidFill>
              </a:rPr>
              <a:t> 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>
                <a:solidFill>
                  <a:schemeClr val="bg2"/>
                </a:solidFill>
              </a:rPr>
              <a:t>inc</a:t>
            </a:r>
          </a:p>
        </p:txBody>
      </p:sp>
      <p:grpSp>
        <p:nvGrpSpPr>
          <p:cNvPr id="414797" name="Group 77"/>
          <p:cNvGrpSpPr>
            <a:grpSpLocks/>
          </p:cNvGrpSpPr>
          <p:nvPr/>
        </p:nvGrpSpPr>
        <p:grpSpPr bwMode="auto">
          <a:xfrm>
            <a:off x="5962650" y="4175125"/>
            <a:ext cx="2752725" cy="730250"/>
            <a:chOff x="3756" y="2630"/>
            <a:chExt cx="1734" cy="460"/>
          </a:xfrm>
        </p:grpSpPr>
        <p:sp>
          <p:nvSpPr>
            <p:cNvPr id="414785" name="Rectangle 65"/>
            <p:cNvSpPr>
              <a:spLocks noChangeArrowheads="1"/>
            </p:cNvSpPr>
            <p:nvPr/>
          </p:nvSpPr>
          <p:spPr bwMode="auto">
            <a:xfrm>
              <a:off x="3756" y="2630"/>
              <a:ext cx="1734" cy="4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86" name="Rectangle 66"/>
            <p:cNvSpPr>
              <a:spLocks noChangeArrowheads="1"/>
            </p:cNvSpPr>
            <p:nvPr/>
          </p:nvSpPr>
          <p:spPr bwMode="auto">
            <a:xfrm>
              <a:off x="4446" y="2630"/>
              <a:ext cx="47" cy="460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87" name="Line 67"/>
            <p:cNvSpPr>
              <a:spLocks noChangeShapeType="1"/>
            </p:cNvSpPr>
            <p:nvPr/>
          </p:nvSpPr>
          <p:spPr bwMode="auto">
            <a:xfrm>
              <a:off x="4759" y="2630"/>
              <a:ext cx="0" cy="4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88" name="Line 68"/>
            <p:cNvSpPr>
              <a:spLocks noChangeShapeType="1"/>
            </p:cNvSpPr>
            <p:nvPr/>
          </p:nvSpPr>
          <p:spPr bwMode="auto">
            <a:xfrm>
              <a:off x="4874" y="2630"/>
              <a:ext cx="0" cy="4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89" name="Line 69"/>
            <p:cNvSpPr>
              <a:spLocks noChangeShapeType="1"/>
            </p:cNvSpPr>
            <p:nvPr/>
          </p:nvSpPr>
          <p:spPr bwMode="auto">
            <a:xfrm>
              <a:off x="4142" y="2630"/>
              <a:ext cx="0" cy="4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90" name="Line 70"/>
            <p:cNvSpPr>
              <a:spLocks noChangeShapeType="1"/>
            </p:cNvSpPr>
            <p:nvPr/>
          </p:nvSpPr>
          <p:spPr bwMode="auto">
            <a:xfrm>
              <a:off x="4233" y="2630"/>
              <a:ext cx="0" cy="4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14792" name="Line 72"/>
          <p:cNvSpPr>
            <a:spLocks noChangeShapeType="1"/>
          </p:cNvSpPr>
          <p:nvPr/>
        </p:nvSpPr>
        <p:spPr bwMode="auto">
          <a:xfrm flipH="1">
            <a:off x="7123113" y="2046288"/>
            <a:ext cx="704850" cy="2047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4798" name="Group 78"/>
          <p:cNvGrpSpPr>
            <a:grpSpLocks/>
          </p:cNvGrpSpPr>
          <p:nvPr/>
        </p:nvGrpSpPr>
        <p:grpSpPr bwMode="auto">
          <a:xfrm>
            <a:off x="6446838" y="4957763"/>
            <a:ext cx="2082800" cy="1185862"/>
            <a:chOff x="4061" y="3123"/>
            <a:chExt cx="1312" cy="747"/>
          </a:xfrm>
        </p:grpSpPr>
        <p:sp>
          <p:nvSpPr>
            <p:cNvPr id="414791" name="Text Box 71"/>
            <p:cNvSpPr txBox="1">
              <a:spLocks noChangeArrowheads="1"/>
            </p:cNvSpPr>
            <p:nvPr/>
          </p:nvSpPr>
          <p:spPr bwMode="auto">
            <a:xfrm>
              <a:off x="4061" y="3576"/>
              <a:ext cx="1312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Raies RAMAN</a:t>
              </a:r>
            </a:p>
          </p:txBody>
        </p:sp>
        <p:sp>
          <p:nvSpPr>
            <p:cNvPr id="414793" name="Line 73"/>
            <p:cNvSpPr>
              <a:spLocks noChangeShapeType="1"/>
            </p:cNvSpPr>
            <p:nvPr/>
          </p:nvSpPr>
          <p:spPr bwMode="auto">
            <a:xfrm flipV="1">
              <a:off x="4734" y="3131"/>
              <a:ext cx="140" cy="40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94" name="Line 74"/>
            <p:cNvSpPr>
              <a:spLocks noChangeShapeType="1"/>
            </p:cNvSpPr>
            <p:nvPr/>
          </p:nvSpPr>
          <p:spPr bwMode="auto">
            <a:xfrm flipV="1">
              <a:off x="4660" y="3123"/>
              <a:ext cx="99" cy="41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95" name="Line 75"/>
            <p:cNvSpPr>
              <a:spLocks noChangeShapeType="1"/>
            </p:cNvSpPr>
            <p:nvPr/>
          </p:nvSpPr>
          <p:spPr bwMode="auto">
            <a:xfrm flipH="1" flipV="1">
              <a:off x="4249" y="3131"/>
              <a:ext cx="181" cy="4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4796" name="Line 76"/>
            <p:cNvSpPr>
              <a:spLocks noChangeShapeType="1"/>
            </p:cNvSpPr>
            <p:nvPr/>
          </p:nvSpPr>
          <p:spPr bwMode="auto">
            <a:xfrm flipH="1" flipV="1">
              <a:off x="4159" y="3131"/>
              <a:ext cx="181" cy="4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14802" name="Arc 82"/>
          <p:cNvSpPr>
            <a:spLocks/>
          </p:cNvSpPr>
          <p:nvPr/>
        </p:nvSpPr>
        <p:spPr bwMode="auto">
          <a:xfrm flipV="1">
            <a:off x="4718050" y="4973638"/>
            <a:ext cx="2355850" cy="431800"/>
          </a:xfrm>
          <a:custGeom>
            <a:avLst/>
            <a:gdLst>
              <a:gd name="G0" fmla="+- 20756 0 0"/>
              <a:gd name="G1" fmla="+- 21600 0 0"/>
              <a:gd name="G2" fmla="+- 21600 0 0"/>
              <a:gd name="T0" fmla="*/ 0 w 42356"/>
              <a:gd name="T1" fmla="*/ 15620 h 21600"/>
              <a:gd name="T2" fmla="*/ 42356 w 42356"/>
              <a:gd name="T3" fmla="*/ 21600 h 21600"/>
              <a:gd name="T4" fmla="*/ 20756 w 4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356" h="21600" fill="none" extrusionOk="0">
                <a:moveTo>
                  <a:pt x="0" y="15620"/>
                </a:moveTo>
                <a:cubicBezTo>
                  <a:pt x="2665" y="6370"/>
                  <a:pt x="11129" y="-1"/>
                  <a:pt x="20756" y="0"/>
                </a:cubicBezTo>
                <a:cubicBezTo>
                  <a:pt x="32685" y="0"/>
                  <a:pt x="42356" y="9670"/>
                  <a:pt x="42356" y="21600"/>
                </a:cubicBezTo>
              </a:path>
              <a:path w="42356" h="21600" stroke="0" extrusionOk="0">
                <a:moveTo>
                  <a:pt x="0" y="15620"/>
                </a:moveTo>
                <a:cubicBezTo>
                  <a:pt x="2665" y="6370"/>
                  <a:pt x="11129" y="-1"/>
                  <a:pt x="20756" y="0"/>
                </a:cubicBezTo>
                <a:cubicBezTo>
                  <a:pt x="32685" y="0"/>
                  <a:pt x="42356" y="9670"/>
                  <a:pt x="42356" y="21600"/>
                </a:cubicBezTo>
                <a:lnTo>
                  <a:pt x="20756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47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47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478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478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4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4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4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4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4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4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4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4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4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4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4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4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84" grpId="0" uiExpand="1" build="p" animBg="1" autoUpdateAnimBg="0"/>
      <p:bldP spid="414792" grpId="0" animBg="1"/>
      <p:bldP spid="4148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228600"/>
            <a:ext cx="7537450" cy="1066800"/>
          </a:xfrm>
          <a:ln/>
        </p:spPr>
        <p:txBody>
          <a:bodyPr/>
          <a:lstStyle/>
          <a:p>
            <a:r>
              <a:rPr lang="fr-CA"/>
              <a:t>Turbidimétrie - néphélométrie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484313"/>
            <a:ext cx="4706937" cy="935037"/>
          </a:xfrm>
          <a:ln/>
        </p:spPr>
        <p:txBody>
          <a:bodyPr/>
          <a:lstStyle/>
          <a:p>
            <a:r>
              <a:rPr lang="fr-CA"/>
              <a:t>Mesure de la concentration de molécules solides en suspension :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3432175" y="2414588"/>
            <a:ext cx="5035550" cy="1682750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5771" name="Group 27"/>
          <p:cNvGrpSpPr>
            <a:grpSpLocks/>
          </p:cNvGrpSpPr>
          <p:nvPr/>
        </p:nvGrpSpPr>
        <p:grpSpPr bwMode="auto">
          <a:xfrm>
            <a:off x="4654550" y="2609850"/>
            <a:ext cx="1931988" cy="725488"/>
            <a:chOff x="2932" y="1644"/>
            <a:chExt cx="1217" cy="457"/>
          </a:xfrm>
        </p:grpSpPr>
        <p:sp>
          <p:nvSpPr>
            <p:cNvPr id="415752" name="AutoShape 8"/>
            <p:cNvSpPr>
              <a:spLocks noChangeArrowheads="1"/>
            </p:cNvSpPr>
            <p:nvPr/>
          </p:nvSpPr>
          <p:spPr bwMode="auto">
            <a:xfrm>
              <a:off x="2976" y="1644"/>
              <a:ext cx="1126" cy="41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53" name="Rectangle 9"/>
            <p:cNvSpPr>
              <a:spLocks noChangeArrowheads="1"/>
            </p:cNvSpPr>
            <p:nvPr/>
          </p:nvSpPr>
          <p:spPr bwMode="auto">
            <a:xfrm>
              <a:off x="4102" y="1709"/>
              <a:ext cx="47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54" name="Rectangle 10"/>
            <p:cNvSpPr>
              <a:spLocks noChangeArrowheads="1"/>
            </p:cNvSpPr>
            <p:nvPr/>
          </p:nvSpPr>
          <p:spPr bwMode="auto">
            <a:xfrm>
              <a:off x="2932" y="1707"/>
              <a:ext cx="47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55" name="Rectangle 11"/>
            <p:cNvSpPr>
              <a:spLocks noChangeArrowheads="1"/>
            </p:cNvSpPr>
            <p:nvPr/>
          </p:nvSpPr>
          <p:spPr bwMode="auto">
            <a:xfrm>
              <a:off x="3379" y="2054"/>
              <a:ext cx="378" cy="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5768" name="Group 24"/>
          <p:cNvGrpSpPr>
            <a:grpSpLocks/>
          </p:cNvGrpSpPr>
          <p:nvPr/>
        </p:nvGrpSpPr>
        <p:grpSpPr bwMode="auto">
          <a:xfrm>
            <a:off x="3616325" y="2471738"/>
            <a:ext cx="1030288" cy="868362"/>
            <a:chOff x="2278" y="1557"/>
            <a:chExt cx="649" cy="547"/>
          </a:xfrm>
        </p:grpSpPr>
        <p:sp>
          <p:nvSpPr>
            <p:cNvPr id="415750" name="Line 6"/>
            <p:cNvSpPr>
              <a:spLocks noChangeShapeType="1"/>
            </p:cNvSpPr>
            <p:nvPr/>
          </p:nvSpPr>
          <p:spPr bwMode="auto">
            <a:xfrm flipV="1">
              <a:off x="2278" y="1856"/>
              <a:ext cx="649" cy="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2496" y="1557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I</a:t>
              </a:r>
              <a:r>
                <a:rPr lang="fr-CA" b="1" baseline="-25000">
                  <a:solidFill>
                    <a:schemeClr val="bg2"/>
                  </a:solidFill>
                </a:rPr>
                <a:t>0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2416" y="181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endParaRPr lang="fr-CA" i="1"/>
            </a:p>
          </p:txBody>
        </p:sp>
      </p:grpSp>
      <p:grpSp>
        <p:nvGrpSpPr>
          <p:cNvPr id="415769" name="Group 25"/>
          <p:cNvGrpSpPr>
            <a:grpSpLocks/>
          </p:cNvGrpSpPr>
          <p:nvPr/>
        </p:nvGrpSpPr>
        <p:grpSpPr bwMode="auto">
          <a:xfrm>
            <a:off x="6537325" y="2495550"/>
            <a:ext cx="1741488" cy="439738"/>
            <a:chOff x="4118" y="1572"/>
            <a:chExt cx="1097" cy="277"/>
          </a:xfrm>
        </p:grpSpPr>
        <p:sp>
          <p:nvSpPr>
            <p:cNvPr id="415751" name="Line 7"/>
            <p:cNvSpPr>
              <a:spLocks noChangeShapeType="1"/>
            </p:cNvSpPr>
            <p:nvPr/>
          </p:nvSpPr>
          <p:spPr bwMode="auto">
            <a:xfrm>
              <a:off x="4118" y="1849"/>
              <a:ext cx="84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4213" y="1572"/>
              <a:ext cx="10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Turbidimétrie</a:t>
              </a:r>
            </a:p>
          </p:txBody>
        </p:sp>
      </p:grpSp>
      <p:sp>
        <p:nvSpPr>
          <p:cNvPr id="415760" name="Line 16"/>
          <p:cNvSpPr>
            <a:spLocks noChangeShapeType="1"/>
          </p:cNvSpPr>
          <p:nvPr/>
        </p:nvSpPr>
        <p:spPr bwMode="auto">
          <a:xfrm flipH="1">
            <a:off x="4579938" y="2922588"/>
            <a:ext cx="202247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5770" name="Group 26"/>
          <p:cNvGrpSpPr>
            <a:grpSpLocks/>
          </p:cNvGrpSpPr>
          <p:nvPr/>
        </p:nvGrpSpPr>
        <p:grpSpPr bwMode="auto">
          <a:xfrm>
            <a:off x="5219700" y="2924175"/>
            <a:ext cx="2857500" cy="1112838"/>
            <a:chOff x="3288" y="1842"/>
            <a:chExt cx="1800" cy="701"/>
          </a:xfrm>
        </p:grpSpPr>
        <p:sp>
          <p:nvSpPr>
            <p:cNvPr id="415759" name="Line 15"/>
            <p:cNvSpPr>
              <a:spLocks noChangeShapeType="1"/>
            </p:cNvSpPr>
            <p:nvPr/>
          </p:nvSpPr>
          <p:spPr bwMode="auto">
            <a:xfrm>
              <a:off x="3592" y="2104"/>
              <a:ext cx="444" cy="3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61" name="Arc 17"/>
            <p:cNvSpPr>
              <a:spLocks/>
            </p:cNvSpPr>
            <p:nvPr/>
          </p:nvSpPr>
          <p:spPr bwMode="auto">
            <a:xfrm flipV="1">
              <a:off x="3288" y="1842"/>
              <a:ext cx="649" cy="398"/>
            </a:xfrm>
            <a:custGeom>
              <a:avLst/>
              <a:gdLst>
                <a:gd name="G0" fmla="+- 0 0 0"/>
                <a:gd name="G1" fmla="+- 15147 0 0"/>
                <a:gd name="G2" fmla="+- 21600 0 0"/>
                <a:gd name="T0" fmla="*/ 15399 w 21600"/>
                <a:gd name="T1" fmla="*/ 0 h 15147"/>
                <a:gd name="T2" fmla="*/ 21600 w 21600"/>
                <a:gd name="T3" fmla="*/ 15147 h 15147"/>
                <a:gd name="T4" fmla="*/ 0 w 21600"/>
                <a:gd name="T5" fmla="*/ 15147 h 15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147" fill="none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</a:path>
                <a:path w="21600" h="15147" stroke="0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lnTo>
                    <a:pt x="0" y="15147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5762" name="Text Box 18"/>
            <p:cNvSpPr txBox="1">
              <a:spLocks noChangeArrowheads="1"/>
            </p:cNvSpPr>
            <p:nvPr/>
          </p:nvSpPr>
          <p:spPr bwMode="auto">
            <a:xfrm>
              <a:off x="3833" y="2025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  <a:latin typeface="Symbol" pitchFamily="18" charset="2"/>
                </a:rPr>
                <a:t>a</a:t>
              </a:r>
              <a:endParaRPr lang="fr-CA"/>
            </a:p>
          </p:txBody>
        </p:sp>
        <p:sp>
          <p:nvSpPr>
            <p:cNvPr id="415763" name="Text Box 19"/>
            <p:cNvSpPr txBox="1">
              <a:spLocks noChangeArrowheads="1"/>
            </p:cNvSpPr>
            <p:nvPr/>
          </p:nvSpPr>
          <p:spPr bwMode="auto">
            <a:xfrm>
              <a:off x="4023" y="2293"/>
              <a:ext cx="10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Néphélométrie</a:t>
              </a:r>
            </a:p>
          </p:txBody>
        </p:sp>
      </p:grpSp>
      <p:grpSp>
        <p:nvGrpSpPr>
          <p:cNvPr id="415808" name="Group 64"/>
          <p:cNvGrpSpPr>
            <a:grpSpLocks/>
          </p:cNvGrpSpPr>
          <p:nvPr/>
        </p:nvGrpSpPr>
        <p:grpSpPr bwMode="auto">
          <a:xfrm>
            <a:off x="635000" y="4060825"/>
            <a:ext cx="4359275" cy="1103313"/>
            <a:chOff x="400" y="2254"/>
            <a:chExt cx="2746" cy="695"/>
          </a:xfrm>
        </p:grpSpPr>
        <p:sp>
          <p:nvSpPr>
            <p:cNvPr id="415764" name="Text Box 20"/>
            <p:cNvSpPr txBox="1">
              <a:spLocks noChangeArrowheads="1"/>
            </p:cNvSpPr>
            <p:nvPr/>
          </p:nvSpPr>
          <p:spPr bwMode="auto">
            <a:xfrm>
              <a:off x="400" y="2330"/>
              <a:ext cx="1223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turbidimétrie :</a:t>
              </a:r>
            </a:p>
          </p:txBody>
        </p:sp>
        <p:graphicFrame>
          <p:nvGraphicFramePr>
            <p:cNvPr id="415765" name="Object 21"/>
            <p:cNvGraphicFramePr>
              <a:graphicFrameLocks noChangeAspect="1"/>
            </p:cNvGraphicFramePr>
            <p:nvPr/>
          </p:nvGraphicFramePr>
          <p:xfrm>
            <a:off x="1594" y="2254"/>
            <a:ext cx="1552" cy="6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907" name="Document" r:id="rId4" imgW="2511552" imgH="1121664" progId="Word.Document.8">
                    <p:embed/>
                  </p:oleObj>
                </mc:Choice>
                <mc:Fallback>
                  <p:oleObj name="Document" r:id="rId4" imgW="2511552" imgH="1121664" progId="Word.Document.8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4" y="2254"/>
                          <a:ext cx="1552" cy="6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5809" name="AutoShape 65"/>
          <p:cNvSpPr>
            <a:spLocks noChangeAspect="1" noChangeArrowheads="1" noTextEdit="1"/>
          </p:cNvSpPr>
          <p:nvPr/>
        </p:nvSpPr>
        <p:spPr bwMode="auto">
          <a:xfrm>
            <a:off x="2649538" y="4972050"/>
            <a:ext cx="43846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415902" name="Group 158"/>
          <p:cNvGrpSpPr>
            <a:grpSpLocks/>
          </p:cNvGrpSpPr>
          <p:nvPr/>
        </p:nvGrpSpPr>
        <p:grpSpPr bwMode="auto">
          <a:xfrm>
            <a:off x="598488" y="4972050"/>
            <a:ext cx="6130925" cy="936625"/>
            <a:chOff x="377" y="3132"/>
            <a:chExt cx="3862" cy="590"/>
          </a:xfrm>
        </p:grpSpPr>
        <p:sp>
          <p:nvSpPr>
            <p:cNvPr id="415766" name="Text Box 22"/>
            <p:cNvSpPr txBox="1">
              <a:spLocks noChangeArrowheads="1"/>
            </p:cNvSpPr>
            <p:nvPr/>
          </p:nvSpPr>
          <p:spPr bwMode="auto">
            <a:xfrm>
              <a:off x="377" y="3149"/>
              <a:ext cx="1319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néphélométrie :</a:t>
              </a:r>
            </a:p>
          </p:txBody>
        </p:sp>
        <p:sp>
          <p:nvSpPr>
            <p:cNvPr id="415811" name="Rectangle 67"/>
            <p:cNvSpPr>
              <a:spLocks noChangeArrowheads="1"/>
            </p:cNvSpPr>
            <p:nvPr/>
          </p:nvSpPr>
          <p:spPr bwMode="auto">
            <a:xfrm>
              <a:off x="1773" y="3178"/>
              <a:ext cx="20" cy="4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12" name="Rectangle 68"/>
            <p:cNvSpPr>
              <a:spLocks noChangeArrowheads="1"/>
            </p:cNvSpPr>
            <p:nvPr/>
          </p:nvSpPr>
          <p:spPr bwMode="auto">
            <a:xfrm>
              <a:off x="4173" y="3178"/>
              <a:ext cx="19" cy="4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13" name="Rectangle 69"/>
            <p:cNvSpPr>
              <a:spLocks noChangeArrowheads="1"/>
            </p:cNvSpPr>
            <p:nvPr/>
          </p:nvSpPr>
          <p:spPr bwMode="auto">
            <a:xfrm>
              <a:off x="1793" y="3178"/>
              <a:ext cx="2380" cy="4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14" name="Rectangle 70"/>
            <p:cNvSpPr>
              <a:spLocks noChangeArrowheads="1"/>
            </p:cNvSpPr>
            <p:nvPr/>
          </p:nvSpPr>
          <p:spPr bwMode="auto">
            <a:xfrm>
              <a:off x="1875" y="3338"/>
              <a:ext cx="6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fr-FR"/>
            </a:p>
          </p:txBody>
        </p:sp>
        <p:sp>
          <p:nvSpPr>
            <p:cNvPr id="415815" name="Rectangle 71"/>
            <p:cNvSpPr>
              <a:spLocks noChangeArrowheads="1"/>
            </p:cNvSpPr>
            <p:nvPr/>
          </p:nvSpPr>
          <p:spPr bwMode="auto">
            <a:xfrm>
              <a:off x="1942" y="3396"/>
              <a:ext cx="29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Times" pitchFamily="18" charset="0"/>
                </a:rPr>
                <a:t>diffr</a:t>
              </a:r>
              <a:endParaRPr lang="fr-FR"/>
            </a:p>
          </p:txBody>
        </p:sp>
        <p:sp>
          <p:nvSpPr>
            <p:cNvPr id="415816" name="Rectangle 72"/>
            <p:cNvSpPr>
              <a:spLocks noChangeArrowheads="1"/>
            </p:cNvSpPr>
            <p:nvPr/>
          </p:nvSpPr>
          <p:spPr bwMode="auto">
            <a:xfrm>
              <a:off x="2262" y="3338"/>
              <a:ext cx="54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  =  cte </a:t>
              </a:r>
              <a:endParaRPr lang="fr-FR"/>
            </a:p>
          </p:txBody>
        </p:sp>
        <p:sp>
          <p:nvSpPr>
            <p:cNvPr id="415817" name="Rectangle 73"/>
            <p:cNvSpPr>
              <a:spLocks noChangeArrowheads="1"/>
            </p:cNvSpPr>
            <p:nvPr/>
          </p:nvSpPr>
          <p:spPr bwMode="auto">
            <a:xfrm>
              <a:off x="2838" y="3318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fr-FR"/>
            </a:p>
          </p:txBody>
        </p:sp>
        <p:sp>
          <p:nvSpPr>
            <p:cNvPr id="415818" name="Rectangle 74"/>
            <p:cNvSpPr>
              <a:spLocks noChangeArrowheads="1"/>
            </p:cNvSpPr>
            <p:nvPr/>
          </p:nvSpPr>
          <p:spPr bwMode="auto">
            <a:xfrm>
              <a:off x="2924" y="3338"/>
              <a:ext cx="10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 I</a:t>
              </a:r>
              <a:endParaRPr lang="fr-FR"/>
            </a:p>
          </p:txBody>
        </p:sp>
        <p:sp>
          <p:nvSpPr>
            <p:cNvPr id="415819" name="Rectangle 75"/>
            <p:cNvSpPr>
              <a:spLocks noChangeArrowheads="1"/>
            </p:cNvSpPr>
            <p:nvPr/>
          </p:nvSpPr>
          <p:spPr bwMode="auto">
            <a:xfrm>
              <a:off x="3031" y="339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Times" pitchFamily="18" charset="0"/>
                </a:rPr>
                <a:t>0</a:t>
              </a:r>
              <a:endParaRPr lang="fr-FR"/>
            </a:p>
          </p:txBody>
        </p:sp>
        <p:sp>
          <p:nvSpPr>
            <p:cNvPr id="415820" name="Rectangle 76"/>
            <p:cNvSpPr>
              <a:spLocks noChangeArrowheads="1"/>
            </p:cNvSpPr>
            <p:nvPr/>
          </p:nvSpPr>
          <p:spPr bwMode="auto">
            <a:xfrm>
              <a:off x="3121" y="3338"/>
              <a:ext cx="4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 </a:t>
              </a:r>
              <a:endParaRPr lang="fr-FR"/>
            </a:p>
          </p:txBody>
        </p:sp>
        <p:sp>
          <p:nvSpPr>
            <p:cNvPr id="415821" name="Rectangle 77"/>
            <p:cNvSpPr>
              <a:spLocks noChangeArrowheads="1"/>
            </p:cNvSpPr>
            <p:nvPr/>
          </p:nvSpPr>
          <p:spPr bwMode="auto">
            <a:xfrm>
              <a:off x="3153" y="3216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n V</a:t>
              </a:r>
              <a:endParaRPr lang="fr-FR"/>
            </a:p>
          </p:txBody>
        </p:sp>
        <p:sp>
          <p:nvSpPr>
            <p:cNvPr id="415822" name="Rectangle 78"/>
            <p:cNvSpPr>
              <a:spLocks noChangeArrowheads="1"/>
            </p:cNvSpPr>
            <p:nvPr/>
          </p:nvSpPr>
          <p:spPr bwMode="auto">
            <a:xfrm>
              <a:off x="3405" y="318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Times" pitchFamily="18" charset="0"/>
                </a:rPr>
                <a:t>2</a:t>
              </a:r>
              <a:endParaRPr lang="fr-FR"/>
            </a:p>
          </p:txBody>
        </p:sp>
        <p:sp>
          <p:nvSpPr>
            <p:cNvPr id="415823" name="Rectangle 79"/>
            <p:cNvSpPr>
              <a:spLocks noChangeArrowheads="1"/>
            </p:cNvSpPr>
            <p:nvPr/>
          </p:nvSpPr>
          <p:spPr bwMode="auto">
            <a:xfrm>
              <a:off x="3206" y="3437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 i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  <a:endParaRPr lang="fr-FR" i="1"/>
            </a:p>
          </p:txBody>
        </p:sp>
        <p:sp>
          <p:nvSpPr>
            <p:cNvPr id="415824" name="Rectangle 80"/>
            <p:cNvSpPr>
              <a:spLocks noChangeArrowheads="1"/>
            </p:cNvSpPr>
            <p:nvPr/>
          </p:nvSpPr>
          <p:spPr bwMode="auto">
            <a:xfrm>
              <a:off x="3338" y="3424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Times" pitchFamily="18" charset="0"/>
                </a:rPr>
                <a:t>4</a:t>
              </a:r>
              <a:endParaRPr lang="fr-FR"/>
            </a:p>
          </p:txBody>
        </p:sp>
        <p:sp>
          <p:nvSpPr>
            <p:cNvPr id="415825" name="Line 81"/>
            <p:cNvSpPr>
              <a:spLocks noChangeShapeType="1"/>
            </p:cNvSpPr>
            <p:nvPr/>
          </p:nvSpPr>
          <p:spPr bwMode="auto">
            <a:xfrm>
              <a:off x="3128" y="3419"/>
              <a:ext cx="3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26" name="Rectangle 82"/>
            <p:cNvSpPr>
              <a:spLocks noChangeArrowheads="1"/>
            </p:cNvSpPr>
            <p:nvPr/>
          </p:nvSpPr>
          <p:spPr bwMode="auto">
            <a:xfrm>
              <a:off x="3493" y="3338"/>
              <a:ext cx="4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 </a:t>
              </a:r>
              <a:endParaRPr lang="fr-FR"/>
            </a:p>
          </p:txBody>
        </p:sp>
        <p:sp>
          <p:nvSpPr>
            <p:cNvPr id="415827" name="Rectangle 83"/>
            <p:cNvSpPr>
              <a:spLocks noChangeArrowheads="1"/>
            </p:cNvSpPr>
            <p:nvPr/>
          </p:nvSpPr>
          <p:spPr bwMode="auto">
            <a:xfrm>
              <a:off x="3539" y="3351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Times" pitchFamily="18" charset="0"/>
                </a:rPr>
                <a:t> </a:t>
              </a:r>
              <a:endParaRPr lang="fr-FR"/>
            </a:p>
          </p:txBody>
        </p:sp>
        <p:sp>
          <p:nvSpPr>
            <p:cNvPr id="415828" name="Rectangle 84"/>
            <p:cNvSpPr>
              <a:spLocks noChangeArrowheads="1"/>
            </p:cNvSpPr>
            <p:nvPr/>
          </p:nvSpPr>
          <p:spPr bwMode="auto">
            <a:xfrm>
              <a:off x="3607" y="3318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fr-FR"/>
            </a:p>
          </p:txBody>
        </p:sp>
        <p:sp>
          <p:nvSpPr>
            <p:cNvPr id="415829" name="Rectangle 85"/>
            <p:cNvSpPr>
              <a:spLocks noChangeArrowheads="1"/>
            </p:cNvSpPr>
            <p:nvPr/>
          </p:nvSpPr>
          <p:spPr bwMode="auto">
            <a:xfrm>
              <a:off x="3696" y="3338"/>
              <a:ext cx="26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Times" pitchFamily="18" charset="0"/>
                </a:rPr>
                <a:t> sin</a:t>
              </a:r>
              <a:endParaRPr lang="fr-FR"/>
            </a:p>
          </p:txBody>
        </p:sp>
        <p:sp>
          <p:nvSpPr>
            <p:cNvPr id="415830" name="Rectangle 86"/>
            <p:cNvSpPr>
              <a:spLocks noChangeArrowheads="1"/>
            </p:cNvSpPr>
            <p:nvPr/>
          </p:nvSpPr>
          <p:spPr bwMode="auto">
            <a:xfrm>
              <a:off x="3960" y="3305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Times" pitchFamily="18" charset="0"/>
                </a:rPr>
                <a:t>2</a:t>
              </a:r>
              <a:endParaRPr lang="fr-FR"/>
            </a:p>
          </p:txBody>
        </p:sp>
        <p:sp>
          <p:nvSpPr>
            <p:cNvPr id="415831" name="Rectangle 87"/>
            <p:cNvSpPr>
              <a:spLocks noChangeArrowheads="1"/>
            </p:cNvSpPr>
            <p:nvPr/>
          </p:nvSpPr>
          <p:spPr bwMode="auto">
            <a:xfrm>
              <a:off x="4071" y="3318"/>
              <a:ext cx="11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300">
                  <a:solidFill>
                    <a:srgbClr val="000000"/>
                  </a:solidFill>
                  <a:latin typeface="Symbol" pitchFamily="18" charset="2"/>
                </a:rPr>
                <a:t>a</a:t>
              </a:r>
              <a:endParaRPr lang="fr-FR"/>
            </a:p>
          </p:txBody>
        </p:sp>
        <p:sp>
          <p:nvSpPr>
            <p:cNvPr id="415832" name="Rectangle 88"/>
            <p:cNvSpPr>
              <a:spLocks noChangeArrowheads="1"/>
            </p:cNvSpPr>
            <p:nvPr/>
          </p:nvSpPr>
          <p:spPr bwMode="auto">
            <a:xfrm>
              <a:off x="4169" y="3351"/>
              <a:ext cx="4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fr-FR"/>
            </a:p>
          </p:txBody>
        </p:sp>
        <p:sp>
          <p:nvSpPr>
            <p:cNvPr id="415833" name="Rectangle 89"/>
            <p:cNvSpPr>
              <a:spLocks noChangeArrowheads="1"/>
            </p:cNvSpPr>
            <p:nvPr/>
          </p:nvSpPr>
          <p:spPr bwMode="auto">
            <a:xfrm>
              <a:off x="1726" y="3132"/>
              <a:ext cx="12" cy="4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34" name="Line 90"/>
            <p:cNvSpPr>
              <a:spLocks noChangeShapeType="1"/>
            </p:cNvSpPr>
            <p:nvPr/>
          </p:nvSpPr>
          <p:spPr bwMode="auto">
            <a:xfrm>
              <a:off x="1726" y="3132"/>
              <a:ext cx="0" cy="4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35" name="Rectangle 91"/>
            <p:cNvSpPr>
              <a:spLocks noChangeArrowheads="1"/>
            </p:cNvSpPr>
            <p:nvPr/>
          </p:nvSpPr>
          <p:spPr bwMode="auto">
            <a:xfrm>
              <a:off x="1726" y="3132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36" name="Line 92"/>
            <p:cNvSpPr>
              <a:spLocks noChangeShapeType="1"/>
            </p:cNvSpPr>
            <p:nvPr/>
          </p:nvSpPr>
          <p:spPr bwMode="auto">
            <a:xfrm>
              <a:off x="1726" y="3132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37" name="Rectangle 93"/>
            <p:cNvSpPr>
              <a:spLocks noChangeArrowheads="1"/>
            </p:cNvSpPr>
            <p:nvPr/>
          </p:nvSpPr>
          <p:spPr bwMode="auto">
            <a:xfrm>
              <a:off x="1738" y="3143"/>
              <a:ext cx="24" cy="35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38" name="Rectangle 94"/>
            <p:cNvSpPr>
              <a:spLocks noChangeArrowheads="1"/>
            </p:cNvSpPr>
            <p:nvPr/>
          </p:nvSpPr>
          <p:spPr bwMode="auto">
            <a:xfrm>
              <a:off x="1738" y="3143"/>
              <a:ext cx="35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39" name="Rectangle 95"/>
            <p:cNvSpPr>
              <a:spLocks noChangeArrowheads="1"/>
            </p:cNvSpPr>
            <p:nvPr/>
          </p:nvSpPr>
          <p:spPr bwMode="auto">
            <a:xfrm>
              <a:off x="1762" y="3166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0" name="Line 96"/>
            <p:cNvSpPr>
              <a:spLocks noChangeShapeType="1"/>
            </p:cNvSpPr>
            <p:nvPr/>
          </p:nvSpPr>
          <p:spPr bwMode="auto">
            <a:xfrm>
              <a:off x="1762" y="3166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1" name="Rectangle 97"/>
            <p:cNvSpPr>
              <a:spLocks noChangeArrowheads="1"/>
            </p:cNvSpPr>
            <p:nvPr/>
          </p:nvSpPr>
          <p:spPr bwMode="auto">
            <a:xfrm>
              <a:off x="1762" y="3166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2" name="Line 98"/>
            <p:cNvSpPr>
              <a:spLocks noChangeShapeType="1"/>
            </p:cNvSpPr>
            <p:nvPr/>
          </p:nvSpPr>
          <p:spPr bwMode="auto">
            <a:xfrm>
              <a:off x="1762" y="3166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3" name="Line 99"/>
            <p:cNvSpPr>
              <a:spLocks noChangeShapeType="1"/>
            </p:cNvSpPr>
            <p:nvPr/>
          </p:nvSpPr>
          <p:spPr bwMode="auto">
            <a:xfrm>
              <a:off x="1762" y="3166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4" name="Rectangle 100"/>
            <p:cNvSpPr>
              <a:spLocks noChangeArrowheads="1"/>
            </p:cNvSpPr>
            <p:nvPr/>
          </p:nvSpPr>
          <p:spPr bwMode="auto">
            <a:xfrm>
              <a:off x="1773" y="3132"/>
              <a:ext cx="2419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5" name="Line 101"/>
            <p:cNvSpPr>
              <a:spLocks noChangeShapeType="1"/>
            </p:cNvSpPr>
            <p:nvPr/>
          </p:nvSpPr>
          <p:spPr bwMode="auto">
            <a:xfrm>
              <a:off x="1773" y="3132"/>
              <a:ext cx="2419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6" name="Rectangle 102"/>
            <p:cNvSpPr>
              <a:spLocks noChangeArrowheads="1"/>
            </p:cNvSpPr>
            <p:nvPr/>
          </p:nvSpPr>
          <p:spPr bwMode="auto">
            <a:xfrm>
              <a:off x="1773" y="3143"/>
              <a:ext cx="2419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7" name="Rectangle 103"/>
            <p:cNvSpPr>
              <a:spLocks noChangeArrowheads="1"/>
            </p:cNvSpPr>
            <p:nvPr/>
          </p:nvSpPr>
          <p:spPr bwMode="auto">
            <a:xfrm>
              <a:off x="1773" y="3166"/>
              <a:ext cx="2419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8" name="Line 104"/>
            <p:cNvSpPr>
              <a:spLocks noChangeShapeType="1"/>
            </p:cNvSpPr>
            <p:nvPr/>
          </p:nvSpPr>
          <p:spPr bwMode="auto">
            <a:xfrm>
              <a:off x="1773" y="3166"/>
              <a:ext cx="24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49" name="Rectangle 105"/>
            <p:cNvSpPr>
              <a:spLocks noChangeArrowheads="1"/>
            </p:cNvSpPr>
            <p:nvPr/>
          </p:nvSpPr>
          <p:spPr bwMode="auto">
            <a:xfrm>
              <a:off x="1773" y="3177"/>
              <a:ext cx="2419" cy="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0" name="Rectangle 106"/>
            <p:cNvSpPr>
              <a:spLocks noChangeArrowheads="1"/>
            </p:cNvSpPr>
            <p:nvPr/>
          </p:nvSpPr>
          <p:spPr bwMode="auto">
            <a:xfrm>
              <a:off x="4227" y="3132"/>
              <a:ext cx="12" cy="4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1" name="Line 107"/>
            <p:cNvSpPr>
              <a:spLocks noChangeShapeType="1"/>
            </p:cNvSpPr>
            <p:nvPr/>
          </p:nvSpPr>
          <p:spPr bwMode="auto">
            <a:xfrm>
              <a:off x="4227" y="3132"/>
              <a:ext cx="0" cy="4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2" name="Rectangle 108"/>
            <p:cNvSpPr>
              <a:spLocks noChangeArrowheads="1"/>
            </p:cNvSpPr>
            <p:nvPr/>
          </p:nvSpPr>
          <p:spPr bwMode="auto">
            <a:xfrm>
              <a:off x="4192" y="3132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3" name="Line 109"/>
            <p:cNvSpPr>
              <a:spLocks noChangeShapeType="1"/>
            </p:cNvSpPr>
            <p:nvPr/>
          </p:nvSpPr>
          <p:spPr bwMode="auto">
            <a:xfrm>
              <a:off x="4192" y="3132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4" name="Rectangle 110"/>
            <p:cNvSpPr>
              <a:spLocks noChangeArrowheads="1"/>
            </p:cNvSpPr>
            <p:nvPr/>
          </p:nvSpPr>
          <p:spPr bwMode="auto">
            <a:xfrm>
              <a:off x="4203" y="3143"/>
              <a:ext cx="24" cy="35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5" name="Rectangle 111"/>
            <p:cNvSpPr>
              <a:spLocks noChangeArrowheads="1"/>
            </p:cNvSpPr>
            <p:nvPr/>
          </p:nvSpPr>
          <p:spPr bwMode="auto">
            <a:xfrm>
              <a:off x="4192" y="3143"/>
              <a:ext cx="35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6" name="Rectangle 112"/>
            <p:cNvSpPr>
              <a:spLocks noChangeArrowheads="1"/>
            </p:cNvSpPr>
            <p:nvPr/>
          </p:nvSpPr>
          <p:spPr bwMode="auto">
            <a:xfrm>
              <a:off x="4192" y="3166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7" name="Line 113"/>
            <p:cNvSpPr>
              <a:spLocks noChangeShapeType="1"/>
            </p:cNvSpPr>
            <p:nvPr/>
          </p:nvSpPr>
          <p:spPr bwMode="auto">
            <a:xfrm>
              <a:off x="4192" y="3166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8" name="Rectangle 114"/>
            <p:cNvSpPr>
              <a:spLocks noChangeArrowheads="1"/>
            </p:cNvSpPr>
            <p:nvPr/>
          </p:nvSpPr>
          <p:spPr bwMode="auto">
            <a:xfrm>
              <a:off x="4192" y="3166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59" name="Line 115"/>
            <p:cNvSpPr>
              <a:spLocks noChangeShapeType="1"/>
            </p:cNvSpPr>
            <p:nvPr/>
          </p:nvSpPr>
          <p:spPr bwMode="auto">
            <a:xfrm>
              <a:off x="4192" y="3166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0" name="Line 116"/>
            <p:cNvSpPr>
              <a:spLocks noChangeShapeType="1"/>
            </p:cNvSpPr>
            <p:nvPr/>
          </p:nvSpPr>
          <p:spPr bwMode="auto">
            <a:xfrm>
              <a:off x="4192" y="3166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1" name="Rectangle 117"/>
            <p:cNvSpPr>
              <a:spLocks noChangeArrowheads="1"/>
            </p:cNvSpPr>
            <p:nvPr/>
          </p:nvSpPr>
          <p:spPr bwMode="auto">
            <a:xfrm>
              <a:off x="1762" y="3178"/>
              <a:ext cx="11" cy="4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2" name="Line 118"/>
            <p:cNvSpPr>
              <a:spLocks noChangeShapeType="1"/>
            </p:cNvSpPr>
            <p:nvPr/>
          </p:nvSpPr>
          <p:spPr bwMode="auto">
            <a:xfrm>
              <a:off x="1762" y="3178"/>
              <a:ext cx="0" cy="4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3" name="Rectangle 119"/>
            <p:cNvSpPr>
              <a:spLocks noChangeArrowheads="1"/>
            </p:cNvSpPr>
            <p:nvPr/>
          </p:nvSpPr>
          <p:spPr bwMode="auto">
            <a:xfrm>
              <a:off x="1738" y="3178"/>
              <a:ext cx="24" cy="490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4" name="Rectangle 120"/>
            <p:cNvSpPr>
              <a:spLocks noChangeArrowheads="1"/>
            </p:cNvSpPr>
            <p:nvPr/>
          </p:nvSpPr>
          <p:spPr bwMode="auto">
            <a:xfrm>
              <a:off x="1726" y="3178"/>
              <a:ext cx="12" cy="4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5" name="Line 121"/>
            <p:cNvSpPr>
              <a:spLocks noChangeShapeType="1"/>
            </p:cNvSpPr>
            <p:nvPr/>
          </p:nvSpPr>
          <p:spPr bwMode="auto">
            <a:xfrm>
              <a:off x="1726" y="3178"/>
              <a:ext cx="0" cy="49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6" name="Rectangle 122"/>
            <p:cNvSpPr>
              <a:spLocks noChangeArrowheads="1"/>
            </p:cNvSpPr>
            <p:nvPr/>
          </p:nvSpPr>
          <p:spPr bwMode="auto">
            <a:xfrm>
              <a:off x="1726" y="3668"/>
              <a:ext cx="12" cy="4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7" name="Line 123"/>
            <p:cNvSpPr>
              <a:spLocks noChangeShapeType="1"/>
            </p:cNvSpPr>
            <p:nvPr/>
          </p:nvSpPr>
          <p:spPr bwMode="auto">
            <a:xfrm>
              <a:off x="1726" y="3668"/>
              <a:ext cx="0" cy="4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8" name="Rectangle 124"/>
            <p:cNvSpPr>
              <a:spLocks noChangeArrowheads="1"/>
            </p:cNvSpPr>
            <p:nvPr/>
          </p:nvSpPr>
          <p:spPr bwMode="auto">
            <a:xfrm>
              <a:off x="1726" y="3702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69" name="Line 125"/>
            <p:cNvSpPr>
              <a:spLocks noChangeShapeType="1"/>
            </p:cNvSpPr>
            <p:nvPr/>
          </p:nvSpPr>
          <p:spPr bwMode="auto">
            <a:xfrm>
              <a:off x="1726" y="3702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0" name="Rectangle 126"/>
            <p:cNvSpPr>
              <a:spLocks noChangeArrowheads="1"/>
            </p:cNvSpPr>
            <p:nvPr/>
          </p:nvSpPr>
          <p:spPr bwMode="auto">
            <a:xfrm>
              <a:off x="1738" y="3668"/>
              <a:ext cx="24" cy="3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1" name="Rectangle 127"/>
            <p:cNvSpPr>
              <a:spLocks noChangeArrowheads="1"/>
            </p:cNvSpPr>
            <p:nvPr/>
          </p:nvSpPr>
          <p:spPr bwMode="auto">
            <a:xfrm>
              <a:off x="1738" y="3679"/>
              <a:ext cx="35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2" name="Rectangle 128"/>
            <p:cNvSpPr>
              <a:spLocks noChangeArrowheads="1"/>
            </p:cNvSpPr>
            <p:nvPr/>
          </p:nvSpPr>
          <p:spPr bwMode="auto">
            <a:xfrm>
              <a:off x="1762" y="366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3" name="Line 129"/>
            <p:cNvSpPr>
              <a:spLocks noChangeShapeType="1"/>
            </p:cNvSpPr>
            <p:nvPr/>
          </p:nvSpPr>
          <p:spPr bwMode="auto">
            <a:xfrm>
              <a:off x="1762" y="3668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4" name="Line 130"/>
            <p:cNvSpPr>
              <a:spLocks noChangeShapeType="1"/>
            </p:cNvSpPr>
            <p:nvPr/>
          </p:nvSpPr>
          <p:spPr bwMode="auto">
            <a:xfrm>
              <a:off x="1762" y="3668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5" name="Rectangle 131"/>
            <p:cNvSpPr>
              <a:spLocks noChangeArrowheads="1"/>
            </p:cNvSpPr>
            <p:nvPr/>
          </p:nvSpPr>
          <p:spPr bwMode="auto">
            <a:xfrm>
              <a:off x="1762" y="366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6" name="Line 132"/>
            <p:cNvSpPr>
              <a:spLocks noChangeShapeType="1"/>
            </p:cNvSpPr>
            <p:nvPr/>
          </p:nvSpPr>
          <p:spPr bwMode="auto">
            <a:xfrm>
              <a:off x="1762" y="3668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7" name="Line 133"/>
            <p:cNvSpPr>
              <a:spLocks noChangeShapeType="1"/>
            </p:cNvSpPr>
            <p:nvPr/>
          </p:nvSpPr>
          <p:spPr bwMode="auto">
            <a:xfrm>
              <a:off x="1762" y="3668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8" name="Rectangle 134"/>
            <p:cNvSpPr>
              <a:spLocks noChangeArrowheads="1"/>
            </p:cNvSpPr>
            <p:nvPr/>
          </p:nvSpPr>
          <p:spPr bwMode="auto">
            <a:xfrm>
              <a:off x="1773" y="3702"/>
              <a:ext cx="2419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79" name="Line 135"/>
            <p:cNvSpPr>
              <a:spLocks noChangeShapeType="1"/>
            </p:cNvSpPr>
            <p:nvPr/>
          </p:nvSpPr>
          <p:spPr bwMode="auto">
            <a:xfrm>
              <a:off x="1773" y="3702"/>
              <a:ext cx="2419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0" name="Rectangle 136"/>
            <p:cNvSpPr>
              <a:spLocks noChangeArrowheads="1"/>
            </p:cNvSpPr>
            <p:nvPr/>
          </p:nvSpPr>
          <p:spPr bwMode="auto">
            <a:xfrm>
              <a:off x="1773" y="3679"/>
              <a:ext cx="2419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1" name="Rectangle 137"/>
            <p:cNvSpPr>
              <a:spLocks noChangeArrowheads="1"/>
            </p:cNvSpPr>
            <p:nvPr/>
          </p:nvSpPr>
          <p:spPr bwMode="auto">
            <a:xfrm>
              <a:off x="1773" y="3668"/>
              <a:ext cx="2419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2" name="Line 138"/>
            <p:cNvSpPr>
              <a:spLocks noChangeShapeType="1"/>
            </p:cNvSpPr>
            <p:nvPr/>
          </p:nvSpPr>
          <p:spPr bwMode="auto">
            <a:xfrm>
              <a:off x="1773" y="3668"/>
              <a:ext cx="24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3" name="Rectangle 139"/>
            <p:cNvSpPr>
              <a:spLocks noChangeArrowheads="1"/>
            </p:cNvSpPr>
            <p:nvPr/>
          </p:nvSpPr>
          <p:spPr bwMode="auto">
            <a:xfrm>
              <a:off x="4227" y="3178"/>
              <a:ext cx="12" cy="4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4" name="Line 140"/>
            <p:cNvSpPr>
              <a:spLocks noChangeShapeType="1"/>
            </p:cNvSpPr>
            <p:nvPr/>
          </p:nvSpPr>
          <p:spPr bwMode="auto">
            <a:xfrm>
              <a:off x="4227" y="3178"/>
              <a:ext cx="0" cy="49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5" name="Rectangle 141"/>
            <p:cNvSpPr>
              <a:spLocks noChangeArrowheads="1"/>
            </p:cNvSpPr>
            <p:nvPr/>
          </p:nvSpPr>
          <p:spPr bwMode="auto">
            <a:xfrm>
              <a:off x="4203" y="3178"/>
              <a:ext cx="24" cy="490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6" name="Rectangle 142"/>
            <p:cNvSpPr>
              <a:spLocks noChangeArrowheads="1"/>
            </p:cNvSpPr>
            <p:nvPr/>
          </p:nvSpPr>
          <p:spPr bwMode="auto">
            <a:xfrm>
              <a:off x="4192" y="3178"/>
              <a:ext cx="11" cy="4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7" name="Line 143"/>
            <p:cNvSpPr>
              <a:spLocks noChangeShapeType="1"/>
            </p:cNvSpPr>
            <p:nvPr/>
          </p:nvSpPr>
          <p:spPr bwMode="auto">
            <a:xfrm>
              <a:off x="4192" y="3178"/>
              <a:ext cx="0" cy="4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8" name="Rectangle 144"/>
            <p:cNvSpPr>
              <a:spLocks noChangeArrowheads="1"/>
            </p:cNvSpPr>
            <p:nvPr/>
          </p:nvSpPr>
          <p:spPr bwMode="auto">
            <a:xfrm>
              <a:off x="4227" y="3668"/>
              <a:ext cx="12" cy="4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89" name="Line 145"/>
            <p:cNvSpPr>
              <a:spLocks noChangeShapeType="1"/>
            </p:cNvSpPr>
            <p:nvPr/>
          </p:nvSpPr>
          <p:spPr bwMode="auto">
            <a:xfrm>
              <a:off x="4227" y="3668"/>
              <a:ext cx="0" cy="4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0" name="Rectangle 146"/>
            <p:cNvSpPr>
              <a:spLocks noChangeArrowheads="1"/>
            </p:cNvSpPr>
            <p:nvPr/>
          </p:nvSpPr>
          <p:spPr bwMode="auto">
            <a:xfrm>
              <a:off x="4192" y="3702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1" name="Line 147"/>
            <p:cNvSpPr>
              <a:spLocks noChangeShapeType="1"/>
            </p:cNvSpPr>
            <p:nvPr/>
          </p:nvSpPr>
          <p:spPr bwMode="auto">
            <a:xfrm>
              <a:off x="4192" y="3702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2" name="Rectangle 148"/>
            <p:cNvSpPr>
              <a:spLocks noChangeArrowheads="1"/>
            </p:cNvSpPr>
            <p:nvPr/>
          </p:nvSpPr>
          <p:spPr bwMode="auto">
            <a:xfrm>
              <a:off x="4203" y="3668"/>
              <a:ext cx="24" cy="3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3" name="Rectangle 149"/>
            <p:cNvSpPr>
              <a:spLocks noChangeArrowheads="1"/>
            </p:cNvSpPr>
            <p:nvPr/>
          </p:nvSpPr>
          <p:spPr bwMode="auto">
            <a:xfrm>
              <a:off x="4192" y="3679"/>
              <a:ext cx="35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4" name="Rectangle 150"/>
            <p:cNvSpPr>
              <a:spLocks noChangeArrowheads="1"/>
            </p:cNvSpPr>
            <p:nvPr/>
          </p:nvSpPr>
          <p:spPr bwMode="auto">
            <a:xfrm>
              <a:off x="4192" y="366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5" name="Line 151"/>
            <p:cNvSpPr>
              <a:spLocks noChangeShapeType="1"/>
            </p:cNvSpPr>
            <p:nvPr/>
          </p:nvSpPr>
          <p:spPr bwMode="auto">
            <a:xfrm>
              <a:off x="4192" y="3668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6" name="Line 152"/>
            <p:cNvSpPr>
              <a:spLocks noChangeShapeType="1"/>
            </p:cNvSpPr>
            <p:nvPr/>
          </p:nvSpPr>
          <p:spPr bwMode="auto">
            <a:xfrm>
              <a:off x="4192" y="3668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7" name="Rectangle 153"/>
            <p:cNvSpPr>
              <a:spLocks noChangeArrowheads="1"/>
            </p:cNvSpPr>
            <p:nvPr/>
          </p:nvSpPr>
          <p:spPr bwMode="auto">
            <a:xfrm>
              <a:off x="4192" y="3668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8" name="Line 154"/>
            <p:cNvSpPr>
              <a:spLocks noChangeShapeType="1"/>
            </p:cNvSpPr>
            <p:nvPr/>
          </p:nvSpPr>
          <p:spPr bwMode="auto">
            <a:xfrm>
              <a:off x="4192" y="3668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899" name="Line 155"/>
            <p:cNvSpPr>
              <a:spLocks noChangeShapeType="1"/>
            </p:cNvSpPr>
            <p:nvPr/>
          </p:nvSpPr>
          <p:spPr bwMode="auto">
            <a:xfrm>
              <a:off x="4192" y="3668"/>
              <a:ext cx="0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5900" name="Rectangle 156"/>
            <p:cNvSpPr>
              <a:spLocks noChangeArrowheads="1"/>
            </p:cNvSpPr>
            <p:nvPr/>
          </p:nvSpPr>
          <p:spPr bwMode="auto">
            <a:xfrm>
              <a:off x="1738" y="3712"/>
              <a:ext cx="2" cy="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fr-FR"/>
            </a:p>
          </p:txBody>
        </p:sp>
      </p:grpSp>
      <p:sp>
        <p:nvSpPr>
          <p:cNvPr id="415901" name="Rectangle 157"/>
          <p:cNvSpPr>
            <a:spLocks noChangeArrowheads="1"/>
          </p:cNvSpPr>
          <p:nvPr/>
        </p:nvSpPr>
        <p:spPr bwMode="auto">
          <a:xfrm>
            <a:off x="2782888" y="590708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fr-FR" sz="1000">
                <a:solidFill>
                  <a:srgbClr val="000000"/>
                </a:solidFill>
              </a:rPr>
              <a:t> </a:t>
            </a:r>
            <a:endParaRPr lang="fr-FR"/>
          </a:p>
        </p:txBody>
      </p:sp>
      <p:sp>
        <p:nvSpPr>
          <p:cNvPr id="415903" name="Text Box 159"/>
          <p:cNvSpPr txBox="1">
            <a:spLocks noChangeArrowheads="1"/>
          </p:cNvSpPr>
          <p:nvPr/>
        </p:nvSpPr>
        <p:spPr bwMode="auto">
          <a:xfrm>
            <a:off x="5834063" y="5318125"/>
            <a:ext cx="3076575" cy="831850"/>
          </a:xfrm>
          <a:prstGeom prst="rect">
            <a:avLst/>
          </a:prstGeom>
          <a:solidFill>
            <a:srgbClr val="FFCCFF"/>
          </a:solidFill>
          <a:ln w="9525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n nombre de particule</a:t>
            </a:r>
            <a:br>
              <a:rPr lang="fr-CA">
                <a:solidFill>
                  <a:schemeClr val="bg2"/>
                </a:solidFill>
              </a:rPr>
            </a:br>
            <a:r>
              <a:rPr lang="fr-CA">
                <a:solidFill>
                  <a:schemeClr val="bg2"/>
                </a:solidFill>
              </a:rPr>
              <a:t>v volume des particules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5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5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autoUpdateAnimBg="0"/>
      <p:bldP spid="415748" grpId="0" animBg="1"/>
      <p:bldP spid="415760" grpId="0" animBg="1"/>
      <p:bldP spid="41590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324600" cy="1219200"/>
          </a:xfrm>
          <a:ln>
            <a:solidFill>
              <a:srgbClr val="336699"/>
            </a:solidFill>
          </a:ln>
        </p:spPr>
        <p:txBody>
          <a:bodyPr/>
          <a:lstStyle/>
          <a:p>
            <a:r>
              <a:rPr lang="fr-FR" altLang="fr-FR"/>
              <a:t>Préambule</a:t>
            </a:r>
            <a:endParaRPr lang="fr-CA" sz="3200" b="1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2185988"/>
            <a:ext cx="7440613" cy="3527425"/>
          </a:xfrm>
          <a:ln>
            <a:solidFill>
              <a:srgbClr val="336699"/>
            </a:solidFill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fr-CA" dirty="0"/>
              <a:t>Puisque les propriétés physiques d’un liquide varient fortement avec l’élévation de la température, il doit en être de même pour leurs propriétés optiques.</a:t>
            </a:r>
          </a:p>
          <a:p>
            <a:pPr>
              <a:lnSpc>
                <a:spcPct val="110000"/>
              </a:lnSpc>
            </a:pPr>
            <a:r>
              <a:rPr kumimoji="0" lang="fr-CA" dirty="0"/>
              <a:t>Mais avant, quelles sont ces propriétés optiques ?</a:t>
            </a:r>
          </a:p>
          <a:p>
            <a:pPr>
              <a:lnSpc>
                <a:spcPct val="110000"/>
              </a:lnSpc>
            </a:pPr>
            <a:r>
              <a:rPr kumimoji="0" lang="fr-CA" dirty="0"/>
              <a:t>Comment les mesure-t-on ?</a:t>
            </a:r>
          </a:p>
          <a:p>
            <a:pPr>
              <a:lnSpc>
                <a:spcPct val="110000"/>
              </a:lnSpc>
            </a:pPr>
            <a:r>
              <a:rPr kumimoji="0" lang="fr-CA" dirty="0"/>
              <a:t>Dans quelles parties du spectre électromagnétique ?</a:t>
            </a:r>
          </a:p>
          <a:p>
            <a:pPr>
              <a:lnSpc>
                <a:spcPct val="110000"/>
              </a:lnSpc>
            </a:pPr>
            <a:r>
              <a:rPr kumimoji="0" lang="fr-CA" dirty="0"/>
              <a:t>Avec </a:t>
            </a:r>
            <a:r>
              <a:rPr kumimoji="0" lang="fr-CA" dirty="0" smtClean="0"/>
              <a:t>quels appareillages </a:t>
            </a:r>
            <a:r>
              <a:rPr kumimoji="0" lang="fr-CA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0288" y="228600"/>
            <a:ext cx="4535487" cy="846138"/>
          </a:xfrm>
          <a:ln/>
        </p:spPr>
        <p:txBody>
          <a:bodyPr/>
          <a:lstStyle/>
          <a:p>
            <a:r>
              <a:rPr lang="fr-CA"/>
              <a:t>La fluorimétrie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17638"/>
            <a:ext cx="7251700" cy="504825"/>
          </a:xfrm>
          <a:ln/>
        </p:spPr>
        <p:txBody>
          <a:bodyPr/>
          <a:lstStyle/>
          <a:p>
            <a:r>
              <a:rPr lang="fr-CA"/>
              <a:t>Mesure de la fluorescence (luminescence) immédiate.</a:t>
            </a:r>
          </a:p>
        </p:txBody>
      </p:sp>
      <p:sp>
        <p:nvSpPr>
          <p:cNvPr id="417822" name="Rectangle 30"/>
          <p:cNvSpPr>
            <a:spLocks noChangeArrowheads="1"/>
          </p:cNvSpPr>
          <p:nvPr/>
        </p:nvSpPr>
        <p:spPr bwMode="auto">
          <a:xfrm>
            <a:off x="452438" y="2060575"/>
            <a:ext cx="5826125" cy="25257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7823" name="Group 31"/>
          <p:cNvGrpSpPr>
            <a:grpSpLocks/>
          </p:cNvGrpSpPr>
          <p:nvPr/>
        </p:nvGrpSpPr>
        <p:grpSpPr bwMode="auto">
          <a:xfrm>
            <a:off x="588963" y="2289175"/>
            <a:ext cx="1676400" cy="2073275"/>
            <a:chOff x="1488" y="1056"/>
            <a:chExt cx="1056" cy="1306"/>
          </a:xfrm>
        </p:grpSpPr>
        <p:sp>
          <p:nvSpPr>
            <p:cNvPr id="417824" name="AutoShape 32"/>
            <p:cNvSpPr>
              <a:spLocks noChangeArrowheads="1"/>
            </p:cNvSpPr>
            <p:nvPr/>
          </p:nvSpPr>
          <p:spPr bwMode="auto">
            <a:xfrm>
              <a:off x="1632" y="1104"/>
              <a:ext cx="288" cy="672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25" name="Rectangle 33"/>
            <p:cNvSpPr>
              <a:spLocks noChangeArrowheads="1"/>
            </p:cNvSpPr>
            <p:nvPr/>
          </p:nvSpPr>
          <p:spPr bwMode="auto">
            <a:xfrm>
              <a:off x="1680" y="1776"/>
              <a:ext cx="192" cy="48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26" name="Line 34"/>
            <p:cNvSpPr>
              <a:spLocks noChangeShapeType="1"/>
            </p:cNvSpPr>
            <p:nvPr/>
          </p:nvSpPr>
          <p:spPr bwMode="auto">
            <a:xfrm>
              <a:off x="1728" y="1824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27" name="Line 35"/>
            <p:cNvSpPr>
              <a:spLocks noChangeShapeType="1"/>
            </p:cNvSpPr>
            <p:nvPr/>
          </p:nvSpPr>
          <p:spPr bwMode="auto">
            <a:xfrm>
              <a:off x="1824" y="1824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28" name="Text Box 36"/>
            <p:cNvSpPr txBox="1">
              <a:spLocks noChangeArrowheads="1"/>
            </p:cNvSpPr>
            <p:nvPr/>
          </p:nvSpPr>
          <p:spPr bwMode="auto">
            <a:xfrm>
              <a:off x="1488" y="1920"/>
              <a:ext cx="7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Lampe à mercure</a:t>
              </a:r>
            </a:p>
          </p:txBody>
        </p:sp>
        <p:sp>
          <p:nvSpPr>
            <p:cNvPr id="417829" name="Line 37"/>
            <p:cNvSpPr>
              <a:spLocks noChangeShapeType="1"/>
            </p:cNvSpPr>
            <p:nvPr/>
          </p:nvSpPr>
          <p:spPr bwMode="auto">
            <a:xfrm flipV="1">
              <a:off x="1920" y="1056"/>
              <a:ext cx="288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30" name="Line 38"/>
            <p:cNvSpPr>
              <a:spLocks noChangeShapeType="1"/>
            </p:cNvSpPr>
            <p:nvPr/>
          </p:nvSpPr>
          <p:spPr bwMode="auto">
            <a:xfrm flipV="1">
              <a:off x="1920" y="1200"/>
              <a:ext cx="62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31" name="Line 39"/>
            <p:cNvSpPr>
              <a:spLocks noChangeShapeType="1"/>
            </p:cNvSpPr>
            <p:nvPr/>
          </p:nvSpPr>
          <p:spPr bwMode="auto">
            <a:xfrm>
              <a:off x="1920" y="1488"/>
              <a:ext cx="52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32" name="Line 40"/>
            <p:cNvSpPr>
              <a:spLocks noChangeShapeType="1"/>
            </p:cNvSpPr>
            <p:nvPr/>
          </p:nvSpPr>
          <p:spPr bwMode="auto">
            <a:xfrm>
              <a:off x="1920" y="1584"/>
              <a:ext cx="336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7833" name="Group 41"/>
          <p:cNvGrpSpPr>
            <a:grpSpLocks/>
          </p:cNvGrpSpPr>
          <p:nvPr/>
        </p:nvGrpSpPr>
        <p:grpSpPr bwMode="auto">
          <a:xfrm>
            <a:off x="2341563" y="2441575"/>
            <a:ext cx="228600" cy="838200"/>
            <a:chOff x="2592" y="1152"/>
            <a:chExt cx="144" cy="528"/>
          </a:xfrm>
        </p:grpSpPr>
        <p:sp>
          <p:nvSpPr>
            <p:cNvPr id="417834" name="Line 42"/>
            <p:cNvSpPr>
              <a:spLocks noChangeShapeType="1"/>
            </p:cNvSpPr>
            <p:nvPr/>
          </p:nvSpPr>
          <p:spPr bwMode="auto">
            <a:xfrm>
              <a:off x="2736" y="115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35" name="Line 43"/>
            <p:cNvSpPr>
              <a:spLocks noChangeShapeType="1"/>
            </p:cNvSpPr>
            <p:nvPr/>
          </p:nvSpPr>
          <p:spPr bwMode="auto">
            <a:xfrm>
              <a:off x="2592" y="115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7836" name="Group 44"/>
          <p:cNvGrpSpPr>
            <a:grpSpLocks/>
          </p:cNvGrpSpPr>
          <p:nvPr/>
        </p:nvGrpSpPr>
        <p:grpSpPr bwMode="auto">
          <a:xfrm>
            <a:off x="1274763" y="2822575"/>
            <a:ext cx="2819400" cy="1463675"/>
            <a:chOff x="1920" y="1392"/>
            <a:chExt cx="1776" cy="922"/>
          </a:xfrm>
        </p:grpSpPr>
        <p:sp>
          <p:nvSpPr>
            <p:cNvPr id="417837" name="Text Box 45"/>
            <p:cNvSpPr txBox="1">
              <a:spLocks noChangeArrowheads="1"/>
            </p:cNvSpPr>
            <p:nvPr/>
          </p:nvSpPr>
          <p:spPr bwMode="auto">
            <a:xfrm>
              <a:off x="2352" y="1680"/>
              <a:ext cx="12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rgbClr val="003399"/>
                  </a:solidFill>
                </a:rPr>
                <a:t>Lumière monochromatique</a:t>
              </a:r>
              <a:r>
                <a:rPr kumimoji="0" lang="fr-CA" sz="2000" b="1" i="1">
                  <a:solidFill>
                    <a:srgbClr val="003399"/>
                  </a:solidFill>
                  <a:latin typeface="Symbol" pitchFamily="18" charset="2"/>
                </a:rPr>
                <a:t>l</a:t>
              </a:r>
              <a:r>
                <a:rPr kumimoji="0" lang="fr-CA" sz="2000" b="1">
                  <a:solidFill>
                    <a:srgbClr val="003399"/>
                  </a:solidFill>
                  <a:latin typeface="Symbol" pitchFamily="18" charset="2"/>
                </a:rPr>
                <a:t> </a:t>
              </a:r>
              <a:r>
                <a:rPr kumimoji="0" lang="fr-CA" sz="2000">
                  <a:solidFill>
                    <a:srgbClr val="003399"/>
                  </a:solidFill>
                </a:rPr>
                <a:t>= 253,7 nm</a:t>
              </a:r>
            </a:p>
          </p:txBody>
        </p:sp>
        <p:sp>
          <p:nvSpPr>
            <p:cNvPr id="417838" name="Line 46"/>
            <p:cNvSpPr>
              <a:spLocks noChangeShapeType="1"/>
            </p:cNvSpPr>
            <p:nvPr/>
          </p:nvSpPr>
          <p:spPr bwMode="auto">
            <a:xfrm flipV="1">
              <a:off x="3168" y="1392"/>
              <a:ext cx="288" cy="3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39" name="Line 47"/>
            <p:cNvSpPr>
              <a:spLocks noChangeShapeType="1"/>
            </p:cNvSpPr>
            <p:nvPr/>
          </p:nvSpPr>
          <p:spPr bwMode="auto">
            <a:xfrm>
              <a:off x="1920" y="1392"/>
              <a:ext cx="17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7856" name="Group 64"/>
          <p:cNvGrpSpPr>
            <a:grpSpLocks/>
          </p:cNvGrpSpPr>
          <p:nvPr/>
        </p:nvGrpSpPr>
        <p:grpSpPr bwMode="auto">
          <a:xfrm>
            <a:off x="4094163" y="2365375"/>
            <a:ext cx="1676400" cy="990600"/>
            <a:chOff x="2579" y="1490"/>
            <a:chExt cx="1056" cy="624"/>
          </a:xfrm>
        </p:grpSpPr>
        <p:sp>
          <p:nvSpPr>
            <p:cNvPr id="417841" name="AutoShape 49"/>
            <p:cNvSpPr>
              <a:spLocks noChangeArrowheads="1"/>
            </p:cNvSpPr>
            <p:nvPr/>
          </p:nvSpPr>
          <p:spPr bwMode="auto">
            <a:xfrm>
              <a:off x="2627" y="1490"/>
              <a:ext cx="1008" cy="57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42" name="Rectangle 50"/>
            <p:cNvSpPr>
              <a:spLocks noChangeArrowheads="1"/>
            </p:cNvSpPr>
            <p:nvPr/>
          </p:nvSpPr>
          <p:spPr bwMode="auto">
            <a:xfrm>
              <a:off x="2579" y="1586"/>
              <a:ext cx="4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43" name="Rectangle 51"/>
            <p:cNvSpPr>
              <a:spLocks noChangeArrowheads="1"/>
            </p:cNvSpPr>
            <p:nvPr/>
          </p:nvSpPr>
          <p:spPr bwMode="auto">
            <a:xfrm>
              <a:off x="2963" y="2066"/>
              <a:ext cx="28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44" name="Text Box 52"/>
            <p:cNvSpPr txBox="1">
              <a:spLocks noChangeArrowheads="1"/>
            </p:cNvSpPr>
            <p:nvPr/>
          </p:nvSpPr>
          <p:spPr bwMode="auto">
            <a:xfrm>
              <a:off x="2627" y="1538"/>
              <a:ext cx="10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rgbClr val="003399"/>
                  </a:solidFill>
                </a:rPr>
                <a:t>Échantillon</a:t>
              </a:r>
            </a:p>
          </p:txBody>
        </p:sp>
      </p:grpSp>
      <p:grpSp>
        <p:nvGrpSpPr>
          <p:cNvPr id="417849" name="Group 57"/>
          <p:cNvGrpSpPr>
            <a:grpSpLocks/>
          </p:cNvGrpSpPr>
          <p:nvPr/>
        </p:nvGrpSpPr>
        <p:grpSpPr bwMode="auto">
          <a:xfrm>
            <a:off x="4295775" y="3355975"/>
            <a:ext cx="1244600" cy="1208088"/>
            <a:chOff x="3248" y="1687"/>
            <a:chExt cx="784" cy="761"/>
          </a:xfrm>
        </p:grpSpPr>
        <p:sp>
          <p:nvSpPr>
            <p:cNvPr id="417850" name="Line 58"/>
            <p:cNvSpPr>
              <a:spLocks noChangeShapeType="1"/>
            </p:cNvSpPr>
            <p:nvPr/>
          </p:nvSpPr>
          <p:spPr bwMode="auto">
            <a:xfrm flipH="1">
              <a:off x="3547" y="1687"/>
              <a:ext cx="6" cy="4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51" name="Line 59"/>
            <p:cNvSpPr>
              <a:spLocks noChangeShapeType="1"/>
            </p:cNvSpPr>
            <p:nvPr/>
          </p:nvSpPr>
          <p:spPr bwMode="auto">
            <a:xfrm>
              <a:off x="3649" y="1687"/>
              <a:ext cx="2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52" name="Line 60"/>
            <p:cNvSpPr>
              <a:spLocks noChangeShapeType="1"/>
            </p:cNvSpPr>
            <p:nvPr/>
          </p:nvSpPr>
          <p:spPr bwMode="auto">
            <a:xfrm>
              <a:off x="3745" y="1687"/>
              <a:ext cx="2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53" name="Text Box 61"/>
            <p:cNvSpPr txBox="1">
              <a:spLocks noChangeArrowheads="1"/>
            </p:cNvSpPr>
            <p:nvPr/>
          </p:nvSpPr>
          <p:spPr bwMode="auto">
            <a:xfrm>
              <a:off x="3248" y="2198"/>
              <a:ext cx="7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sz="2000">
                  <a:solidFill>
                    <a:schemeClr val="bg2"/>
                  </a:solidFill>
                </a:rPr>
                <a:t> diffracté</a:t>
              </a:r>
            </a:p>
          </p:txBody>
        </p:sp>
      </p:grpSp>
      <p:sp>
        <p:nvSpPr>
          <p:cNvPr id="417855" name="Rectangle 63"/>
          <p:cNvSpPr>
            <a:spLocks noChangeArrowheads="1"/>
          </p:cNvSpPr>
          <p:nvPr/>
        </p:nvSpPr>
        <p:spPr bwMode="auto">
          <a:xfrm>
            <a:off x="1378744" y="4835525"/>
            <a:ext cx="718343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dirty="0">
                <a:solidFill>
                  <a:schemeClr val="bg2"/>
                </a:solidFill>
              </a:rPr>
              <a:t>La phosphorescence est de la luminescence retardée.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dirty="0">
                <a:solidFill>
                  <a:schemeClr val="bg2"/>
                </a:solidFill>
              </a:rPr>
              <a:t>Dans les deux cas, </a:t>
            </a:r>
            <a:r>
              <a:rPr lang="fr-CA" i="1" dirty="0" err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 dirty="0" err="1">
                <a:solidFill>
                  <a:schemeClr val="bg2"/>
                </a:solidFill>
              </a:rPr>
              <a:t>diffr</a:t>
            </a:r>
            <a:r>
              <a:rPr lang="fr-CA" dirty="0">
                <a:solidFill>
                  <a:schemeClr val="bg2"/>
                </a:solidFill>
              </a:rPr>
              <a:t> </a:t>
            </a:r>
            <a:r>
              <a:rPr lang="fr-CA" dirty="0">
                <a:solidFill>
                  <a:schemeClr val="bg2"/>
                </a:solidFill>
                <a:sym typeface="Symbol" pitchFamily="18" charset="2"/>
              </a:rPr>
              <a:t>&gt;</a:t>
            </a:r>
            <a:r>
              <a:rPr lang="fr-CA" dirty="0">
                <a:solidFill>
                  <a:schemeClr val="bg2"/>
                </a:solidFill>
              </a:rPr>
              <a:t> </a:t>
            </a:r>
            <a:r>
              <a:rPr lang="fr-CA" i="1" dirty="0" err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 b="1" baseline="-25000" dirty="0" err="1">
                <a:solidFill>
                  <a:schemeClr val="bg2"/>
                </a:solidFill>
              </a:rPr>
              <a:t>inc</a:t>
            </a:r>
            <a:r>
              <a:rPr lang="fr-CA" b="1" baseline="-25000" dirty="0">
                <a:solidFill>
                  <a:schemeClr val="bg2"/>
                </a:solidFill>
              </a:rPr>
              <a:t> </a:t>
            </a:r>
            <a:r>
              <a:rPr lang="fr-CA" dirty="0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417867" name="Group 75"/>
          <p:cNvGrpSpPr>
            <a:grpSpLocks/>
          </p:cNvGrpSpPr>
          <p:nvPr/>
        </p:nvGrpSpPr>
        <p:grpSpPr bwMode="auto">
          <a:xfrm>
            <a:off x="6550025" y="2205038"/>
            <a:ext cx="2178050" cy="2517775"/>
            <a:chOff x="4126" y="1389"/>
            <a:chExt cx="1372" cy="1586"/>
          </a:xfrm>
        </p:grpSpPr>
        <p:sp>
          <p:nvSpPr>
            <p:cNvPr id="417857" name="Rectangle 65"/>
            <p:cNvSpPr>
              <a:spLocks noChangeArrowheads="1"/>
            </p:cNvSpPr>
            <p:nvPr/>
          </p:nvSpPr>
          <p:spPr bwMode="auto">
            <a:xfrm>
              <a:off x="4126" y="1389"/>
              <a:ext cx="1372" cy="158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58" name="Line 66"/>
            <p:cNvSpPr>
              <a:spLocks noChangeShapeType="1"/>
            </p:cNvSpPr>
            <p:nvPr/>
          </p:nvSpPr>
          <p:spPr bwMode="auto">
            <a:xfrm>
              <a:off x="4356" y="2687"/>
              <a:ext cx="97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59" name="Line 67"/>
            <p:cNvSpPr>
              <a:spLocks noChangeShapeType="1"/>
            </p:cNvSpPr>
            <p:nvPr/>
          </p:nvSpPr>
          <p:spPr bwMode="auto">
            <a:xfrm>
              <a:off x="4340" y="1504"/>
              <a:ext cx="74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60" name="Line 68"/>
            <p:cNvSpPr>
              <a:spLocks noChangeShapeType="1"/>
            </p:cNvSpPr>
            <p:nvPr/>
          </p:nvSpPr>
          <p:spPr bwMode="auto">
            <a:xfrm>
              <a:off x="4841" y="1882"/>
              <a:ext cx="51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7868" name="Group 76"/>
          <p:cNvGrpSpPr>
            <a:grpSpLocks/>
          </p:cNvGrpSpPr>
          <p:nvPr/>
        </p:nvGrpSpPr>
        <p:grpSpPr bwMode="auto">
          <a:xfrm>
            <a:off x="6589713" y="2374900"/>
            <a:ext cx="611187" cy="1865313"/>
            <a:chOff x="4151" y="1496"/>
            <a:chExt cx="385" cy="1175"/>
          </a:xfrm>
        </p:grpSpPr>
        <p:sp>
          <p:nvSpPr>
            <p:cNvPr id="417861" name="Line 69"/>
            <p:cNvSpPr>
              <a:spLocks noChangeShapeType="1"/>
            </p:cNvSpPr>
            <p:nvPr/>
          </p:nvSpPr>
          <p:spPr bwMode="auto">
            <a:xfrm flipV="1">
              <a:off x="4504" y="1496"/>
              <a:ext cx="0" cy="11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62" name="Text Box 70"/>
            <p:cNvSpPr txBox="1">
              <a:spLocks noChangeArrowheads="1"/>
            </p:cNvSpPr>
            <p:nvPr/>
          </p:nvSpPr>
          <p:spPr bwMode="auto">
            <a:xfrm>
              <a:off x="4151" y="1618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b="1" baseline="-25000">
                  <a:solidFill>
                    <a:schemeClr val="bg2"/>
                  </a:solidFill>
                </a:rPr>
                <a:t>inc</a:t>
              </a:r>
            </a:p>
          </p:txBody>
        </p:sp>
      </p:grpSp>
      <p:sp>
        <p:nvSpPr>
          <p:cNvPr id="417863" name="Line 71"/>
          <p:cNvSpPr>
            <a:spLocks noChangeShapeType="1"/>
          </p:cNvSpPr>
          <p:nvPr/>
        </p:nvSpPr>
        <p:spPr bwMode="auto">
          <a:xfrm>
            <a:off x="7658100" y="2374900"/>
            <a:ext cx="457200" cy="600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7869" name="Group 77"/>
          <p:cNvGrpSpPr>
            <a:grpSpLocks/>
          </p:cNvGrpSpPr>
          <p:nvPr/>
        </p:nvGrpSpPr>
        <p:grpSpPr bwMode="auto">
          <a:xfrm>
            <a:off x="7267575" y="2987675"/>
            <a:ext cx="1522413" cy="1277938"/>
            <a:chOff x="4578" y="1882"/>
            <a:chExt cx="959" cy="805"/>
          </a:xfrm>
        </p:grpSpPr>
        <p:sp>
          <p:nvSpPr>
            <p:cNvPr id="417864" name="Line 72"/>
            <p:cNvSpPr>
              <a:spLocks noChangeShapeType="1"/>
            </p:cNvSpPr>
            <p:nvPr/>
          </p:nvSpPr>
          <p:spPr bwMode="auto">
            <a:xfrm>
              <a:off x="5112" y="1882"/>
              <a:ext cx="0" cy="80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7865" name="Text Box 73"/>
            <p:cNvSpPr txBox="1">
              <a:spLocks noChangeArrowheads="1"/>
            </p:cNvSpPr>
            <p:nvPr/>
          </p:nvSpPr>
          <p:spPr bwMode="auto">
            <a:xfrm>
              <a:off x="4665" y="2045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b="1" baseline="-25000">
                  <a:solidFill>
                    <a:schemeClr val="bg2"/>
                  </a:solidFill>
                </a:rPr>
                <a:t>diffr</a:t>
              </a:r>
            </a:p>
          </p:txBody>
        </p:sp>
        <p:sp>
          <p:nvSpPr>
            <p:cNvPr id="417866" name="Text Box 74"/>
            <p:cNvSpPr txBox="1">
              <a:spLocks noChangeArrowheads="1"/>
            </p:cNvSpPr>
            <p:nvPr/>
          </p:nvSpPr>
          <p:spPr bwMode="auto">
            <a:xfrm>
              <a:off x="4578" y="2374"/>
              <a:ext cx="9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Fluorescence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1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7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1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78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7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7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1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animBg="1" autoUpdateAnimBg="0"/>
      <p:bldP spid="417822" grpId="0" animBg="1"/>
      <p:bldP spid="417855" grpId="0" uiExpand="1" build="p" animBg="1" autoUpdateAnimBg="0"/>
      <p:bldP spid="4178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polarisation diélectrique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030" y="2673350"/>
            <a:ext cx="7472363" cy="3532187"/>
          </a:xfrm>
          <a:ln/>
        </p:spPr>
        <p:txBody>
          <a:bodyPr/>
          <a:lstStyle/>
          <a:p>
            <a:r>
              <a:rPr lang="fr-CA"/>
              <a:t>Lorsqu’une molécule est immergée dans un champ électrique, </a:t>
            </a:r>
          </a:p>
          <a:p>
            <a:pPr lvl="1"/>
            <a:r>
              <a:rPr lang="fr-CA" sz="2000"/>
              <a:t>le réseau nucléaire se déplace vers le côté négatif du champ;</a:t>
            </a:r>
          </a:p>
          <a:p>
            <a:pPr lvl="1"/>
            <a:r>
              <a:rPr lang="fr-CA" sz="2000"/>
              <a:t>le nuage électronique se déplace vers le côté négatif du champ.</a:t>
            </a:r>
            <a:endParaRPr lang="fr-CA"/>
          </a:p>
          <a:p>
            <a:r>
              <a:rPr lang="fr-CA"/>
              <a:t>Si la molécule est symétrique - pas de moment dipolaire permanent- il apparaît un dipôle induit, dipôle qui disparaît dès la disparition du champ électrique.</a:t>
            </a:r>
          </a:p>
          <a:p>
            <a:r>
              <a:rPr lang="fr-CA"/>
              <a:t>Si le champ électrique est alternatif, le dipôle induit oscille à la fréquence du champ électrique.</a:t>
            </a:r>
          </a:p>
        </p:txBody>
      </p:sp>
      <p:grpSp>
        <p:nvGrpSpPr>
          <p:cNvPr id="418827" name="Group 11"/>
          <p:cNvGrpSpPr>
            <a:grpSpLocks/>
          </p:cNvGrpSpPr>
          <p:nvPr/>
        </p:nvGrpSpPr>
        <p:grpSpPr bwMode="auto">
          <a:xfrm>
            <a:off x="2322513" y="1422400"/>
            <a:ext cx="4318000" cy="1187450"/>
            <a:chOff x="1463" y="896"/>
            <a:chExt cx="2720" cy="748"/>
          </a:xfrm>
        </p:grpSpPr>
        <p:sp>
          <p:nvSpPr>
            <p:cNvPr id="418820" name="Rectangle 4"/>
            <p:cNvSpPr>
              <a:spLocks noChangeArrowheads="1"/>
            </p:cNvSpPr>
            <p:nvPr/>
          </p:nvSpPr>
          <p:spPr bwMode="auto">
            <a:xfrm>
              <a:off x="1463" y="896"/>
              <a:ext cx="272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8821" name="Line 5"/>
            <p:cNvSpPr>
              <a:spLocks noChangeShapeType="1"/>
            </p:cNvSpPr>
            <p:nvPr/>
          </p:nvSpPr>
          <p:spPr bwMode="auto">
            <a:xfrm>
              <a:off x="2063" y="953"/>
              <a:ext cx="0" cy="6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8822" name="Line 6"/>
            <p:cNvSpPr>
              <a:spLocks noChangeShapeType="1"/>
            </p:cNvSpPr>
            <p:nvPr/>
          </p:nvSpPr>
          <p:spPr bwMode="auto">
            <a:xfrm>
              <a:off x="3236" y="943"/>
              <a:ext cx="0" cy="6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8823" name="Line 7"/>
            <p:cNvSpPr>
              <a:spLocks noChangeShapeType="1"/>
            </p:cNvSpPr>
            <p:nvPr/>
          </p:nvSpPr>
          <p:spPr bwMode="auto">
            <a:xfrm flipH="1">
              <a:off x="1619" y="1257"/>
              <a:ext cx="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8824" name="Line 8"/>
            <p:cNvSpPr>
              <a:spLocks noChangeShapeType="1"/>
            </p:cNvSpPr>
            <p:nvPr/>
          </p:nvSpPr>
          <p:spPr bwMode="auto">
            <a:xfrm>
              <a:off x="3238" y="1266"/>
              <a:ext cx="57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18835" name="Group 19"/>
          <p:cNvGrpSpPr>
            <a:grpSpLocks/>
          </p:cNvGrpSpPr>
          <p:nvPr/>
        </p:nvGrpSpPr>
        <p:grpSpPr bwMode="auto">
          <a:xfrm>
            <a:off x="3054350" y="1325563"/>
            <a:ext cx="2365375" cy="1338262"/>
            <a:chOff x="1924" y="835"/>
            <a:chExt cx="1490" cy="843"/>
          </a:xfrm>
        </p:grpSpPr>
        <p:sp>
          <p:nvSpPr>
            <p:cNvPr id="418825" name="Text Box 9"/>
            <p:cNvSpPr txBox="1">
              <a:spLocks noChangeArrowheads="1"/>
            </p:cNvSpPr>
            <p:nvPr/>
          </p:nvSpPr>
          <p:spPr bwMode="auto">
            <a:xfrm>
              <a:off x="3208" y="852"/>
              <a:ext cx="20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+</a:t>
              </a:r>
              <a:br>
                <a:rPr lang="fr-CA" sz="2000">
                  <a:solidFill>
                    <a:schemeClr val="bg2"/>
                  </a:solidFill>
                </a:rPr>
              </a:br>
              <a:r>
                <a:rPr lang="fr-CA" sz="2000">
                  <a:solidFill>
                    <a:schemeClr val="bg2"/>
                  </a:solidFill>
                </a:rPr>
                <a:t>+</a:t>
              </a:r>
              <a:br>
                <a:rPr lang="fr-CA" sz="2000">
                  <a:solidFill>
                    <a:schemeClr val="bg2"/>
                  </a:solidFill>
                </a:rPr>
              </a:br>
              <a:r>
                <a:rPr lang="fr-CA" sz="2000">
                  <a:solidFill>
                    <a:schemeClr val="bg2"/>
                  </a:solidFill>
                </a:rPr>
                <a:t>+</a:t>
              </a:r>
              <a:br>
                <a:rPr lang="fr-CA" sz="2000">
                  <a:solidFill>
                    <a:schemeClr val="bg2"/>
                  </a:solidFill>
                </a:rPr>
              </a:br>
              <a:r>
                <a:rPr lang="fr-CA" sz="200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418826" name="Text Box 10"/>
            <p:cNvSpPr txBox="1">
              <a:spLocks noChangeArrowheads="1"/>
            </p:cNvSpPr>
            <p:nvPr/>
          </p:nvSpPr>
          <p:spPr bwMode="auto">
            <a:xfrm>
              <a:off x="1924" y="835"/>
              <a:ext cx="16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>
                  <a:solidFill>
                    <a:schemeClr val="bg2"/>
                  </a:solidFill>
                </a:rPr>
                <a:t>-</a:t>
              </a:r>
              <a:br>
                <a:rPr lang="fr-CA" sz="2000" b="1">
                  <a:solidFill>
                    <a:schemeClr val="bg2"/>
                  </a:solidFill>
                </a:rPr>
              </a:br>
              <a:r>
                <a:rPr lang="fr-CA" sz="2000" b="1">
                  <a:solidFill>
                    <a:schemeClr val="bg2"/>
                  </a:solidFill>
                </a:rPr>
                <a:t>-</a:t>
              </a:r>
              <a:br>
                <a:rPr lang="fr-CA" sz="2000" b="1">
                  <a:solidFill>
                    <a:schemeClr val="bg2"/>
                  </a:solidFill>
                </a:rPr>
              </a:br>
              <a:r>
                <a:rPr lang="fr-CA" sz="2000" b="1">
                  <a:solidFill>
                    <a:schemeClr val="bg2"/>
                  </a:solidFill>
                </a:rPr>
                <a:t>-</a:t>
              </a:r>
              <a:br>
                <a:rPr lang="fr-CA" sz="2000" b="1">
                  <a:solidFill>
                    <a:schemeClr val="bg2"/>
                  </a:solidFill>
                </a:rPr>
              </a:br>
              <a:r>
                <a:rPr lang="fr-CA" sz="2000" b="1">
                  <a:solidFill>
                    <a:schemeClr val="bg2"/>
                  </a:solidFill>
                </a:rPr>
                <a:t>-</a:t>
              </a:r>
            </a:p>
          </p:txBody>
        </p:sp>
      </p:grpSp>
      <p:sp>
        <p:nvSpPr>
          <p:cNvPr id="418828" name="Oval 12"/>
          <p:cNvSpPr>
            <a:spLocks noChangeArrowheads="1"/>
          </p:cNvSpPr>
          <p:nvPr/>
        </p:nvSpPr>
        <p:spPr bwMode="auto">
          <a:xfrm>
            <a:off x="3835400" y="1812925"/>
            <a:ext cx="600075" cy="404813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18834" name="Group 18"/>
          <p:cNvGrpSpPr>
            <a:grpSpLocks/>
          </p:cNvGrpSpPr>
          <p:nvPr/>
        </p:nvGrpSpPr>
        <p:grpSpPr bwMode="auto">
          <a:xfrm>
            <a:off x="3727450" y="1728788"/>
            <a:ext cx="830263" cy="485775"/>
            <a:chOff x="4403" y="842"/>
            <a:chExt cx="523" cy="306"/>
          </a:xfrm>
        </p:grpSpPr>
        <p:sp>
          <p:nvSpPr>
            <p:cNvPr id="418829" name="Oval 13"/>
            <p:cNvSpPr>
              <a:spLocks noChangeArrowheads="1"/>
            </p:cNvSpPr>
            <p:nvPr/>
          </p:nvSpPr>
          <p:spPr bwMode="auto">
            <a:xfrm>
              <a:off x="4502" y="893"/>
              <a:ext cx="378" cy="255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8830" name="Oval 14"/>
            <p:cNvSpPr>
              <a:spLocks noChangeArrowheads="1"/>
            </p:cNvSpPr>
            <p:nvPr/>
          </p:nvSpPr>
          <p:spPr bwMode="auto">
            <a:xfrm>
              <a:off x="4403" y="893"/>
              <a:ext cx="378" cy="25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18832" name="Text Box 16"/>
            <p:cNvSpPr txBox="1">
              <a:spLocks noChangeArrowheads="1"/>
            </p:cNvSpPr>
            <p:nvPr/>
          </p:nvSpPr>
          <p:spPr bwMode="auto">
            <a:xfrm>
              <a:off x="4483" y="894"/>
              <a:ext cx="2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418833" name="Text Box 17"/>
            <p:cNvSpPr txBox="1">
              <a:spLocks noChangeArrowheads="1"/>
            </p:cNvSpPr>
            <p:nvPr/>
          </p:nvSpPr>
          <p:spPr bwMode="auto">
            <a:xfrm>
              <a:off x="4746" y="842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uiExpand="1" build="p" bldLvl="2" animBg="1" autoUpdateAnimBg="0"/>
      <p:bldP spid="4188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polarisation induite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6384925" cy="1327150"/>
          </a:xfrm>
          <a:ln/>
        </p:spPr>
        <p:txBody>
          <a:bodyPr/>
          <a:lstStyle/>
          <a:p>
            <a:r>
              <a:rPr lang="fr-CA" dirty="0"/>
              <a:t>Formation d’un dipôle induit sous l’action du champ électrique.</a:t>
            </a:r>
          </a:p>
          <a:p>
            <a:r>
              <a:rPr lang="fr-CA" dirty="0"/>
              <a:t>Loi de CLAUSIUS - MOSOTTI (en </a:t>
            </a:r>
            <a:r>
              <a:rPr lang="fr-CA" dirty="0" smtClean="0"/>
              <a:t>CGS) </a:t>
            </a:r>
            <a:r>
              <a:rPr lang="fr-CA" dirty="0"/>
              <a:t>:</a:t>
            </a:r>
          </a:p>
        </p:txBody>
      </p:sp>
      <p:graphicFrame>
        <p:nvGraphicFramePr>
          <p:cNvPr id="419844" name="Object 4"/>
          <p:cNvGraphicFramePr>
            <a:graphicFrameLocks noChangeAspect="1"/>
          </p:cNvGraphicFramePr>
          <p:nvPr/>
        </p:nvGraphicFramePr>
        <p:xfrm>
          <a:off x="3238500" y="2952750"/>
          <a:ext cx="49355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1" name="Document" r:id="rId4" imgW="4978466" imgH="1069025" progId="Word.Document.8">
                  <p:embed/>
                </p:oleObj>
              </mc:Choice>
              <mc:Fallback>
                <p:oleObj name="Document" r:id="rId4" imgW="4978466" imgH="1069025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2952750"/>
                        <a:ext cx="49355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1341437" y="4147987"/>
            <a:ext cx="4440639" cy="2000548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2000" dirty="0">
                <a:solidFill>
                  <a:schemeClr val="bg2"/>
                </a:solidFill>
              </a:rPr>
              <a:t>K est la constante diélectrique du </a:t>
            </a:r>
            <a:r>
              <a:rPr lang="fr-CA" sz="2000" dirty="0" smtClean="0">
                <a:solidFill>
                  <a:schemeClr val="bg2"/>
                </a:solidFill>
              </a:rPr>
              <a:t>milieu ;</a:t>
            </a:r>
            <a:r>
              <a:rPr lang="fr-CA" sz="2000" dirty="0">
                <a:solidFill>
                  <a:schemeClr val="bg2"/>
                </a:solidFill>
              </a:rPr>
              <a:t/>
            </a:r>
            <a:br>
              <a:rPr lang="fr-CA" sz="2000" dirty="0">
                <a:solidFill>
                  <a:schemeClr val="bg2"/>
                </a:solidFill>
              </a:rPr>
            </a:br>
            <a:r>
              <a:rPr lang="fr-CA" sz="2000" dirty="0">
                <a:solidFill>
                  <a:schemeClr val="bg2"/>
                </a:solidFill>
              </a:rPr>
              <a:t>M est la masse </a:t>
            </a:r>
            <a:r>
              <a:rPr lang="fr-CA" sz="2000" dirty="0" smtClean="0">
                <a:solidFill>
                  <a:schemeClr val="bg2"/>
                </a:solidFill>
              </a:rPr>
              <a:t>molaire ;</a:t>
            </a:r>
            <a:r>
              <a:rPr lang="fr-CA" sz="2000" dirty="0">
                <a:solidFill>
                  <a:schemeClr val="bg2"/>
                </a:solidFill>
              </a:rPr>
              <a:t/>
            </a:r>
            <a:br>
              <a:rPr lang="fr-CA" sz="2000" dirty="0">
                <a:solidFill>
                  <a:schemeClr val="bg2"/>
                </a:solidFill>
              </a:rPr>
            </a:br>
            <a:r>
              <a:rPr lang="fr-CA" sz="2000" dirty="0">
                <a:solidFill>
                  <a:schemeClr val="bg2"/>
                </a:solidFill>
                <a:latin typeface="Symbol" pitchFamily="18" charset="2"/>
              </a:rPr>
              <a:t>r</a:t>
            </a:r>
            <a:r>
              <a:rPr lang="fr-CA" sz="2000" dirty="0">
                <a:solidFill>
                  <a:schemeClr val="bg2"/>
                </a:solidFill>
              </a:rPr>
              <a:t> est la </a:t>
            </a:r>
            <a:r>
              <a:rPr lang="fr-CA" sz="2000" dirty="0" smtClean="0">
                <a:solidFill>
                  <a:schemeClr val="bg2"/>
                </a:solidFill>
              </a:rPr>
              <a:t>densité ;</a:t>
            </a:r>
            <a:r>
              <a:rPr lang="fr-CA" sz="2000" dirty="0">
                <a:solidFill>
                  <a:schemeClr val="bg2"/>
                </a:solidFill>
              </a:rPr>
              <a:t/>
            </a:r>
            <a:br>
              <a:rPr lang="fr-CA" sz="2000" dirty="0">
                <a:solidFill>
                  <a:schemeClr val="bg2"/>
                </a:solidFill>
              </a:rPr>
            </a:br>
            <a:r>
              <a:rPr lang="fr-CA" sz="2000" dirty="0">
                <a:solidFill>
                  <a:schemeClr val="bg2"/>
                </a:solidFill>
              </a:rPr>
              <a:t>N est le nombre </a:t>
            </a:r>
            <a:r>
              <a:rPr lang="fr-CA" sz="2000" dirty="0" smtClean="0">
                <a:solidFill>
                  <a:schemeClr val="bg2"/>
                </a:solidFill>
              </a:rPr>
              <a:t>d’AVOGADRO ;</a:t>
            </a:r>
            <a:r>
              <a:rPr lang="fr-CA" sz="2000" dirty="0">
                <a:solidFill>
                  <a:schemeClr val="bg2"/>
                </a:solidFill>
              </a:rPr>
              <a:t/>
            </a:r>
            <a:br>
              <a:rPr lang="fr-CA" sz="2000" dirty="0">
                <a:solidFill>
                  <a:schemeClr val="bg2"/>
                </a:solidFill>
              </a:rPr>
            </a:br>
            <a:r>
              <a:rPr lang="fr-CA" sz="2000" dirty="0">
                <a:solidFill>
                  <a:schemeClr val="bg2"/>
                </a:solidFill>
                <a:latin typeface="Symbol" pitchFamily="18" charset="2"/>
              </a:rPr>
              <a:t>a</a:t>
            </a:r>
            <a:r>
              <a:rPr lang="fr-CA" sz="2000" dirty="0">
                <a:solidFill>
                  <a:schemeClr val="bg2"/>
                </a:solidFill>
              </a:rPr>
              <a:t> est la polarisabilité du </a:t>
            </a:r>
            <a:r>
              <a:rPr lang="fr-CA" sz="2000" dirty="0" smtClean="0">
                <a:solidFill>
                  <a:schemeClr val="bg2"/>
                </a:solidFill>
              </a:rPr>
              <a:t>milieu ;</a:t>
            </a:r>
            <a:r>
              <a:rPr lang="fr-CA" sz="2000" dirty="0">
                <a:solidFill>
                  <a:schemeClr val="bg2"/>
                </a:solidFill>
              </a:rPr>
              <a:t/>
            </a:r>
            <a:br>
              <a:rPr lang="fr-CA" sz="2000" dirty="0">
                <a:solidFill>
                  <a:schemeClr val="bg2"/>
                </a:solidFill>
              </a:rPr>
            </a:br>
            <a:r>
              <a:rPr lang="fr-CA" sz="2000" dirty="0">
                <a:solidFill>
                  <a:schemeClr val="bg2"/>
                </a:solidFill>
              </a:rPr>
              <a:t>P</a:t>
            </a:r>
            <a:r>
              <a:rPr lang="fr-CA" sz="2000" b="1" baseline="-25000" dirty="0">
                <a:solidFill>
                  <a:schemeClr val="bg2"/>
                </a:solidFill>
              </a:rPr>
              <a:t>i</a:t>
            </a:r>
            <a:r>
              <a:rPr lang="fr-CA" sz="2000" dirty="0">
                <a:solidFill>
                  <a:schemeClr val="bg2"/>
                </a:solidFill>
              </a:rPr>
              <a:t> est la polarisation molaire induite.</a:t>
            </a:r>
            <a:r>
              <a:rPr lang="fr-CA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19847" name="Text Box 7"/>
          <p:cNvSpPr txBox="1">
            <a:spLocks noChangeArrowheads="1"/>
          </p:cNvSpPr>
          <p:nvPr/>
        </p:nvSpPr>
        <p:spPr bwMode="auto">
          <a:xfrm>
            <a:off x="5686425" y="3813176"/>
            <a:ext cx="3260725" cy="831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dirty="0">
                <a:solidFill>
                  <a:schemeClr val="bg2"/>
                </a:solidFill>
              </a:rPr>
              <a:t>P</a:t>
            </a:r>
            <a:r>
              <a:rPr lang="fr-CA" b="1" baseline="-25000" dirty="0">
                <a:solidFill>
                  <a:schemeClr val="bg2"/>
                </a:solidFill>
              </a:rPr>
              <a:t>i</a:t>
            </a:r>
            <a:r>
              <a:rPr lang="fr-CA" dirty="0">
                <a:solidFill>
                  <a:schemeClr val="bg2"/>
                </a:solidFill>
              </a:rPr>
              <a:t> s’exprime en cm</a:t>
            </a:r>
            <a:r>
              <a:rPr lang="fr-CA" b="1" baseline="30000" dirty="0">
                <a:solidFill>
                  <a:schemeClr val="bg2"/>
                </a:solidFill>
              </a:rPr>
              <a:t>3</a:t>
            </a:r>
            <a:r>
              <a:rPr lang="fr-CA" dirty="0">
                <a:solidFill>
                  <a:schemeClr val="bg2"/>
                </a:solidFill>
              </a:rPr>
              <a:t>/mol </a:t>
            </a:r>
            <a:br>
              <a:rPr lang="fr-CA" dirty="0">
                <a:solidFill>
                  <a:schemeClr val="bg2"/>
                </a:solidFill>
              </a:rPr>
            </a:br>
            <a:r>
              <a:rPr lang="fr-CA" dirty="0">
                <a:solidFill>
                  <a:schemeClr val="bg2"/>
                </a:solidFill>
              </a:rPr>
              <a:t>comme le rapport M/</a:t>
            </a:r>
            <a:r>
              <a:rPr lang="fr-CA" dirty="0">
                <a:solidFill>
                  <a:schemeClr val="bg2"/>
                </a:solidFill>
                <a:latin typeface="Symbol" pitchFamily="18" charset="2"/>
              </a:rPr>
              <a:t>r.</a:t>
            </a:r>
            <a:endParaRPr lang="fr-CA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198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19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uiExpand="1" build="p" animBg="1"/>
      <p:bldP spid="419845" grpId="0" build="p" animBg="1"/>
      <p:bldP spid="4198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5363" y="228600"/>
            <a:ext cx="7185025" cy="1066800"/>
          </a:xfrm>
          <a:ln/>
        </p:spPr>
        <p:txBody>
          <a:bodyPr/>
          <a:lstStyle/>
          <a:p>
            <a:r>
              <a:rPr lang="fr-CA"/>
              <a:t>Le moment dipolaire permanent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081838" cy="2109788"/>
          </a:xfrm>
          <a:ln/>
        </p:spPr>
        <p:txBody>
          <a:bodyPr/>
          <a:lstStyle/>
          <a:p>
            <a:r>
              <a:rPr lang="fr-CA" dirty="0"/>
              <a:t>Les molécules dissymétriques ont un moment dipolaire permanent.</a:t>
            </a:r>
          </a:p>
          <a:p>
            <a:r>
              <a:rPr lang="fr-CA" dirty="0"/>
              <a:t>À la polarisation induite P</a:t>
            </a:r>
            <a:r>
              <a:rPr lang="fr-CA" b="1" baseline="-25000" dirty="0"/>
              <a:t>i</a:t>
            </a:r>
            <a:r>
              <a:rPr lang="fr-CA" dirty="0"/>
              <a:t> s’ajoute la polarisation d’orientation P</a:t>
            </a:r>
            <a:r>
              <a:rPr lang="fr-CA" b="1" baseline="-25000" dirty="0"/>
              <a:t>0</a:t>
            </a:r>
            <a:r>
              <a:rPr lang="fr-CA" dirty="0"/>
              <a:t>.</a:t>
            </a:r>
            <a:endParaRPr lang="fr-CA" b="1" baseline="-25000" dirty="0"/>
          </a:p>
          <a:p>
            <a:r>
              <a:rPr lang="fr-CA" dirty="0"/>
              <a:t>La polarisation molaire d’orientation est en </a:t>
            </a:r>
            <a:r>
              <a:rPr lang="fr-CA" dirty="0" smtClean="0"/>
              <a:t>CGS </a:t>
            </a:r>
            <a:r>
              <a:rPr lang="fr-CA" dirty="0"/>
              <a:t>:</a:t>
            </a:r>
            <a:r>
              <a:rPr lang="fr-CA" b="1" dirty="0"/>
              <a:t> </a:t>
            </a:r>
            <a:r>
              <a:rPr lang="fr-CA" dirty="0"/>
              <a:t> </a:t>
            </a: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4410075" y="3613150"/>
          <a:ext cx="36401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8" name="Document" r:id="rId4" imgW="3648456" imgH="1048512" progId="Word.Document.8">
                  <p:embed/>
                </p:oleObj>
              </mc:Choice>
              <mc:Fallback>
                <p:oleObj name="Document" r:id="rId4" imgW="3648456" imgH="1048512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3613150"/>
                        <a:ext cx="364013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871" name="Group 7"/>
          <p:cNvGrpSpPr>
            <a:grpSpLocks/>
          </p:cNvGrpSpPr>
          <p:nvPr/>
        </p:nvGrpSpPr>
        <p:grpSpPr bwMode="auto">
          <a:xfrm>
            <a:off x="581025" y="4494213"/>
            <a:ext cx="8159750" cy="1520825"/>
            <a:chOff x="366" y="2831"/>
            <a:chExt cx="5140" cy="958"/>
          </a:xfrm>
        </p:grpSpPr>
        <p:sp>
          <p:nvSpPr>
            <p:cNvPr id="420869" name="Rectangle 5"/>
            <p:cNvSpPr>
              <a:spLocks noChangeArrowheads="1"/>
            </p:cNvSpPr>
            <p:nvPr/>
          </p:nvSpPr>
          <p:spPr bwMode="auto">
            <a:xfrm>
              <a:off x="366" y="2831"/>
              <a:ext cx="3327" cy="3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lang="fr-CA">
                  <a:solidFill>
                    <a:schemeClr val="bg2"/>
                  </a:solidFill>
                </a:rPr>
                <a:t>La polarisation molaire totale devient :</a:t>
              </a:r>
              <a:r>
                <a:rPr lang="fr-CA" b="1">
                  <a:solidFill>
                    <a:schemeClr val="bg2"/>
                  </a:solidFill>
                </a:rPr>
                <a:t> </a:t>
              </a:r>
              <a:r>
                <a:rPr lang="fr-CA">
                  <a:solidFill>
                    <a:schemeClr val="bg2"/>
                  </a:solidFill>
                </a:rPr>
                <a:t> </a:t>
              </a:r>
            </a:p>
          </p:txBody>
        </p:sp>
        <p:graphicFrame>
          <p:nvGraphicFramePr>
            <p:cNvPr id="420870" name="Object 6"/>
            <p:cNvGraphicFramePr>
              <a:graphicFrameLocks noChangeAspect="1"/>
            </p:cNvGraphicFramePr>
            <p:nvPr/>
          </p:nvGraphicFramePr>
          <p:xfrm>
            <a:off x="2046" y="3132"/>
            <a:ext cx="3460" cy="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879" name="Document" r:id="rId7" imgW="5501640" imgH="1136904" progId="Word.Document.8">
                    <p:embed/>
                  </p:oleObj>
                </mc:Choice>
                <mc:Fallback>
                  <p:oleObj name="Document" r:id="rId7" imgW="5501640" imgH="1136904" progId="Word.Document.8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6" y="3132"/>
                          <a:ext cx="3460" cy="6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28600"/>
            <a:ext cx="8321675" cy="1066800"/>
          </a:xfrm>
          <a:ln/>
        </p:spPr>
        <p:txBody>
          <a:bodyPr/>
          <a:lstStyle/>
          <a:p>
            <a:r>
              <a:rPr lang="fr-CA" sz="3600"/>
              <a:t>Polarisation molaire totale et température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7388" y="5218113"/>
            <a:ext cx="6234112" cy="1184275"/>
          </a:xfrm>
          <a:ln/>
        </p:spPr>
        <p:txBody>
          <a:bodyPr/>
          <a:lstStyle/>
          <a:p>
            <a:r>
              <a:rPr lang="fr-CA"/>
              <a:t>La variation de la polarisation molaire totale avec la température permet de distinguer entre les molécules polaires et non polaires.</a:t>
            </a:r>
          </a:p>
        </p:txBody>
      </p:sp>
      <p:grpSp>
        <p:nvGrpSpPr>
          <p:cNvPr id="421910" name="Group 22"/>
          <p:cNvGrpSpPr>
            <a:grpSpLocks/>
          </p:cNvGrpSpPr>
          <p:nvPr/>
        </p:nvGrpSpPr>
        <p:grpSpPr bwMode="auto">
          <a:xfrm>
            <a:off x="1227138" y="1460500"/>
            <a:ext cx="5113337" cy="3678238"/>
            <a:chOff x="773" y="920"/>
            <a:chExt cx="3221" cy="2317"/>
          </a:xfrm>
        </p:grpSpPr>
        <p:sp>
          <p:nvSpPr>
            <p:cNvPr id="421892" name="Rectangle 4"/>
            <p:cNvSpPr>
              <a:spLocks noChangeArrowheads="1"/>
            </p:cNvSpPr>
            <p:nvPr/>
          </p:nvSpPr>
          <p:spPr bwMode="auto">
            <a:xfrm>
              <a:off x="773" y="920"/>
              <a:ext cx="3221" cy="2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421906" name="Group 18"/>
            <p:cNvGrpSpPr>
              <a:grpSpLocks/>
            </p:cNvGrpSpPr>
            <p:nvPr/>
          </p:nvGrpSpPr>
          <p:grpSpPr bwMode="auto">
            <a:xfrm>
              <a:off x="818" y="1134"/>
              <a:ext cx="3073" cy="2045"/>
              <a:chOff x="818" y="1134"/>
              <a:chExt cx="3073" cy="2045"/>
            </a:xfrm>
          </p:grpSpPr>
          <p:sp>
            <p:nvSpPr>
              <p:cNvPr id="421893" name="Line 5"/>
              <p:cNvSpPr>
                <a:spLocks noChangeShapeType="1"/>
              </p:cNvSpPr>
              <p:nvPr/>
            </p:nvSpPr>
            <p:spPr bwMode="auto">
              <a:xfrm>
                <a:off x="1035" y="2877"/>
                <a:ext cx="262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1894" name="Line 6"/>
              <p:cNvSpPr>
                <a:spLocks noChangeShapeType="1"/>
              </p:cNvSpPr>
              <p:nvPr/>
            </p:nvSpPr>
            <p:spPr bwMode="auto">
              <a:xfrm flipV="1">
                <a:off x="1101" y="1134"/>
                <a:ext cx="0" cy="173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1895" name="Text Box 7"/>
              <p:cNvSpPr txBox="1">
                <a:spLocks noChangeArrowheads="1"/>
              </p:cNvSpPr>
              <p:nvPr/>
            </p:nvSpPr>
            <p:spPr bwMode="auto">
              <a:xfrm>
                <a:off x="3142" y="2929"/>
                <a:ext cx="7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 sz="2000">
                    <a:solidFill>
                      <a:schemeClr val="bg2"/>
                    </a:solidFill>
                  </a:rPr>
                  <a:t>1/T  (K</a:t>
                </a:r>
                <a:r>
                  <a:rPr lang="fr-CA" sz="2000" b="1" baseline="30000">
                    <a:solidFill>
                      <a:schemeClr val="bg2"/>
                    </a:solidFill>
                    <a:latin typeface="Symbol" pitchFamily="18" charset="2"/>
                  </a:rPr>
                  <a:t>-</a:t>
                </a:r>
                <a:r>
                  <a:rPr lang="fr-CA" sz="2000" b="1" baseline="30000">
                    <a:solidFill>
                      <a:schemeClr val="bg2"/>
                    </a:solidFill>
                  </a:rPr>
                  <a:t>1</a:t>
                </a:r>
                <a:r>
                  <a:rPr lang="fr-CA" sz="2000">
                    <a:solidFill>
                      <a:schemeClr val="bg2"/>
                    </a:solidFill>
                  </a:rPr>
                  <a:t>)</a:t>
                </a:r>
              </a:p>
            </p:txBody>
          </p:sp>
          <p:sp>
            <p:nvSpPr>
              <p:cNvPr id="421896" name="Text Box 8"/>
              <p:cNvSpPr txBox="1">
                <a:spLocks noChangeArrowheads="1"/>
              </p:cNvSpPr>
              <p:nvPr/>
            </p:nvSpPr>
            <p:spPr bwMode="auto">
              <a:xfrm>
                <a:off x="818" y="1360"/>
                <a:ext cx="2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P</a:t>
                </a:r>
                <a:r>
                  <a:rPr lang="fr-CA" b="1" baseline="-25000">
                    <a:solidFill>
                      <a:schemeClr val="bg2"/>
                    </a:solidFill>
                  </a:rPr>
                  <a:t>t</a:t>
                </a:r>
                <a:endParaRPr lang="fr-CA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421907" name="Group 19"/>
          <p:cNvGrpSpPr>
            <a:grpSpLocks/>
          </p:cNvGrpSpPr>
          <p:nvPr/>
        </p:nvGrpSpPr>
        <p:grpSpPr bwMode="auto">
          <a:xfrm>
            <a:off x="1827213" y="3584575"/>
            <a:ext cx="4283075" cy="396875"/>
            <a:chOff x="1151" y="2258"/>
            <a:chExt cx="2698" cy="250"/>
          </a:xfrm>
        </p:grpSpPr>
        <p:sp>
          <p:nvSpPr>
            <p:cNvPr id="421897" name="Line 9"/>
            <p:cNvSpPr>
              <a:spLocks noChangeShapeType="1"/>
            </p:cNvSpPr>
            <p:nvPr/>
          </p:nvSpPr>
          <p:spPr bwMode="auto">
            <a:xfrm>
              <a:off x="1151" y="2383"/>
              <a:ext cx="2367" cy="0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1898" name="Text Box 10"/>
            <p:cNvSpPr txBox="1">
              <a:spLocks noChangeArrowheads="1"/>
            </p:cNvSpPr>
            <p:nvPr/>
          </p:nvSpPr>
          <p:spPr bwMode="auto">
            <a:xfrm>
              <a:off x="3458" y="2258"/>
              <a:ext cx="3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CH</a:t>
              </a:r>
              <a:r>
                <a:rPr lang="fr-CA" sz="2000" b="1" baseline="-25000">
                  <a:solidFill>
                    <a:schemeClr val="bg2"/>
                  </a:solidFill>
                </a:rPr>
                <a:t>4</a:t>
              </a:r>
              <a:endParaRPr lang="fr-CA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421909" name="Group 21"/>
          <p:cNvGrpSpPr>
            <a:grpSpLocks/>
          </p:cNvGrpSpPr>
          <p:nvPr/>
        </p:nvGrpSpPr>
        <p:grpSpPr bwMode="auto">
          <a:xfrm>
            <a:off x="1812925" y="1695450"/>
            <a:ext cx="4378325" cy="2439988"/>
            <a:chOff x="1142" y="1068"/>
            <a:chExt cx="2758" cy="1537"/>
          </a:xfrm>
        </p:grpSpPr>
        <p:sp>
          <p:nvSpPr>
            <p:cNvPr id="421899" name="Line 11"/>
            <p:cNvSpPr>
              <a:spLocks noChangeShapeType="1"/>
            </p:cNvSpPr>
            <p:nvPr/>
          </p:nvSpPr>
          <p:spPr bwMode="auto">
            <a:xfrm flipV="1">
              <a:off x="1142" y="1841"/>
              <a:ext cx="2359" cy="49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1900" name="Text Box 12"/>
            <p:cNvSpPr txBox="1">
              <a:spLocks noChangeArrowheads="1"/>
            </p:cNvSpPr>
            <p:nvPr/>
          </p:nvSpPr>
          <p:spPr bwMode="auto">
            <a:xfrm>
              <a:off x="3517" y="1672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HCl</a:t>
              </a:r>
            </a:p>
          </p:txBody>
        </p:sp>
        <p:sp>
          <p:nvSpPr>
            <p:cNvPr id="421901" name="Line 13"/>
            <p:cNvSpPr>
              <a:spLocks noChangeShapeType="1"/>
            </p:cNvSpPr>
            <p:nvPr/>
          </p:nvSpPr>
          <p:spPr bwMode="auto">
            <a:xfrm flipV="1">
              <a:off x="1151" y="1085"/>
              <a:ext cx="1915" cy="152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1902" name="Text Box 14"/>
            <p:cNvSpPr txBox="1">
              <a:spLocks noChangeArrowheads="1"/>
            </p:cNvSpPr>
            <p:nvPr/>
          </p:nvSpPr>
          <p:spPr bwMode="auto">
            <a:xfrm>
              <a:off x="3003" y="1068"/>
              <a:ext cx="6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dirty="0">
                  <a:solidFill>
                    <a:schemeClr val="bg2"/>
                  </a:solidFill>
                </a:rPr>
                <a:t>CH</a:t>
              </a:r>
              <a:r>
                <a:rPr lang="fr-CA" sz="2000" b="1" baseline="-25000" dirty="0">
                  <a:solidFill>
                    <a:schemeClr val="bg2"/>
                  </a:solidFill>
                </a:rPr>
                <a:t>3</a:t>
              </a:r>
              <a:r>
                <a:rPr lang="fr-CA" sz="2000" dirty="0">
                  <a:solidFill>
                    <a:schemeClr val="bg2"/>
                  </a:solidFill>
                </a:rPr>
                <a:t>Cl</a:t>
              </a:r>
            </a:p>
          </p:txBody>
        </p:sp>
      </p:grpSp>
      <p:grpSp>
        <p:nvGrpSpPr>
          <p:cNvPr id="421908" name="Group 20"/>
          <p:cNvGrpSpPr>
            <a:grpSpLocks/>
          </p:cNvGrpSpPr>
          <p:nvPr/>
        </p:nvGrpSpPr>
        <p:grpSpPr bwMode="auto">
          <a:xfrm>
            <a:off x="1800225" y="3098800"/>
            <a:ext cx="4468813" cy="396875"/>
            <a:chOff x="1134" y="1952"/>
            <a:chExt cx="2815" cy="250"/>
          </a:xfrm>
        </p:grpSpPr>
        <p:sp>
          <p:nvSpPr>
            <p:cNvPr id="421903" name="Line 15"/>
            <p:cNvSpPr>
              <a:spLocks noChangeShapeType="1"/>
            </p:cNvSpPr>
            <p:nvPr/>
          </p:nvSpPr>
          <p:spPr bwMode="auto">
            <a:xfrm>
              <a:off x="1134" y="2071"/>
              <a:ext cx="2433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1905" name="Rectangle 17"/>
            <p:cNvSpPr>
              <a:spLocks noChangeArrowheads="1"/>
            </p:cNvSpPr>
            <p:nvPr/>
          </p:nvSpPr>
          <p:spPr bwMode="auto">
            <a:xfrm>
              <a:off x="3523" y="1952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CA" sz="2000">
                  <a:solidFill>
                    <a:schemeClr val="bg2"/>
                  </a:solidFill>
                </a:rPr>
                <a:t>CCl</a:t>
              </a:r>
              <a:r>
                <a:rPr lang="fr-CA" sz="2000" b="1" baseline="-25000">
                  <a:solidFill>
                    <a:schemeClr val="bg2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1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Le DEBYE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081838" cy="1366838"/>
          </a:xfrm>
          <a:ln/>
        </p:spPr>
        <p:txBody>
          <a:bodyPr/>
          <a:lstStyle/>
          <a:p>
            <a:r>
              <a:rPr lang="fr-CA" dirty="0"/>
              <a:t>C’est le moment dipolaire engendré par un moment magnétique de 10</a:t>
            </a:r>
            <a:r>
              <a:rPr lang="fr-CA" b="1" baseline="30000" dirty="0">
                <a:latin typeface="Symbol" pitchFamily="18" charset="2"/>
              </a:rPr>
              <a:t>-</a:t>
            </a:r>
            <a:r>
              <a:rPr lang="fr-CA" b="1" baseline="30000" dirty="0"/>
              <a:t>10</a:t>
            </a:r>
            <a:r>
              <a:rPr lang="fr-CA" dirty="0"/>
              <a:t> unités </a:t>
            </a:r>
            <a:r>
              <a:rPr lang="fr-CA" dirty="0" smtClean="0"/>
              <a:t>CGS </a:t>
            </a:r>
            <a:r>
              <a:rPr lang="fr-CA" dirty="0"/>
              <a:t>électrostatique séparés de 10</a:t>
            </a:r>
            <a:r>
              <a:rPr lang="fr-CA" b="1" baseline="30000" dirty="0">
                <a:latin typeface="Symbol" pitchFamily="18" charset="2"/>
              </a:rPr>
              <a:t>-</a:t>
            </a:r>
            <a:r>
              <a:rPr lang="fr-CA" b="1" baseline="30000" dirty="0"/>
              <a:t>8</a:t>
            </a:r>
            <a:r>
              <a:rPr lang="fr-CA" dirty="0"/>
              <a:t> cm.</a:t>
            </a:r>
          </a:p>
        </p:txBody>
      </p:sp>
      <p:graphicFrame>
        <p:nvGraphicFramePr>
          <p:cNvPr id="422916" name="Object 4"/>
          <p:cNvGraphicFramePr>
            <a:graphicFrameLocks noChangeAspect="1"/>
          </p:cNvGraphicFramePr>
          <p:nvPr/>
        </p:nvGraphicFramePr>
        <p:xfrm>
          <a:off x="3946525" y="2659063"/>
          <a:ext cx="44767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22" name="Document" r:id="rId4" imgW="4551120" imgH="1047600" progId="Word.Document.8">
                  <p:embed/>
                </p:oleObj>
              </mc:Choice>
              <mc:Fallback>
                <p:oleObj name="Document" r:id="rId4" imgW="4551120" imgH="1047600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2659063"/>
                        <a:ext cx="447675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1301750" y="4264025"/>
            <a:ext cx="5708650" cy="13795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Ou encore : </a:t>
            </a:r>
            <a:endParaRPr lang="fr-FR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fr-FR">
                <a:solidFill>
                  <a:schemeClr val="bg2"/>
                </a:solidFill>
              </a:rPr>
              <a:t>1 D = 3,335 640 10</a:t>
            </a:r>
            <a:r>
              <a:rPr lang="fr-FR" b="1" baseline="3000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lang="fr-FR" b="1" baseline="30000">
                <a:solidFill>
                  <a:schemeClr val="bg2"/>
                </a:solidFill>
              </a:rPr>
              <a:t>30</a:t>
            </a:r>
            <a:r>
              <a:rPr lang="fr-FR">
                <a:solidFill>
                  <a:schemeClr val="bg2"/>
                </a:solidFill>
              </a:rPr>
              <a:t> C·m (coulomb-mètre).</a:t>
            </a:r>
            <a:br>
              <a:rPr lang="fr-FR">
                <a:solidFill>
                  <a:schemeClr val="bg2"/>
                </a:solidFill>
              </a:rPr>
            </a:br>
            <a:endParaRPr lang="fr-CA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uiExpand="1" build="p" animBg="1"/>
      <p:bldP spid="4229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 sz="3600"/>
              <a:t>Moments dipolaires</a:t>
            </a:r>
            <a:endParaRPr lang="fr-CA"/>
          </a:p>
        </p:txBody>
      </p:sp>
      <p:graphicFrame>
        <p:nvGraphicFramePr>
          <p:cNvPr id="42803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992188" y="1527175"/>
          <a:ext cx="76200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39" name="Document" r:id="rId4" imgW="7623048" imgH="4620768" progId="Word.Document.8">
                  <p:embed/>
                </p:oleObj>
              </mc:Choice>
              <mc:Fallback>
                <p:oleObj name="Document" r:id="rId4" imgW="7623048" imgH="4620768" progId="Word.Document.8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527175"/>
                        <a:ext cx="7620000" cy="461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28600"/>
            <a:ext cx="7539037" cy="1066800"/>
          </a:xfrm>
          <a:ln/>
        </p:spPr>
        <p:txBody>
          <a:bodyPr/>
          <a:lstStyle/>
          <a:p>
            <a:r>
              <a:rPr lang="fr-CA" sz="3600"/>
              <a:t>Mesure de la constante diélectrique </a:t>
            </a:r>
            <a:br>
              <a:rPr lang="fr-CA" sz="3600"/>
            </a:br>
            <a:r>
              <a:rPr lang="fr-CA" sz="3600"/>
              <a:t>en champ alternatif</a:t>
            </a:r>
            <a:endParaRPr lang="fr-CA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49400"/>
            <a:ext cx="8143875" cy="4368800"/>
          </a:xfrm>
          <a:ln/>
        </p:spPr>
        <p:txBody>
          <a:bodyPr/>
          <a:lstStyle/>
          <a:p>
            <a:r>
              <a:rPr lang="fr-CA"/>
              <a:t>La polarisation induite oscille à la fréquence du champ électrique.</a:t>
            </a:r>
          </a:p>
          <a:p>
            <a:r>
              <a:rPr lang="fr-CA"/>
              <a:t>Le dipôle permanent oscille aussi à la fréquence du champ.</a:t>
            </a:r>
          </a:p>
          <a:p>
            <a:r>
              <a:rPr lang="fr-CA"/>
              <a:t>Cela est vrai tant que la fréquence du champ n’est pas trop grande :</a:t>
            </a:r>
          </a:p>
          <a:p>
            <a:pPr lvl="1"/>
            <a:r>
              <a:rPr lang="fr-CA"/>
              <a:t>Le nuage électronique - léger - oscille jusqu’à des fréquences &gt; 10</a:t>
            </a:r>
            <a:r>
              <a:rPr lang="fr-CA" b="1" baseline="30000"/>
              <a:t>16</a:t>
            </a:r>
            <a:r>
              <a:rPr lang="fr-CA"/>
              <a:t> hertz.</a:t>
            </a:r>
          </a:p>
          <a:p>
            <a:pPr lvl="1"/>
            <a:r>
              <a:rPr lang="fr-CA"/>
              <a:t>Le réseau nucléaire - plus lourd - oscille jusqu’à des fréquences &lt; 10</a:t>
            </a:r>
            <a:r>
              <a:rPr lang="fr-CA" b="1" baseline="30000"/>
              <a:t>14</a:t>
            </a:r>
            <a:r>
              <a:rPr lang="fr-CA"/>
              <a:t> hertz, donc en dessous du visible.</a:t>
            </a:r>
          </a:p>
          <a:p>
            <a:pPr lvl="1"/>
            <a:r>
              <a:rPr lang="fr-CA"/>
              <a:t>Le dipôle permanent n’oscille plus au dessus de 10</a:t>
            </a:r>
            <a:r>
              <a:rPr lang="fr-CA" b="1" baseline="30000"/>
              <a:t>12</a:t>
            </a:r>
            <a:r>
              <a:rPr lang="fr-CA"/>
              <a:t> hertz.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uiExpand="1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050"/>
          <p:cNvSpPr>
            <a:spLocks noChangeArrowheads="1"/>
          </p:cNvSpPr>
          <p:nvPr/>
        </p:nvSpPr>
        <p:spPr bwMode="auto">
          <a:xfrm>
            <a:off x="798513" y="228600"/>
            <a:ext cx="7539037" cy="10668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fr-CA" sz="3600">
                <a:solidFill>
                  <a:srgbClr val="3366FF"/>
                </a:solidFill>
              </a:rPr>
              <a:t>Mesure de la constante diélectrique </a:t>
            </a:r>
            <a:br>
              <a:rPr lang="fr-CA" sz="3600">
                <a:solidFill>
                  <a:srgbClr val="3366FF"/>
                </a:solidFill>
              </a:rPr>
            </a:br>
            <a:r>
              <a:rPr lang="fr-CA" sz="3600">
                <a:solidFill>
                  <a:srgbClr val="3366FF"/>
                </a:solidFill>
              </a:rPr>
              <a:t>en champ alternatif</a:t>
            </a:r>
            <a:endParaRPr lang="fr-CA" sz="4000">
              <a:solidFill>
                <a:srgbClr val="3366FF"/>
              </a:solidFill>
            </a:endParaRPr>
          </a:p>
        </p:txBody>
      </p:sp>
      <p:sp>
        <p:nvSpPr>
          <p:cNvPr id="424963" name="Rectangle 2051"/>
          <p:cNvSpPr>
            <a:spLocks noChangeArrowheads="1"/>
          </p:cNvSpPr>
          <p:nvPr/>
        </p:nvSpPr>
        <p:spPr bwMode="auto">
          <a:xfrm>
            <a:off x="1488281" y="1520824"/>
            <a:ext cx="7019925" cy="4462463"/>
          </a:xfrm>
          <a:prstGeom prst="rect">
            <a:avLst/>
          </a:prstGeom>
          <a:solidFill>
            <a:srgbClr val="DDDDD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24984" name="Group 2072"/>
          <p:cNvGrpSpPr>
            <a:grpSpLocks/>
          </p:cNvGrpSpPr>
          <p:nvPr/>
        </p:nvGrpSpPr>
        <p:grpSpPr bwMode="auto">
          <a:xfrm>
            <a:off x="1577181" y="1620837"/>
            <a:ext cx="477838" cy="4110037"/>
            <a:chOff x="808" y="1069"/>
            <a:chExt cx="301" cy="2589"/>
          </a:xfrm>
        </p:grpSpPr>
        <p:sp>
          <p:nvSpPr>
            <p:cNvPr id="424965" name="Line 2053"/>
            <p:cNvSpPr>
              <a:spLocks noChangeShapeType="1"/>
            </p:cNvSpPr>
            <p:nvPr/>
          </p:nvSpPr>
          <p:spPr bwMode="auto">
            <a:xfrm flipV="1">
              <a:off x="1109" y="1069"/>
              <a:ext cx="0" cy="258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67" name="Text Box 2055"/>
            <p:cNvSpPr txBox="1">
              <a:spLocks noChangeArrowheads="1"/>
            </p:cNvSpPr>
            <p:nvPr/>
          </p:nvSpPr>
          <p:spPr bwMode="auto">
            <a:xfrm>
              <a:off x="808" y="1134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P</a:t>
              </a:r>
              <a:r>
                <a:rPr lang="fr-CA" baseline="-25000">
                  <a:solidFill>
                    <a:schemeClr val="bg2"/>
                  </a:solidFill>
                </a:rPr>
                <a:t>t</a:t>
              </a:r>
              <a:endParaRPr lang="fr-CA">
                <a:solidFill>
                  <a:schemeClr val="bg2"/>
                </a:solidFill>
              </a:endParaRPr>
            </a:p>
          </p:txBody>
        </p:sp>
      </p:grpSp>
      <p:grpSp>
        <p:nvGrpSpPr>
          <p:cNvPr id="424983" name="Group 2071"/>
          <p:cNvGrpSpPr>
            <a:grpSpLocks/>
          </p:cNvGrpSpPr>
          <p:nvPr/>
        </p:nvGrpSpPr>
        <p:grpSpPr bwMode="auto">
          <a:xfrm>
            <a:off x="1832769" y="5116512"/>
            <a:ext cx="6708775" cy="887412"/>
            <a:chOff x="969" y="3271"/>
            <a:chExt cx="4226" cy="559"/>
          </a:xfrm>
        </p:grpSpPr>
        <p:sp>
          <p:nvSpPr>
            <p:cNvPr id="424964" name="Line 2052"/>
            <p:cNvSpPr>
              <a:spLocks noChangeShapeType="1"/>
            </p:cNvSpPr>
            <p:nvPr/>
          </p:nvSpPr>
          <p:spPr bwMode="auto">
            <a:xfrm>
              <a:off x="969" y="3353"/>
              <a:ext cx="418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66" name="Text Box 2054"/>
            <p:cNvSpPr txBox="1">
              <a:spLocks noChangeArrowheads="1"/>
            </p:cNvSpPr>
            <p:nvPr/>
          </p:nvSpPr>
          <p:spPr bwMode="auto">
            <a:xfrm>
              <a:off x="2826" y="3542"/>
              <a:ext cx="2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Fréquence du champ, Hz</a:t>
              </a:r>
            </a:p>
          </p:txBody>
        </p:sp>
        <p:sp>
          <p:nvSpPr>
            <p:cNvPr id="424968" name="Line 2056"/>
            <p:cNvSpPr>
              <a:spLocks noChangeShapeType="1"/>
            </p:cNvSpPr>
            <p:nvPr/>
          </p:nvSpPr>
          <p:spPr bwMode="auto">
            <a:xfrm flipV="1">
              <a:off x="1208" y="3279"/>
              <a:ext cx="0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69" name="Line 2057"/>
            <p:cNvSpPr>
              <a:spLocks noChangeShapeType="1"/>
            </p:cNvSpPr>
            <p:nvPr/>
          </p:nvSpPr>
          <p:spPr bwMode="auto">
            <a:xfrm flipV="1">
              <a:off x="1685" y="3279"/>
              <a:ext cx="0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0" name="Line 2058"/>
            <p:cNvSpPr>
              <a:spLocks noChangeShapeType="1"/>
            </p:cNvSpPr>
            <p:nvPr/>
          </p:nvSpPr>
          <p:spPr bwMode="auto">
            <a:xfrm flipV="1">
              <a:off x="2162" y="3279"/>
              <a:ext cx="0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1" name="Line 2059"/>
            <p:cNvSpPr>
              <a:spLocks noChangeShapeType="1"/>
            </p:cNvSpPr>
            <p:nvPr/>
          </p:nvSpPr>
          <p:spPr bwMode="auto">
            <a:xfrm flipV="1">
              <a:off x="2638" y="3279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2" name="Line 2060"/>
            <p:cNvSpPr>
              <a:spLocks noChangeShapeType="1"/>
            </p:cNvSpPr>
            <p:nvPr/>
          </p:nvSpPr>
          <p:spPr bwMode="auto">
            <a:xfrm flipV="1">
              <a:off x="3115" y="3287"/>
              <a:ext cx="0" cy="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3" name="Line 2061"/>
            <p:cNvSpPr>
              <a:spLocks noChangeShapeType="1"/>
            </p:cNvSpPr>
            <p:nvPr/>
          </p:nvSpPr>
          <p:spPr bwMode="auto">
            <a:xfrm flipV="1">
              <a:off x="3600" y="3279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4" name="Line 2062"/>
            <p:cNvSpPr>
              <a:spLocks noChangeShapeType="1"/>
            </p:cNvSpPr>
            <p:nvPr/>
          </p:nvSpPr>
          <p:spPr bwMode="auto">
            <a:xfrm flipV="1">
              <a:off x="4068" y="3279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5" name="Line 2063"/>
            <p:cNvSpPr>
              <a:spLocks noChangeShapeType="1"/>
            </p:cNvSpPr>
            <p:nvPr/>
          </p:nvSpPr>
          <p:spPr bwMode="auto">
            <a:xfrm flipV="1">
              <a:off x="4545" y="3295"/>
              <a:ext cx="0" cy="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6" name="Line 2064"/>
            <p:cNvSpPr>
              <a:spLocks noChangeShapeType="1"/>
            </p:cNvSpPr>
            <p:nvPr/>
          </p:nvSpPr>
          <p:spPr bwMode="auto">
            <a:xfrm flipV="1">
              <a:off x="5022" y="3271"/>
              <a:ext cx="0" cy="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77" name="Text Box 2065"/>
            <p:cNvSpPr txBox="1">
              <a:spLocks noChangeArrowheads="1"/>
            </p:cNvSpPr>
            <p:nvPr/>
          </p:nvSpPr>
          <p:spPr bwMode="auto">
            <a:xfrm>
              <a:off x="4815" y="3338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16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24978" name="Text Box 2066"/>
            <p:cNvSpPr txBox="1">
              <a:spLocks noChangeArrowheads="1"/>
            </p:cNvSpPr>
            <p:nvPr/>
          </p:nvSpPr>
          <p:spPr bwMode="auto">
            <a:xfrm>
              <a:off x="3916" y="3327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14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24979" name="Text Box 2067"/>
            <p:cNvSpPr txBox="1">
              <a:spLocks noChangeArrowheads="1"/>
            </p:cNvSpPr>
            <p:nvPr/>
          </p:nvSpPr>
          <p:spPr bwMode="auto">
            <a:xfrm>
              <a:off x="2914" y="3327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12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24980" name="Text Box 2068"/>
            <p:cNvSpPr txBox="1">
              <a:spLocks noChangeArrowheads="1"/>
            </p:cNvSpPr>
            <p:nvPr/>
          </p:nvSpPr>
          <p:spPr bwMode="auto">
            <a:xfrm>
              <a:off x="1977" y="3327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10</a:t>
              </a:r>
              <a:endParaRPr lang="fr-CA">
                <a:solidFill>
                  <a:schemeClr val="bg2"/>
                </a:solidFill>
              </a:endParaRPr>
            </a:p>
          </p:txBody>
        </p:sp>
        <p:sp>
          <p:nvSpPr>
            <p:cNvPr id="424982" name="Text Box 2070"/>
            <p:cNvSpPr txBox="1">
              <a:spLocks noChangeArrowheads="1"/>
            </p:cNvSpPr>
            <p:nvPr/>
          </p:nvSpPr>
          <p:spPr bwMode="auto">
            <a:xfrm>
              <a:off x="1077" y="3314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8</a:t>
              </a:r>
              <a:endParaRPr lang="fr-CA">
                <a:solidFill>
                  <a:schemeClr val="bg2"/>
                </a:solidFill>
              </a:endParaRPr>
            </a:p>
          </p:txBody>
        </p:sp>
      </p:grpSp>
      <p:grpSp>
        <p:nvGrpSpPr>
          <p:cNvPr id="425000" name="Group 2088"/>
          <p:cNvGrpSpPr>
            <a:grpSpLocks/>
          </p:cNvGrpSpPr>
          <p:nvPr/>
        </p:nvGrpSpPr>
        <p:grpSpPr bwMode="auto">
          <a:xfrm>
            <a:off x="2069306" y="2089149"/>
            <a:ext cx="6172200" cy="2609850"/>
            <a:chOff x="1118" y="1364"/>
            <a:chExt cx="3888" cy="1644"/>
          </a:xfrm>
        </p:grpSpPr>
        <p:sp>
          <p:nvSpPr>
            <p:cNvPr id="424981" name="Line 2069"/>
            <p:cNvSpPr>
              <a:spLocks noChangeShapeType="1"/>
            </p:cNvSpPr>
            <p:nvPr/>
          </p:nvSpPr>
          <p:spPr bwMode="auto">
            <a:xfrm>
              <a:off x="4150" y="3008"/>
              <a:ext cx="8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85" name="Arc 2073"/>
            <p:cNvSpPr>
              <a:spLocks/>
            </p:cNvSpPr>
            <p:nvPr/>
          </p:nvSpPr>
          <p:spPr bwMode="auto">
            <a:xfrm flipH="1" flipV="1">
              <a:off x="4093" y="2926"/>
              <a:ext cx="57" cy="8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86" name="Arc 2074"/>
            <p:cNvSpPr>
              <a:spLocks/>
            </p:cNvSpPr>
            <p:nvPr/>
          </p:nvSpPr>
          <p:spPr bwMode="auto">
            <a:xfrm>
              <a:off x="4019" y="2876"/>
              <a:ext cx="74" cy="5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87" name="Line 2075"/>
            <p:cNvSpPr>
              <a:spLocks noChangeShapeType="1"/>
            </p:cNvSpPr>
            <p:nvPr/>
          </p:nvSpPr>
          <p:spPr bwMode="auto">
            <a:xfrm flipH="1">
              <a:off x="3090" y="2867"/>
              <a:ext cx="92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88" name="Arc 2076"/>
            <p:cNvSpPr>
              <a:spLocks/>
            </p:cNvSpPr>
            <p:nvPr/>
          </p:nvSpPr>
          <p:spPr bwMode="auto">
            <a:xfrm flipH="1" flipV="1">
              <a:off x="3000" y="2737"/>
              <a:ext cx="90" cy="1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89" name="Line 2077"/>
            <p:cNvSpPr>
              <a:spLocks noChangeShapeType="1"/>
            </p:cNvSpPr>
            <p:nvPr/>
          </p:nvSpPr>
          <p:spPr bwMode="auto">
            <a:xfrm>
              <a:off x="1118" y="1372"/>
              <a:ext cx="173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4990" name="Arc 2078"/>
            <p:cNvSpPr>
              <a:spLocks/>
            </p:cNvSpPr>
            <p:nvPr/>
          </p:nvSpPr>
          <p:spPr bwMode="auto">
            <a:xfrm>
              <a:off x="2868" y="1364"/>
              <a:ext cx="99" cy="1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cxnSp>
          <p:nvCxnSpPr>
            <p:cNvPr id="424991" name="AutoShape 2079"/>
            <p:cNvCxnSpPr>
              <a:cxnSpLocks noChangeShapeType="1"/>
              <a:stCxn id="424990" idx="1"/>
              <a:endCxn id="424988" idx="1"/>
            </p:cNvCxnSpPr>
            <p:nvPr/>
          </p:nvCxnSpPr>
          <p:spPr bwMode="auto">
            <a:xfrm>
              <a:off x="2967" y="1521"/>
              <a:ext cx="33" cy="120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425002" name="Line 2090"/>
          <p:cNvSpPr>
            <a:spLocks noChangeShapeType="1"/>
          </p:cNvSpPr>
          <p:nvPr/>
        </p:nvSpPr>
        <p:spPr bwMode="auto">
          <a:xfrm flipH="1">
            <a:off x="2486819" y="4464049"/>
            <a:ext cx="260985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25003" name="Line 2091"/>
          <p:cNvSpPr>
            <a:spLocks noChangeShapeType="1"/>
          </p:cNvSpPr>
          <p:nvPr/>
        </p:nvSpPr>
        <p:spPr bwMode="auto">
          <a:xfrm flipH="1">
            <a:off x="4364831" y="4672012"/>
            <a:ext cx="2466975" cy="12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25007" name="Group 2095"/>
          <p:cNvGrpSpPr>
            <a:grpSpLocks/>
          </p:cNvGrpSpPr>
          <p:nvPr/>
        </p:nvGrpSpPr>
        <p:grpSpPr bwMode="auto">
          <a:xfrm>
            <a:off x="2447131" y="2089149"/>
            <a:ext cx="407988" cy="2374900"/>
            <a:chOff x="1356" y="1364"/>
            <a:chExt cx="257" cy="1496"/>
          </a:xfrm>
        </p:grpSpPr>
        <p:sp>
          <p:nvSpPr>
            <p:cNvPr id="425005" name="Line 2093"/>
            <p:cNvSpPr>
              <a:spLocks noChangeShapeType="1"/>
            </p:cNvSpPr>
            <p:nvPr/>
          </p:nvSpPr>
          <p:spPr bwMode="auto">
            <a:xfrm>
              <a:off x="1611" y="1364"/>
              <a:ext cx="0" cy="1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5006" name="Text Box 2094"/>
            <p:cNvSpPr txBox="1">
              <a:spLocks noChangeArrowheads="1"/>
            </p:cNvSpPr>
            <p:nvPr/>
          </p:nvSpPr>
          <p:spPr bwMode="auto">
            <a:xfrm>
              <a:off x="1356" y="1753"/>
              <a:ext cx="2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P</a:t>
              </a:r>
              <a:r>
                <a:rPr lang="fr-CA" sz="2000" baseline="-25000">
                  <a:solidFill>
                    <a:schemeClr val="bg2"/>
                  </a:solidFill>
                </a:rPr>
                <a:t>o</a:t>
              </a:r>
              <a:endParaRPr lang="fr-CA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425012" name="Group 2100"/>
          <p:cNvGrpSpPr>
            <a:grpSpLocks/>
          </p:cNvGrpSpPr>
          <p:nvPr/>
        </p:nvGrpSpPr>
        <p:grpSpPr bwMode="auto">
          <a:xfrm>
            <a:off x="4272756" y="3979862"/>
            <a:ext cx="444500" cy="1006475"/>
            <a:chOff x="2506" y="2555"/>
            <a:chExt cx="280" cy="634"/>
          </a:xfrm>
        </p:grpSpPr>
        <p:sp>
          <p:nvSpPr>
            <p:cNvPr id="425008" name="Line 2096"/>
            <p:cNvSpPr>
              <a:spLocks noChangeShapeType="1"/>
            </p:cNvSpPr>
            <p:nvPr/>
          </p:nvSpPr>
          <p:spPr bwMode="auto">
            <a:xfrm>
              <a:off x="2762" y="2605"/>
              <a:ext cx="0" cy="2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5009" name="Line 2097"/>
            <p:cNvSpPr>
              <a:spLocks noChangeShapeType="1"/>
            </p:cNvSpPr>
            <p:nvPr/>
          </p:nvSpPr>
          <p:spPr bwMode="auto">
            <a:xfrm>
              <a:off x="2762" y="2860"/>
              <a:ext cx="0" cy="13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5010" name="Line 2098"/>
            <p:cNvSpPr>
              <a:spLocks noChangeShapeType="1"/>
            </p:cNvSpPr>
            <p:nvPr/>
          </p:nvSpPr>
          <p:spPr bwMode="auto">
            <a:xfrm flipV="1">
              <a:off x="2770" y="3000"/>
              <a:ext cx="0" cy="1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5011" name="Text Box 2099"/>
            <p:cNvSpPr txBox="1">
              <a:spLocks noChangeArrowheads="1"/>
            </p:cNvSpPr>
            <p:nvPr/>
          </p:nvSpPr>
          <p:spPr bwMode="auto">
            <a:xfrm>
              <a:off x="2506" y="2555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P</a:t>
              </a:r>
              <a:r>
                <a:rPr lang="fr-CA" sz="2000" baseline="-25000">
                  <a:solidFill>
                    <a:schemeClr val="bg2"/>
                  </a:solidFill>
                </a:rPr>
                <a:t>n</a:t>
              </a:r>
              <a:endParaRPr lang="fr-CA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425016" name="Group 2104"/>
          <p:cNvGrpSpPr>
            <a:grpSpLocks/>
          </p:cNvGrpSpPr>
          <p:nvPr/>
        </p:nvGrpSpPr>
        <p:grpSpPr bwMode="auto">
          <a:xfrm>
            <a:off x="7793831" y="4698999"/>
            <a:ext cx="398463" cy="547688"/>
            <a:chOff x="4724" y="3008"/>
            <a:chExt cx="251" cy="345"/>
          </a:xfrm>
        </p:grpSpPr>
        <p:sp>
          <p:nvSpPr>
            <p:cNvPr id="425013" name="Line 2101"/>
            <p:cNvSpPr>
              <a:spLocks noChangeShapeType="1"/>
            </p:cNvSpPr>
            <p:nvPr/>
          </p:nvSpPr>
          <p:spPr bwMode="auto">
            <a:xfrm flipV="1">
              <a:off x="4759" y="3008"/>
              <a:ext cx="0" cy="3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5014" name="Text Box 2102"/>
            <p:cNvSpPr txBox="1">
              <a:spLocks noChangeArrowheads="1"/>
            </p:cNvSpPr>
            <p:nvPr/>
          </p:nvSpPr>
          <p:spPr bwMode="auto">
            <a:xfrm>
              <a:off x="4724" y="3040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P</a:t>
              </a:r>
              <a:r>
                <a:rPr lang="fr-CA" sz="2000" baseline="-25000">
                  <a:solidFill>
                    <a:schemeClr val="bg2"/>
                  </a:solidFill>
                </a:rPr>
                <a:t>e</a:t>
              </a:r>
            </a:p>
          </p:txBody>
        </p:sp>
      </p:grpSp>
      <p:sp>
        <p:nvSpPr>
          <p:cNvPr id="425017" name="Text Box 2105"/>
          <p:cNvSpPr txBox="1">
            <a:spLocks noChangeArrowheads="1"/>
          </p:cNvSpPr>
          <p:nvPr/>
        </p:nvSpPr>
        <p:spPr bwMode="auto">
          <a:xfrm>
            <a:off x="5799931" y="2024062"/>
            <a:ext cx="23844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P</a:t>
            </a:r>
            <a:r>
              <a:rPr lang="fr-CA" baseline="-25000">
                <a:solidFill>
                  <a:schemeClr val="bg2"/>
                </a:solidFill>
              </a:rPr>
              <a:t>t</a:t>
            </a:r>
            <a:r>
              <a:rPr lang="fr-CA">
                <a:solidFill>
                  <a:schemeClr val="bg2"/>
                </a:solidFill>
              </a:rPr>
              <a:t>  = P</a:t>
            </a:r>
            <a:r>
              <a:rPr lang="fr-CA" baseline="-25000">
                <a:solidFill>
                  <a:schemeClr val="bg2"/>
                </a:solidFill>
              </a:rPr>
              <a:t>e</a:t>
            </a:r>
            <a:r>
              <a:rPr lang="fr-CA">
                <a:solidFill>
                  <a:schemeClr val="bg2"/>
                </a:solidFill>
              </a:rPr>
              <a:t> + P</a:t>
            </a:r>
            <a:r>
              <a:rPr lang="fr-CA" baseline="-25000">
                <a:solidFill>
                  <a:schemeClr val="bg2"/>
                </a:solidFill>
              </a:rPr>
              <a:t>n</a:t>
            </a:r>
            <a:r>
              <a:rPr lang="fr-CA">
                <a:solidFill>
                  <a:schemeClr val="bg2"/>
                </a:solidFill>
              </a:rPr>
              <a:t> + P</a:t>
            </a:r>
            <a:r>
              <a:rPr lang="fr-CA" baseline="-25000">
                <a:solidFill>
                  <a:schemeClr val="bg2"/>
                </a:solidFill>
              </a:rPr>
              <a:t>o</a:t>
            </a:r>
          </a:p>
        </p:txBody>
      </p:sp>
      <p:grpSp>
        <p:nvGrpSpPr>
          <p:cNvPr id="425019" name="Group 2107"/>
          <p:cNvGrpSpPr>
            <a:grpSpLocks/>
          </p:cNvGrpSpPr>
          <p:nvPr/>
        </p:nvGrpSpPr>
        <p:grpSpPr bwMode="auto">
          <a:xfrm>
            <a:off x="2199481" y="3629024"/>
            <a:ext cx="6394450" cy="1747838"/>
            <a:chOff x="1200" y="2334"/>
            <a:chExt cx="4028" cy="1101"/>
          </a:xfrm>
        </p:grpSpPr>
        <p:grpSp>
          <p:nvGrpSpPr>
            <p:cNvPr id="425004" name="Group 2092"/>
            <p:cNvGrpSpPr>
              <a:grpSpLocks/>
            </p:cNvGrpSpPr>
            <p:nvPr/>
          </p:nvGrpSpPr>
          <p:grpSpPr bwMode="auto">
            <a:xfrm>
              <a:off x="1200" y="2334"/>
              <a:ext cx="4028" cy="1101"/>
              <a:chOff x="1200" y="2334"/>
              <a:chExt cx="4028" cy="1101"/>
            </a:xfrm>
          </p:grpSpPr>
          <p:sp>
            <p:nvSpPr>
              <p:cNvPr id="424992" name="Line 2080"/>
              <p:cNvSpPr>
                <a:spLocks noChangeShapeType="1"/>
              </p:cNvSpPr>
              <p:nvPr/>
            </p:nvSpPr>
            <p:spPr bwMode="auto">
              <a:xfrm>
                <a:off x="4200" y="2704"/>
                <a:ext cx="0" cy="69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4993" name="Line 2081"/>
              <p:cNvSpPr>
                <a:spLocks noChangeShapeType="1"/>
              </p:cNvSpPr>
              <p:nvPr/>
            </p:nvSpPr>
            <p:spPr bwMode="auto">
              <a:xfrm>
                <a:off x="4512" y="2679"/>
                <a:ext cx="0" cy="75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4994" name="Text Box 2082"/>
              <p:cNvSpPr txBox="1">
                <a:spLocks noChangeArrowheads="1"/>
              </p:cNvSpPr>
              <p:nvPr/>
            </p:nvSpPr>
            <p:spPr bwMode="auto">
              <a:xfrm>
                <a:off x="4036" y="2334"/>
                <a:ext cx="67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Visible</a:t>
                </a:r>
              </a:p>
            </p:txBody>
          </p:sp>
          <p:sp>
            <p:nvSpPr>
              <p:cNvPr id="424995" name="Text Box 2083"/>
              <p:cNvSpPr txBox="1">
                <a:spLocks noChangeArrowheads="1"/>
              </p:cNvSpPr>
              <p:nvPr/>
            </p:nvSpPr>
            <p:spPr bwMode="auto">
              <a:xfrm>
                <a:off x="4690" y="2726"/>
                <a:ext cx="5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U. V.</a:t>
                </a:r>
              </a:p>
            </p:txBody>
          </p:sp>
          <p:sp>
            <p:nvSpPr>
              <p:cNvPr id="424996" name="Text Box 2084"/>
              <p:cNvSpPr txBox="1">
                <a:spLocks noChangeArrowheads="1"/>
              </p:cNvSpPr>
              <p:nvPr/>
            </p:nvSpPr>
            <p:spPr bwMode="auto">
              <a:xfrm>
                <a:off x="3107" y="2988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I. R.</a:t>
                </a:r>
              </a:p>
            </p:txBody>
          </p:sp>
          <p:sp>
            <p:nvSpPr>
              <p:cNvPr id="424997" name="Text Box 2085"/>
              <p:cNvSpPr txBox="1">
                <a:spLocks noChangeArrowheads="1"/>
              </p:cNvSpPr>
              <p:nvPr/>
            </p:nvSpPr>
            <p:spPr bwMode="auto">
              <a:xfrm>
                <a:off x="1235" y="2997"/>
                <a:ext cx="11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Ondes radios</a:t>
                </a:r>
              </a:p>
            </p:txBody>
          </p:sp>
          <p:sp>
            <p:nvSpPr>
              <p:cNvPr id="424998" name="Line 2086"/>
              <p:cNvSpPr>
                <a:spLocks noChangeShapeType="1"/>
              </p:cNvSpPr>
              <p:nvPr/>
            </p:nvSpPr>
            <p:spPr bwMode="auto">
              <a:xfrm flipH="1">
                <a:off x="2482" y="3057"/>
                <a:ext cx="1677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4999" name="Line 2087"/>
              <p:cNvSpPr>
                <a:spLocks noChangeShapeType="1"/>
              </p:cNvSpPr>
              <p:nvPr/>
            </p:nvSpPr>
            <p:spPr bwMode="auto">
              <a:xfrm flipH="1">
                <a:off x="1200" y="3057"/>
                <a:ext cx="1249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aphicFrame>
          <p:nvGraphicFramePr>
            <p:cNvPr id="425018" name="Object 2106"/>
            <p:cNvGraphicFramePr>
              <a:graphicFrameLocks noChangeAspect="1"/>
            </p:cNvGraphicFramePr>
            <p:nvPr/>
          </p:nvGraphicFramePr>
          <p:xfrm>
            <a:off x="4199" y="2604"/>
            <a:ext cx="316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023" name="Photo Editor Photo" r:id="rId3" imgW="5172797" imgH="581106" progId="MSPhotoEd.3">
                    <p:embed/>
                  </p:oleObj>
                </mc:Choice>
                <mc:Fallback>
                  <p:oleObj name="Photo Editor Photo" r:id="rId3" imgW="5172797" imgH="581106" progId="MSPhotoEd.3">
                    <p:embed/>
                    <p:pic>
                      <p:nvPicPr>
                        <p:cNvPr id="0" name="Picture 2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9" y="2604"/>
                          <a:ext cx="316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2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2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2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2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2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2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002" grpId="0" animBg="1"/>
      <p:bldP spid="42500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28600"/>
            <a:ext cx="7553325" cy="1066800"/>
          </a:xfrm>
          <a:ln/>
        </p:spPr>
        <p:txBody>
          <a:bodyPr/>
          <a:lstStyle/>
          <a:p>
            <a:r>
              <a:rPr lang="fr-CA"/>
              <a:t>Mesure de l’indice de réfraction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509713"/>
            <a:ext cx="5848350" cy="569912"/>
          </a:xfrm>
          <a:ln/>
        </p:spPr>
        <p:txBody>
          <a:bodyPr/>
          <a:lstStyle/>
          <a:p>
            <a:r>
              <a:rPr lang="fr-CA"/>
              <a:t>La théorie électromagnétique montre que :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6199188" y="1409700"/>
          <a:ext cx="2413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24" name="Document" r:id="rId4" imgW="2420112" imgH="1048512" progId="Word.Document.8">
                  <p:embed/>
                </p:oleObj>
              </mc:Choice>
              <mc:Fallback>
                <p:oleObj name="Document" r:id="rId4" imgW="2420112" imgH="1048512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1409700"/>
                        <a:ext cx="24130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7017" name="Group 9"/>
          <p:cNvGrpSpPr>
            <a:grpSpLocks/>
          </p:cNvGrpSpPr>
          <p:nvPr/>
        </p:nvGrpSpPr>
        <p:grpSpPr bwMode="auto">
          <a:xfrm>
            <a:off x="581025" y="2346325"/>
            <a:ext cx="8232775" cy="1212850"/>
            <a:chOff x="366" y="1478"/>
            <a:chExt cx="5186" cy="764"/>
          </a:xfrm>
        </p:grpSpPr>
        <p:sp>
          <p:nvSpPr>
            <p:cNvPr id="427013" name="Rectangle 5"/>
            <p:cNvSpPr>
              <a:spLocks noChangeArrowheads="1"/>
            </p:cNvSpPr>
            <p:nvPr/>
          </p:nvSpPr>
          <p:spPr bwMode="auto">
            <a:xfrm>
              <a:off x="366" y="1532"/>
              <a:ext cx="2620" cy="3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lang="fr-CA">
                  <a:solidFill>
                    <a:schemeClr val="bg2"/>
                  </a:solidFill>
                </a:rPr>
                <a:t>C’est la loi de MAXWELL.</a:t>
              </a:r>
            </a:p>
          </p:txBody>
        </p:sp>
        <p:graphicFrame>
          <p:nvGraphicFramePr>
            <p:cNvPr id="427014" name="Object 6"/>
            <p:cNvGraphicFramePr>
              <a:graphicFrameLocks noChangeAspect="1"/>
            </p:cNvGraphicFramePr>
            <p:nvPr/>
          </p:nvGraphicFramePr>
          <p:xfrm>
            <a:off x="2956" y="1478"/>
            <a:ext cx="2596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025" name="Document" r:id="rId7" imgW="4156476" imgH="1223743" progId="Word.Document.8">
                    <p:embed/>
                  </p:oleObj>
                </mc:Choice>
                <mc:Fallback>
                  <p:oleObj name="Document" r:id="rId7" imgW="4156476" imgH="1223743" progId="Word.Document.8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" y="1478"/>
                          <a:ext cx="2596" cy="7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7015" name="Rectangle 7"/>
          <p:cNvSpPr>
            <a:spLocks noChangeArrowheads="1"/>
          </p:cNvSpPr>
          <p:nvPr/>
        </p:nvSpPr>
        <p:spPr bwMode="auto">
          <a:xfrm>
            <a:off x="1443038" y="3382963"/>
            <a:ext cx="7239000" cy="25273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dirty="0">
                <a:solidFill>
                  <a:schemeClr val="bg2"/>
                </a:solidFill>
              </a:rPr>
              <a:t>Compte tenu de la fréquence associée à la lumière visible, la mesure de l’indice de réfraction ne permet d’obtenir que la polarisabilité induite électronique.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dirty="0">
                <a:solidFill>
                  <a:schemeClr val="bg2"/>
                </a:solidFill>
              </a:rPr>
              <a:t>La mesure de cet indice dans la région de l’infrarouge lointain permet d ’obtenir la polarisabilité induite totale (nucléaire + électronique).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70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7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7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nimBg="1"/>
      <p:bldP spid="42701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réfractométrie</a:t>
            </a:r>
            <a:endParaRPr lang="fr-FR"/>
          </a:p>
        </p:txBody>
      </p:sp>
      <p:sp>
        <p:nvSpPr>
          <p:cNvPr id="438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17500" y="1524000"/>
            <a:ext cx="7754938" cy="1676400"/>
          </a:xfrm>
          <a:ln/>
        </p:spPr>
        <p:txBody>
          <a:bodyPr/>
          <a:lstStyle/>
          <a:p>
            <a:r>
              <a:rPr lang="fr-CA">
                <a:cs typeface="Times New Roman" pitchFamily="18" charset="0"/>
              </a:rPr>
              <a:t>Lorsqu’un </a:t>
            </a:r>
            <a:r>
              <a:rPr lang="fr-FR">
                <a:cs typeface="Times New Roman" pitchFamily="18" charset="0"/>
              </a:rPr>
              <a:t>faisceau lumineux passe d’un milieu </a:t>
            </a:r>
            <a:r>
              <a:rPr lang="fr-FR" i="1">
                <a:cs typeface="Times New Roman" pitchFamily="18" charset="0"/>
              </a:rPr>
              <a:t>m</a:t>
            </a:r>
            <a:r>
              <a:rPr lang="fr-FR">
                <a:cs typeface="Times New Roman" pitchFamily="18" charset="0"/>
              </a:rPr>
              <a:t> à un autre </a:t>
            </a:r>
            <a:r>
              <a:rPr lang="fr-FR" i="1">
                <a:cs typeface="Times New Roman" pitchFamily="18" charset="0"/>
              </a:rPr>
              <a:t>M</a:t>
            </a:r>
            <a:r>
              <a:rPr lang="fr-FR">
                <a:cs typeface="Times New Roman" pitchFamily="18" charset="0"/>
              </a:rPr>
              <a:t>, le rapport des vitesses </a:t>
            </a:r>
            <a:r>
              <a:rPr lang="fr-FR">
                <a:latin typeface="Symbol" pitchFamily="18" charset="2"/>
                <a:cs typeface="Times New Roman" pitchFamily="18" charset="0"/>
              </a:rPr>
              <a:t>u</a:t>
            </a:r>
            <a:r>
              <a:rPr lang="fr-FR">
                <a:cs typeface="Times New Roman" pitchFamily="18" charset="0"/>
              </a:rPr>
              <a:t> d’un faisceau de lumière dans deux milieux différents </a:t>
            </a:r>
            <a:r>
              <a:rPr lang="fr-FR" i="1">
                <a:cs typeface="Times New Roman" pitchFamily="18" charset="0"/>
              </a:rPr>
              <a:t>m</a:t>
            </a:r>
            <a:r>
              <a:rPr lang="fr-FR">
                <a:cs typeface="Times New Roman" pitchFamily="18" charset="0"/>
              </a:rPr>
              <a:t> et </a:t>
            </a:r>
            <a:r>
              <a:rPr lang="fr-FR" i="1">
                <a:cs typeface="Times New Roman" pitchFamily="18" charset="0"/>
              </a:rPr>
              <a:t>M</a:t>
            </a:r>
            <a:r>
              <a:rPr lang="fr-FR">
                <a:cs typeface="Times New Roman" pitchFamily="18" charset="0"/>
              </a:rPr>
              <a:t> est égal au rapport des sinus de l’angle d’incidence à l’angle de réfraction. </a:t>
            </a:r>
          </a:p>
        </p:txBody>
      </p:sp>
      <p:graphicFrame>
        <p:nvGraphicFramePr>
          <p:cNvPr id="43827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793909"/>
              </p:ext>
            </p:extLst>
          </p:nvPr>
        </p:nvGraphicFramePr>
        <p:xfrm>
          <a:off x="5010150" y="5076826"/>
          <a:ext cx="413385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56" name="Document" r:id="rId4" imgW="4113276" imgH="1251204" progId="Word.Document.8">
                  <p:embed/>
                </p:oleObj>
              </mc:Choice>
              <mc:Fallback>
                <p:oleObj name="Document" r:id="rId4" imgW="4113276" imgH="1251204" progId="Word.Document.8">
                  <p:embed/>
                  <p:pic>
                    <p:nvPicPr>
                      <p:cNvPr id="0" name="Picture 1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5076826"/>
                        <a:ext cx="4133850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8352" name="Group 1104"/>
          <p:cNvGrpSpPr>
            <a:grpSpLocks/>
          </p:cNvGrpSpPr>
          <p:nvPr/>
        </p:nvGrpSpPr>
        <p:grpSpPr bwMode="auto">
          <a:xfrm>
            <a:off x="1363663" y="3279776"/>
            <a:ext cx="3802063" cy="2984500"/>
            <a:chOff x="344" y="2061"/>
            <a:chExt cx="2395" cy="1880"/>
          </a:xfrm>
        </p:grpSpPr>
        <p:sp>
          <p:nvSpPr>
            <p:cNvPr id="438277" name="Rectangle 1029"/>
            <p:cNvSpPr>
              <a:spLocks noChangeArrowheads="1"/>
            </p:cNvSpPr>
            <p:nvPr/>
          </p:nvSpPr>
          <p:spPr bwMode="auto">
            <a:xfrm>
              <a:off x="344" y="2061"/>
              <a:ext cx="2395" cy="1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8280" name="Line 1032"/>
            <p:cNvSpPr>
              <a:spLocks noChangeShapeType="1"/>
            </p:cNvSpPr>
            <p:nvPr/>
          </p:nvSpPr>
          <p:spPr bwMode="auto">
            <a:xfrm>
              <a:off x="556" y="2961"/>
              <a:ext cx="200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1" name="Line 1033"/>
            <p:cNvSpPr>
              <a:spLocks noChangeShapeType="1"/>
            </p:cNvSpPr>
            <p:nvPr/>
          </p:nvSpPr>
          <p:spPr bwMode="auto">
            <a:xfrm>
              <a:off x="1526" y="2142"/>
              <a:ext cx="0" cy="17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2" name="Line 1034"/>
            <p:cNvSpPr>
              <a:spLocks noChangeShapeType="1"/>
            </p:cNvSpPr>
            <p:nvPr/>
          </p:nvSpPr>
          <p:spPr bwMode="auto">
            <a:xfrm flipH="1" flipV="1">
              <a:off x="798" y="2233"/>
              <a:ext cx="728" cy="728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3" name="Line 1035"/>
            <p:cNvSpPr>
              <a:spLocks noChangeShapeType="1"/>
            </p:cNvSpPr>
            <p:nvPr/>
          </p:nvSpPr>
          <p:spPr bwMode="auto">
            <a:xfrm>
              <a:off x="1526" y="2961"/>
              <a:ext cx="394" cy="818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4" name="Line 1036"/>
            <p:cNvSpPr>
              <a:spLocks noChangeShapeType="1"/>
            </p:cNvSpPr>
            <p:nvPr/>
          </p:nvSpPr>
          <p:spPr bwMode="auto">
            <a:xfrm>
              <a:off x="798" y="2233"/>
              <a:ext cx="303" cy="3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5" name="Line 1037"/>
            <p:cNvSpPr>
              <a:spLocks noChangeShapeType="1"/>
            </p:cNvSpPr>
            <p:nvPr/>
          </p:nvSpPr>
          <p:spPr bwMode="auto">
            <a:xfrm>
              <a:off x="1708" y="3355"/>
              <a:ext cx="151" cy="30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6" name="Arc 1038"/>
            <p:cNvSpPr>
              <a:spLocks/>
            </p:cNvSpPr>
            <p:nvPr/>
          </p:nvSpPr>
          <p:spPr bwMode="auto">
            <a:xfrm flipH="1">
              <a:off x="1149" y="2445"/>
              <a:ext cx="377" cy="2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138"/>
                <a:gd name="T1" fmla="*/ 0 h 21600"/>
                <a:gd name="T2" fmla="*/ 19138 w 19138"/>
                <a:gd name="T3" fmla="*/ 11586 h 21600"/>
                <a:gd name="T4" fmla="*/ 0 w 191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38" h="21600" fill="none" extrusionOk="0">
                  <a:moveTo>
                    <a:pt x="-1" y="0"/>
                  </a:moveTo>
                  <a:cubicBezTo>
                    <a:pt x="8038" y="0"/>
                    <a:pt x="15411" y="4463"/>
                    <a:pt x="19138" y="11585"/>
                  </a:cubicBezTo>
                </a:path>
                <a:path w="19138" h="21600" stroke="0" extrusionOk="0">
                  <a:moveTo>
                    <a:pt x="-1" y="0"/>
                  </a:moveTo>
                  <a:cubicBezTo>
                    <a:pt x="8038" y="0"/>
                    <a:pt x="15411" y="4463"/>
                    <a:pt x="19138" y="1158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7" name="Arc 1039"/>
            <p:cNvSpPr>
              <a:spLocks/>
            </p:cNvSpPr>
            <p:nvPr/>
          </p:nvSpPr>
          <p:spPr bwMode="auto">
            <a:xfrm flipV="1">
              <a:off x="1526" y="3294"/>
              <a:ext cx="258" cy="2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1480"/>
                <a:gd name="T1" fmla="*/ 0 h 21600"/>
                <a:gd name="T2" fmla="*/ 11480 w 11480"/>
                <a:gd name="T3" fmla="*/ 3303 h 21600"/>
                <a:gd name="T4" fmla="*/ 0 w 114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80" h="21600" fill="none" extrusionOk="0">
                  <a:moveTo>
                    <a:pt x="-1" y="0"/>
                  </a:moveTo>
                  <a:cubicBezTo>
                    <a:pt x="4061" y="0"/>
                    <a:pt x="8039" y="1144"/>
                    <a:pt x="11479" y="3303"/>
                  </a:cubicBezTo>
                </a:path>
                <a:path w="11480" h="21600" stroke="0" extrusionOk="0">
                  <a:moveTo>
                    <a:pt x="-1" y="0"/>
                  </a:moveTo>
                  <a:cubicBezTo>
                    <a:pt x="4061" y="0"/>
                    <a:pt x="8039" y="1144"/>
                    <a:pt x="11479" y="330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88" name="Text Box 1040"/>
            <p:cNvSpPr txBox="1">
              <a:spLocks noChangeArrowheads="1"/>
            </p:cNvSpPr>
            <p:nvPr/>
          </p:nvSpPr>
          <p:spPr bwMode="auto">
            <a:xfrm>
              <a:off x="1193" y="2415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i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8289" name="Text Box 1041"/>
            <p:cNvSpPr txBox="1">
              <a:spLocks noChangeArrowheads="1"/>
            </p:cNvSpPr>
            <p:nvPr/>
          </p:nvSpPr>
          <p:spPr bwMode="auto">
            <a:xfrm>
              <a:off x="1434" y="3294"/>
              <a:ext cx="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r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8290" name="Text Box 1042"/>
            <p:cNvSpPr txBox="1">
              <a:spLocks noChangeArrowheads="1"/>
            </p:cNvSpPr>
            <p:nvPr/>
          </p:nvSpPr>
          <p:spPr bwMode="auto">
            <a:xfrm>
              <a:off x="1709" y="2384"/>
              <a:ext cx="9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Milieu </a:t>
              </a:r>
              <a:r>
                <a:rPr lang="fr-CA" i="1">
                  <a:solidFill>
                    <a:schemeClr val="bg2"/>
                  </a:solidFill>
                </a:rPr>
                <a:t>m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8291" name="Text Box 1043"/>
            <p:cNvSpPr txBox="1">
              <a:spLocks noChangeArrowheads="1"/>
            </p:cNvSpPr>
            <p:nvPr/>
          </p:nvSpPr>
          <p:spPr bwMode="auto">
            <a:xfrm>
              <a:off x="502" y="3299"/>
              <a:ext cx="9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Milieu </a:t>
              </a:r>
              <a:r>
                <a:rPr lang="fr-CA" i="1">
                  <a:solidFill>
                    <a:schemeClr val="bg2"/>
                  </a:solidFill>
                </a:rPr>
                <a:t>M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8292" name="Line 1044"/>
            <p:cNvSpPr>
              <a:spLocks noChangeShapeType="1"/>
            </p:cNvSpPr>
            <p:nvPr/>
          </p:nvSpPr>
          <p:spPr bwMode="auto">
            <a:xfrm>
              <a:off x="616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3" name="Line 1045"/>
            <p:cNvSpPr>
              <a:spLocks noChangeShapeType="1"/>
            </p:cNvSpPr>
            <p:nvPr/>
          </p:nvSpPr>
          <p:spPr bwMode="auto">
            <a:xfrm>
              <a:off x="980" y="2991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4" name="Line 1046"/>
            <p:cNvSpPr>
              <a:spLocks noChangeShapeType="1"/>
            </p:cNvSpPr>
            <p:nvPr/>
          </p:nvSpPr>
          <p:spPr bwMode="auto">
            <a:xfrm>
              <a:off x="798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5" name="Line 1047"/>
            <p:cNvSpPr>
              <a:spLocks noChangeShapeType="1"/>
            </p:cNvSpPr>
            <p:nvPr/>
          </p:nvSpPr>
          <p:spPr bwMode="auto">
            <a:xfrm>
              <a:off x="1162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6" name="Line 1048"/>
            <p:cNvSpPr>
              <a:spLocks noChangeShapeType="1"/>
            </p:cNvSpPr>
            <p:nvPr/>
          </p:nvSpPr>
          <p:spPr bwMode="auto">
            <a:xfrm>
              <a:off x="1314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7" name="Line 1049"/>
            <p:cNvSpPr>
              <a:spLocks noChangeShapeType="1"/>
            </p:cNvSpPr>
            <p:nvPr/>
          </p:nvSpPr>
          <p:spPr bwMode="auto">
            <a:xfrm>
              <a:off x="1617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8" name="Line 1050"/>
            <p:cNvSpPr>
              <a:spLocks noChangeShapeType="1"/>
            </p:cNvSpPr>
            <p:nvPr/>
          </p:nvSpPr>
          <p:spPr bwMode="auto">
            <a:xfrm>
              <a:off x="1799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299" name="Line 1051"/>
            <p:cNvSpPr>
              <a:spLocks noChangeShapeType="1"/>
            </p:cNvSpPr>
            <p:nvPr/>
          </p:nvSpPr>
          <p:spPr bwMode="auto">
            <a:xfrm>
              <a:off x="2072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0" name="Line 1052"/>
            <p:cNvSpPr>
              <a:spLocks noChangeShapeType="1"/>
            </p:cNvSpPr>
            <p:nvPr/>
          </p:nvSpPr>
          <p:spPr bwMode="auto">
            <a:xfrm>
              <a:off x="1920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1" name="Line 1053"/>
            <p:cNvSpPr>
              <a:spLocks noChangeShapeType="1"/>
            </p:cNvSpPr>
            <p:nvPr/>
          </p:nvSpPr>
          <p:spPr bwMode="auto">
            <a:xfrm>
              <a:off x="2223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2" name="Line 1054"/>
            <p:cNvSpPr>
              <a:spLocks noChangeShapeType="1"/>
            </p:cNvSpPr>
            <p:nvPr/>
          </p:nvSpPr>
          <p:spPr bwMode="auto">
            <a:xfrm>
              <a:off x="2435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3" name="Line 1055"/>
            <p:cNvSpPr>
              <a:spLocks noChangeShapeType="1"/>
            </p:cNvSpPr>
            <p:nvPr/>
          </p:nvSpPr>
          <p:spPr bwMode="auto">
            <a:xfrm flipH="1">
              <a:off x="525" y="305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4" name="Line 1056"/>
            <p:cNvSpPr>
              <a:spLocks noChangeShapeType="1"/>
            </p:cNvSpPr>
            <p:nvPr/>
          </p:nvSpPr>
          <p:spPr bwMode="auto">
            <a:xfrm>
              <a:off x="798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5" name="Line 1057"/>
            <p:cNvSpPr>
              <a:spLocks noChangeShapeType="1"/>
            </p:cNvSpPr>
            <p:nvPr/>
          </p:nvSpPr>
          <p:spPr bwMode="auto">
            <a:xfrm>
              <a:off x="1011" y="3082"/>
              <a:ext cx="9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6" name="Line 1058"/>
            <p:cNvSpPr>
              <a:spLocks noChangeShapeType="1"/>
            </p:cNvSpPr>
            <p:nvPr/>
          </p:nvSpPr>
          <p:spPr bwMode="auto">
            <a:xfrm>
              <a:off x="1162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7" name="Line 1059"/>
            <p:cNvSpPr>
              <a:spLocks noChangeShapeType="1"/>
            </p:cNvSpPr>
            <p:nvPr/>
          </p:nvSpPr>
          <p:spPr bwMode="auto">
            <a:xfrm>
              <a:off x="1405" y="302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8" name="Line 1060"/>
            <p:cNvSpPr>
              <a:spLocks noChangeShapeType="1"/>
            </p:cNvSpPr>
            <p:nvPr/>
          </p:nvSpPr>
          <p:spPr bwMode="auto">
            <a:xfrm>
              <a:off x="1647" y="305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09" name="Line 1061"/>
            <p:cNvSpPr>
              <a:spLocks noChangeShapeType="1"/>
            </p:cNvSpPr>
            <p:nvPr/>
          </p:nvSpPr>
          <p:spPr bwMode="auto">
            <a:xfrm>
              <a:off x="1920" y="302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0" name="Line 1062"/>
            <p:cNvSpPr>
              <a:spLocks noChangeShapeType="1"/>
            </p:cNvSpPr>
            <p:nvPr/>
          </p:nvSpPr>
          <p:spPr bwMode="auto">
            <a:xfrm>
              <a:off x="1859" y="308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1" name="Line 1063"/>
            <p:cNvSpPr>
              <a:spLocks noChangeShapeType="1"/>
            </p:cNvSpPr>
            <p:nvPr/>
          </p:nvSpPr>
          <p:spPr bwMode="auto">
            <a:xfrm>
              <a:off x="2163" y="3052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2" name="Line 1064"/>
            <p:cNvSpPr>
              <a:spLocks noChangeShapeType="1"/>
            </p:cNvSpPr>
            <p:nvPr/>
          </p:nvSpPr>
          <p:spPr bwMode="auto">
            <a:xfrm>
              <a:off x="2344" y="302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3" name="Line 1065"/>
            <p:cNvSpPr>
              <a:spLocks noChangeShapeType="1"/>
            </p:cNvSpPr>
            <p:nvPr/>
          </p:nvSpPr>
          <p:spPr bwMode="auto">
            <a:xfrm flipH="1">
              <a:off x="2496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4" name="Line 1066"/>
            <p:cNvSpPr>
              <a:spLocks noChangeShapeType="1"/>
            </p:cNvSpPr>
            <p:nvPr/>
          </p:nvSpPr>
          <p:spPr bwMode="auto">
            <a:xfrm>
              <a:off x="647" y="3173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5" name="Line 1067"/>
            <p:cNvSpPr>
              <a:spLocks noChangeShapeType="1"/>
            </p:cNvSpPr>
            <p:nvPr/>
          </p:nvSpPr>
          <p:spPr bwMode="auto">
            <a:xfrm>
              <a:off x="950" y="320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6" name="Line 1068"/>
            <p:cNvSpPr>
              <a:spLocks noChangeShapeType="1"/>
            </p:cNvSpPr>
            <p:nvPr/>
          </p:nvSpPr>
          <p:spPr bwMode="auto">
            <a:xfrm>
              <a:off x="1192" y="3173"/>
              <a:ext cx="3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7" name="Line 1069"/>
            <p:cNvSpPr>
              <a:spLocks noChangeShapeType="1"/>
            </p:cNvSpPr>
            <p:nvPr/>
          </p:nvSpPr>
          <p:spPr bwMode="auto">
            <a:xfrm>
              <a:off x="1344" y="3112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8" name="Line 1070"/>
            <p:cNvSpPr>
              <a:spLocks noChangeShapeType="1"/>
            </p:cNvSpPr>
            <p:nvPr/>
          </p:nvSpPr>
          <p:spPr bwMode="auto">
            <a:xfrm>
              <a:off x="1435" y="3203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19" name="Line 1071"/>
            <p:cNvSpPr>
              <a:spLocks noChangeShapeType="1"/>
            </p:cNvSpPr>
            <p:nvPr/>
          </p:nvSpPr>
          <p:spPr bwMode="auto">
            <a:xfrm>
              <a:off x="1556" y="314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0" name="Line 1072"/>
            <p:cNvSpPr>
              <a:spLocks noChangeShapeType="1"/>
            </p:cNvSpPr>
            <p:nvPr/>
          </p:nvSpPr>
          <p:spPr bwMode="auto">
            <a:xfrm>
              <a:off x="1829" y="317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2" name="Line 1074"/>
            <p:cNvSpPr>
              <a:spLocks noChangeShapeType="1"/>
            </p:cNvSpPr>
            <p:nvPr/>
          </p:nvSpPr>
          <p:spPr bwMode="auto">
            <a:xfrm>
              <a:off x="2041" y="311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3" name="Line 1075"/>
            <p:cNvSpPr>
              <a:spLocks noChangeShapeType="1"/>
            </p:cNvSpPr>
            <p:nvPr/>
          </p:nvSpPr>
          <p:spPr bwMode="auto">
            <a:xfrm>
              <a:off x="2223" y="3203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4" name="Line 1076"/>
            <p:cNvSpPr>
              <a:spLocks noChangeShapeType="1"/>
            </p:cNvSpPr>
            <p:nvPr/>
          </p:nvSpPr>
          <p:spPr bwMode="auto">
            <a:xfrm>
              <a:off x="2375" y="3112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5" name="Line 1077"/>
            <p:cNvSpPr>
              <a:spLocks noChangeShapeType="1"/>
            </p:cNvSpPr>
            <p:nvPr/>
          </p:nvSpPr>
          <p:spPr bwMode="auto">
            <a:xfrm>
              <a:off x="2041" y="329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6" name="Line 1078"/>
            <p:cNvSpPr>
              <a:spLocks noChangeShapeType="1"/>
            </p:cNvSpPr>
            <p:nvPr/>
          </p:nvSpPr>
          <p:spPr bwMode="auto">
            <a:xfrm>
              <a:off x="829" y="3143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7" name="Line 1079"/>
            <p:cNvSpPr>
              <a:spLocks noChangeShapeType="1"/>
            </p:cNvSpPr>
            <p:nvPr/>
          </p:nvSpPr>
          <p:spPr bwMode="auto">
            <a:xfrm>
              <a:off x="616" y="332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8" name="Line 1080"/>
            <p:cNvSpPr>
              <a:spLocks noChangeShapeType="1"/>
            </p:cNvSpPr>
            <p:nvPr/>
          </p:nvSpPr>
          <p:spPr bwMode="auto">
            <a:xfrm>
              <a:off x="1011" y="3385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29" name="Line 1081"/>
            <p:cNvSpPr>
              <a:spLocks noChangeShapeType="1"/>
            </p:cNvSpPr>
            <p:nvPr/>
          </p:nvSpPr>
          <p:spPr bwMode="auto">
            <a:xfrm>
              <a:off x="920" y="3264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0" name="Line 1082"/>
            <p:cNvSpPr>
              <a:spLocks noChangeShapeType="1"/>
            </p:cNvSpPr>
            <p:nvPr/>
          </p:nvSpPr>
          <p:spPr bwMode="auto">
            <a:xfrm>
              <a:off x="1162" y="332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1" name="Line 1083"/>
            <p:cNvSpPr>
              <a:spLocks noChangeShapeType="1"/>
            </p:cNvSpPr>
            <p:nvPr/>
          </p:nvSpPr>
          <p:spPr bwMode="auto">
            <a:xfrm>
              <a:off x="1435" y="3416"/>
              <a:ext cx="12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2" name="Line 1084"/>
            <p:cNvSpPr>
              <a:spLocks noChangeShapeType="1"/>
            </p:cNvSpPr>
            <p:nvPr/>
          </p:nvSpPr>
          <p:spPr bwMode="auto">
            <a:xfrm>
              <a:off x="1738" y="329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3" name="Line 1085"/>
            <p:cNvSpPr>
              <a:spLocks noChangeShapeType="1"/>
            </p:cNvSpPr>
            <p:nvPr/>
          </p:nvSpPr>
          <p:spPr bwMode="auto">
            <a:xfrm>
              <a:off x="1981" y="3446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4" name="Line 1086"/>
            <p:cNvSpPr>
              <a:spLocks noChangeShapeType="1"/>
            </p:cNvSpPr>
            <p:nvPr/>
          </p:nvSpPr>
          <p:spPr bwMode="auto">
            <a:xfrm>
              <a:off x="2344" y="338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6" name="Line 1088"/>
            <p:cNvSpPr>
              <a:spLocks noChangeShapeType="1"/>
            </p:cNvSpPr>
            <p:nvPr/>
          </p:nvSpPr>
          <p:spPr bwMode="auto">
            <a:xfrm>
              <a:off x="707" y="3658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7" name="Line 1089"/>
            <p:cNvSpPr>
              <a:spLocks noChangeShapeType="1"/>
            </p:cNvSpPr>
            <p:nvPr/>
          </p:nvSpPr>
          <p:spPr bwMode="auto">
            <a:xfrm>
              <a:off x="1011" y="3597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8" name="Line 1090"/>
            <p:cNvSpPr>
              <a:spLocks noChangeShapeType="1"/>
            </p:cNvSpPr>
            <p:nvPr/>
          </p:nvSpPr>
          <p:spPr bwMode="auto">
            <a:xfrm>
              <a:off x="1253" y="3719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39" name="Line 1091"/>
            <p:cNvSpPr>
              <a:spLocks noChangeShapeType="1"/>
            </p:cNvSpPr>
            <p:nvPr/>
          </p:nvSpPr>
          <p:spPr bwMode="auto">
            <a:xfrm flipH="1">
              <a:off x="1496" y="3325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0" name="Line 1092"/>
            <p:cNvSpPr>
              <a:spLocks noChangeShapeType="1"/>
            </p:cNvSpPr>
            <p:nvPr/>
          </p:nvSpPr>
          <p:spPr bwMode="auto">
            <a:xfrm>
              <a:off x="980" y="381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1" name="Line 1093"/>
            <p:cNvSpPr>
              <a:spLocks noChangeShapeType="1"/>
            </p:cNvSpPr>
            <p:nvPr/>
          </p:nvSpPr>
          <p:spPr bwMode="auto">
            <a:xfrm>
              <a:off x="677" y="3901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2" name="Line 1094"/>
            <p:cNvSpPr>
              <a:spLocks noChangeShapeType="1"/>
            </p:cNvSpPr>
            <p:nvPr/>
          </p:nvSpPr>
          <p:spPr bwMode="auto">
            <a:xfrm>
              <a:off x="1435" y="387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3" name="Line 1095"/>
            <p:cNvSpPr>
              <a:spLocks noChangeShapeType="1"/>
            </p:cNvSpPr>
            <p:nvPr/>
          </p:nvSpPr>
          <p:spPr bwMode="auto">
            <a:xfrm>
              <a:off x="1647" y="3628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4" name="Line 1096"/>
            <p:cNvSpPr>
              <a:spLocks noChangeShapeType="1"/>
            </p:cNvSpPr>
            <p:nvPr/>
          </p:nvSpPr>
          <p:spPr bwMode="auto">
            <a:xfrm flipH="1">
              <a:off x="1738" y="381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5" name="Line 1097"/>
            <p:cNvSpPr>
              <a:spLocks noChangeShapeType="1"/>
            </p:cNvSpPr>
            <p:nvPr/>
          </p:nvSpPr>
          <p:spPr bwMode="auto">
            <a:xfrm>
              <a:off x="2223" y="3628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6" name="Line 1098"/>
            <p:cNvSpPr>
              <a:spLocks noChangeShapeType="1"/>
            </p:cNvSpPr>
            <p:nvPr/>
          </p:nvSpPr>
          <p:spPr bwMode="auto">
            <a:xfrm>
              <a:off x="2041" y="3779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7" name="Line 1099"/>
            <p:cNvSpPr>
              <a:spLocks noChangeShapeType="1"/>
            </p:cNvSpPr>
            <p:nvPr/>
          </p:nvSpPr>
          <p:spPr bwMode="auto">
            <a:xfrm flipH="1">
              <a:off x="2405" y="387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8" name="Line 1100"/>
            <p:cNvSpPr>
              <a:spLocks noChangeShapeType="1"/>
            </p:cNvSpPr>
            <p:nvPr/>
          </p:nvSpPr>
          <p:spPr bwMode="auto">
            <a:xfrm>
              <a:off x="1344" y="326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49" name="Line 1101"/>
            <p:cNvSpPr>
              <a:spLocks noChangeShapeType="1"/>
            </p:cNvSpPr>
            <p:nvPr/>
          </p:nvSpPr>
          <p:spPr bwMode="auto">
            <a:xfrm flipH="1">
              <a:off x="2466" y="3234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8350" name="Line 1102"/>
            <p:cNvSpPr>
              <a:spLocks noChangeShapeType="1"/>
            </p:cNvSpPr>
            <p:nvPr/>
          </p:nvSpPr>
          <p:spPr bwMode="auto">
            <a:xfrm flipH="1">
              <a:off x="2466" y="3537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82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82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82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82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uiExpand="1" build="p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polarimétrie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86650" cy="1757363"/>
          </a:xfrm>
          <a:ln/>
        </p:spPr>
        <p:txBody>
          <a:bodyPr/>
          <a:lstStyle/>
          <a:p>
            <a:r>
              <a:rPr lang="fr-CA"/>
              <a:t>Un faisceau lumineux est une onde électromagnétique.</a:t>
            </a:r>
          </a:p>
          <a:p>
            <a:r>
              <a:rPr lang="fr-CA"/>
              <a:t>Il est constitué d’un vecteur champ électrique perpendiculaire entre eux et perpendiculaires à l’axe de propagation :</a:t>
            </a:r>
          </a:p>
        </p:txBody>
      </p:sp>
      <p:grpSp>
        <p:nvGrpSpPr>
          <p:cNvPr id="429070" name="Group 14"/>
          <p:cNvGrpSpPr>
            <a:grpSpLocks/>
          </p:cNvGrpSpPr>
          <p:nvPr/>
        </p:nvGrpSpPr>
        <p:grpSpPr bwMode="auto">
          <a:xfrm>
            <a:off x="4084638" y="3027363"/>
            <a:ext cx="2868612" cy="1760537"/>
            <a:chOff x="1825" y="2153"/>
            <a:chExt cx="1807" cy="1109"/>
          </a:xfrm>
        </p:grpSpPr>
        <p:sp>
          <p:nvSpPr>
            <p:cNvPr id="429060" name="Rectangle 4"/>
            <p:cNvSpPr>
              <a:spLocks noChangeArrowheads="1"/>
            </p:cNvSpPr>
            <p:nvPr/>
          </p:nvSpPr>
          <p:spPr bwMode="auto">
            <a:xfrm>
              <a:off x="1825" y="2153"/>
              <a:ext cx="1807" cy="110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1907" y="2301"/>
              <a:ext cx="1570" cy="8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2581" y="2400"/>
              <a:ext cx="0" cy="5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9063" name="Line 7"/>
            <p:cNvSpPr>
              <a:spLocks noChangeShapeType="1"/>
            </p:cNvSpPr>
            <p:nvPr/>
          </p:nvSpPr>
          <p:spPr bwMode="auto">
            <a:xfrm>
              <a:off x="2367" y="2663"/>
              <a:ext cx="460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429066" name="Group 10"/>
            <p:cNvGrpSpPr>
              <a:grpSpLocks/>
            </p:cNvGrpSpPr>
            <p:nvPr/>
          </p:nvGrpSpPr>
          <p:grpSpPr bwMode="auto">
            <a:xfrm>
              <a:off x="2814" y="2507"/>
              <a:ext cx="233" cy="288"/>
              <a:chOff x="4885" y="2737"/>
              <a:chExt cx="233" cy="288"/>
            </a:xfrm>
          </p:grpSpPr>
          <p:sp>
            <p:nvSpPr>
              <p:cNvPr id="429064" name="Text Box 8"/>
              <p:cNvSpPr txBox="1">
                <a:spLocks noChangeArrowheads="1"/>
              </p:cNvSpPr>
              <p:nvPr/>
            </p:nvSpPr>
            <p:spPr bwMode="auto">
              <a:xfrm>
                <a:off x="4885" y="2737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E</a:t>
                </a:r>
              </a:p>
            </p:txBody>
          </p:sp>
          <p:sp>
            <p:nvSpPr>
              <p:cNvPr id="429065" name="Line 9"/>
              <p:cNvSpPr>
                <a:spLocks noChangeShapeType="1"/>
              </p:cNvSpPr>
              <p:nvPr/>
            </p:nvSpPr>
            <p:spPr bwMode="auto">
              <a:xfrm>
                <a:off x="4915" y="2778"/>
                <a:ext cx="16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429067" name="Group 11"/>
            <p:cNvGrpSpPr>
              <a:grpSpLocks/>
            </p:cNvGrpSpPr>
            <p:nvPr/>
          </p:nvGrpSpPr>
          <p:grpSpPr bwMode="auto">
            <a:xfrm>
              <a:off x="2571" y="2193"/>
              <a:ext cx="255" cy="288"/>
              <a:chOff x="4874" y="2737"/>
              <a:chExt cx="255" cy="288"/>
            </a:xfrm>
          </p:grpSpPr>
          <p:sp>
            <p:nvSpPr>
              <p:cNvPr id="429068" name="Text Box 12"/>
              <p:cNvSpPr txBox="1">
                <a:spLocks noChangeArrowheads="1"/>
              </p:cNvSpPr>
              <p:nvPr/>
            </p:nvSpPr>
            <p:spPr bwMode="auto">
              <a:xfrm>
                <a:off x="4874" y="273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H</a:t>
                </a:r>
              </a:p>
            </p:txBody>
          </p:sp>
          <p:sp>
            <p:nvSpPr>
              <p:cNvPr id="429069" name="Line 13"/>
              <p:cNvSpPr>
                <a:spLocks noChangeShapeType="1"/>
              </p:cNvSpPr>
              <p:nvPr/>
            </p:nvSpPr>
            <p:spPr bwMode="auto">
              <a:xfrm>
                <a:off x="4915" y="2778"/>
                <a:ext cx="16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429071" name="Text Box 15"/>
          <p:cNvSpPr txBox="1">
            <a:spLocks noChangeArrowheads="1"/>
          </p:cNvSpPr>
          <p:nvPr/>
        </p:nvSpPr>
        <p:spPr bwMode="auto">
          <a:xfrm>
            <a:off x="1487488" y="4873625"/>
            <a:ext cx="6384925" cy="831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Le vecteur champ électrique, en lumière naturelle, </a:t>
            </a:r>
            <a:br>
              <a:rPr lang="fr-CA">
                <a:solidFill>
                  <a:schemeClr val="bg2"/>
                </a:solidFill>
              </a:rPr>
            </a:br>
            <a:r>
              <a:rPr lang="fr-CA">
                <a:solidFill>
                  <a:schemeClr val="bg2"/>
                </a:solidFill>
              </a:rPr>
              <a:t>vibre au hasard dans toutes les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42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uiExpand="1" build="p" animBg="1"/>
      <p:bldP spid="42907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polarimétrie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86650" cy="1692275"/>
          </a:xfrm>
          <a:ln/>
        </p:spPr>
        <p:txBody>
          <a:bodyPr/>
          <a:lstStyle/>
          <a:p>
            <a:r>
              <a:rPr lang="fr-CA"/>
              <a:t>Lorsqu’un faisceau de lumière traverse un cristal anisotrope, il est décomposé en deux faisceaux puisque les indices de réfraction ne sont pas les mêmes dans les deux directions :</a:t>
            </a:r>
          </a:p>
        </p:txBody>
      </p:sp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639763" y="5048250"/>
            <a:ext cx="82518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Les deux faisceaux résurgents sont polarisés perpendiculairement.</a:t>
            </a:r>
          </a:p>
        </p:txBody>
      </p:sp>
      <p:grpSp>
        <p:nvGrpSpPr>
          <p:cNvPr id="430108" name="Group 28"/>
          <p:cNvGrpSpPr>
            <a:grpSpLocks/>
          </p:cNvGrpSpPr>
          <p:nvPr/>
        </p:nvGrpSpPr>
        <p:grpSpPr bwMode="auto">
          <a:xfrm>
            <a:off x="2108200" y="3524250"/>
            <a:ext cx="5287963" cy="1243013"/>
            <a:chOff x="1328" y="2096"/>
            <a:chExt cx="3331" cy="783"/>
          </a:xfrm>
        </p:grpSpPr>
        <p:grpSp>
          <p:nvGrpSpPr>
            <p:cNvPr id="430104" name="Group 24"/>
            <p:cNvGrpSpPr>
              <a:grpSpLocks/>
            </p:cNvGrpSpPr>
            <p:nvPr/>
          </p:nvGrpSpPr>
          <p:grpSpPr bwMode="auto">
            <a:xfrm>
              <a:off x="2573" y="2096"/>
              <a:ext cx="2086" cy="707"/>
              <a:chOff x="2573" y="2096"/>
              <a:chExt cx="2086" cy="707"/>
            </a:xfrm>
          </p:grpSpPr>
          <p:sp>
            <p:nvSpPr>
              <p:cNvPr id="430085" name="Rectangle 5"/>
              <p:cNvSpPr>
                <a:spLocks noChangeArrowheads="1"/>
              </p:cNvSpPr>
              <p:nvPr/>
            </p:nvSpPr>
            <p:spPr bwMode="auto">
              <a:xfrm>
                <a:off x="2573" y="2096"/>
                <a:ext cx="2086" cy="70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086" name="Line 6"/>
              <p:cNvSpPr>
                <a:spLocks noChangeShapeType="1"/>
              </p:cNvSpPr>
              <p:nvPr/>
            </p:nvSpPr>
            <p:spPr bwMode="auto">
              <a:xfrm>
                <a:off x="2696" y="2311"/>
                <a:ext cx="39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097" name="Line 17"/>
              <p:cNvSpPr>
                <a:spLocks noChangeShapeType="1"/>
              </p:cNvSpPr>
              <p:nvPr/>
            </p:nvSpPr>
            <p:spPr bwMode="auto">
              <a:xfrm>
                <a:off x="3090" y="2309"/>
                <a:ext cx="666" cy="11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098" name="Line 18"/>
              <p:cNvSpPr>
                <a:spLocks noChangeShapeType="1"/>
              </p:cNvSpPr>
              <p:nvPr/>
            </p:nvSpPr>
            <p:spPr bwMode="auto">
              <a:xfrm>
                <a:off x="3090" y="2309"/>
                <a:ext cx="715" cy="22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099" name="AutoShape 19"/>
              <p:cNvSpPr>
                <a:spLocks noChangeArrowheads="1"/>
              </p:cNvSpPr>
              <p:nvPr/>
            </p:nvSpPr>
            <p:spPr bwMode="auto">
              <a:xfrm flipH="1">
                <a:off x="3056" y="2220"/>
                <a:ext cx="806" cy="444"/>
              </a:xfrm>
              <a:prstGeom prst="parallelogram">
                <a:avLst>
                  <a:gd name="adj" fmla="val 45383"/>
                </a:avLst>
              </a:prstGeom>
              <a:solidFill>
                <a:srgbClr val="00FF00">
                  <a:alpha val="50000"/>
                </a:srgbClr>
              </a:solidFill>
              <a:ln w="9525">
                <a:solidFill>
                  <a:srgbClr val="00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100" name="Line 20"/>
              <p:cNvSpPr>
                <a:spLocks noChangeShapeType="1"/>
              </p:cNvSpPr>
              <p:nvPr/>
            </p:nvSpPr>
            <p:spPr bwMode="auto">
              <a:xfrm flipV="1">
                <a:off x="3748" y="2415"/>
                <a:ext cx="534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101" name="Line 21"/>
              <p:cNvSpPr>
                <a:spLocks noChangeShapeType="1"/>
              </p:cNvSpPr>
              <p:nvPr/>
            </p:nvSpPr>
            <p:spPr bwMode="auto">
              <a:xfrm>
                <a:off x="3805" y="2515"/>
                <a:ext cx="47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102" name="Line 22"/>
              <p:cNvSpPr>
                <a:spLocks noChangeShapeType="1"/>
              </p:cNvSpPr>
              <p:nvPr/>
            </p:nvSpPr>
            <p:spPr bwMode="auto">
              <a:xfrm flipV="1">
                <a:off x="4126" y="2366"/>
                <a:ext cx="295" cy="2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30103" name="Line 23"/>
              <p:cNvSpPr>
                <a:spLocks noChangeShapeType="1"/>
              </p:cNvSpPr>
              <p:nvPr/>
            </p:nvSpPr>
            <p:spPr bwMode="auto">
              <a:xfrm>
                <a:off x="4077" y="2228"/>
                <a:ext cx="337" cy="3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430107" name="Group 27"/>
            <p:cNvGrpSpPr>
              <a:grpSpLocks/>
            </p:cNvGrpSpPr>
            <p:nvPr/>
          </p:nvGrpSpPr>
          <p:grpSpPr bwMode="auto">
            <a:xfrm>
              <a:off x="1328" y="2531"/>
              <a:ext cx="1976" cy="348"/>
              <a:chOff x="1328" y="2531"/>
              <a:chExt cx="1976" cy="348"/>
            </a:xfrm>
          </p:grpSpPr>
          <p:sp>
            <p:nvSpPr>
              <p:cNvPr id="430105" name="Text Box 25"/>
              <p:cNvSpPr txBox="1">
                <a:spLocks noChangeArrowheads="1"/>
              </p:cNvSpPr>
              <p:nvPr/>
            </p:nvSpPr>
            <p:spPr bwMode="auto">
              <a:xfrm>
                <a:off x="1328" y="2585"/>
                <a:ext cx="1321" cy="29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A">
                    <a:solidFill>
                      <a:schemeClr val="bg2"/>
                    </a:solidFill>
                  </a:rPr>
                  <a:t>Spath d’Islande</a:t>
                </a:r>
              </a:p>
            </p:txBody>
          </p:sp>
          <p:sp>
            <p:nvSpPr>
              <p:cNvPr id="430106" name="Arc 26"/>
              <p:cNvSpPr>
                <a:spLocks/>
              </p:cNvSpPr>
              <p:nvPr/>
            </p:nvSpPr>
            <p:spPr bwMode="auto">
              <a:xfrm flipV="1">
                <a:off x="2638" y="2531"/>
                <a:ext cx="666" cy="22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 animBg="1"/>
      <p:bldP spid="43009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polarimétrie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86650" cy="1314450"/>
          </a:xfrm>
          <a:ln/>
        </p:spPr>
        <p:txBody>
          <a:bodyPr/>
          <a:lstStyle/>
          <a:p>
            <a:r>
              <a:rPr lang="fr-CA"/>
              <a:t>En découpant le spath d’Islande convenablement on peut se débarrasser de l’un des deux faisceaux résurgents.</a:t>
            </a:r>
          </a:p>
          <a:p>
            <a:r>
              <a:rPr lang="fr-CA"/>
              <a:t>On ne garde qu’un faisceau de lumière polarisée.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25438" y="4681537"/>
            <a:ext cx="7308850" cy="406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Les deux morceaux du cristal sont recollés avec du baume du Canada.</a:t>
            </a:r>
          </a:p>
        </p:txBody>
      </p:sp>
      <p:grpSp>
        <p:nvGrpSpPr>
          <p:cNvPr id="431121" name="Group 17"/>
          <p:cNvGrpSpPr>
            <a:grpSpLocks/>
          </p:cNvGrpSpPr>
          <p:nvPr/>
        </p:nvGrpSpPr>
        <p:grpSpPr bwMode="auto">
          <a:xfrm>
            <a:off x="3614738" y="3143250"/>
            <a:ext cx="3311525" cy="1122362"/>
            <a:chOff x="2573" y="2096"/>
            <a:chExt cx="2086" cy="707"/>
          </a:xfrm>
        </p:grpSpPr>
        <p:sp>
          <p:nvSpPr>
            <p:cNvPr id="431110" name="Rectangle 6"/>
            <p:cNvSpPr>
              <a:spLocks noChangeArrowheads="1"/>
            </p:cNvSpPr>
            <p:nvPr/>
          </p:nvSpPr>
          <p:spPr bwMode="auto">
            <a:xfrm>
              <a:off x="2573" y="2096"/>
              <a:ext cx="2086" cy="70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1" name="Line 7"/>
            <p:cNvSpPr>
              <a:spLocks noChangeShapeType="1"/>
            </p:cNvSpPr>
            <p:nvPr/>
          </p:nvSpPr>
          <p:spPr bwMode="auto">
            <a:xfrm>
              <a:off x="2696" y="2311"/>
              <a:ext cx="39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2" name="Line 8"/>
            <p:cNvSpPr>
              <a:spLocks noChangeShapeType="1"/>
            </p:cNvSpPr>
            <p:nvPr/>
          </p:nvSpPr>
          <p:spPr bwMode="auto">
            <a:xfrm>
              <a:off x="3090" y="2309"/>
              <a:ext cx="666" cy="1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3" name="Line 9"/>
            <p:cNvSpPr>
              <a:spLocks noChangeShapeType="1"/>
            </p:cNvSpPr>
            <p:nvPr/>
          </p:nvSpPr>
          <p:spPr bwMode="auto">
            <a:xfrm>
              <a:off x="3090" y="2309"/>
              <a:ext cx="295" cy="9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4" name="AutoShape 10"/>
            <p:cNvSpPr>
              <a:spLocks noChangeArrowheads="1"/>
            </p:cNvSpPr>
            <p:nvPr/>
          </p:nvSpPr>
          <p:spPr bwMode="auto">
            <a:xfrm flipH="1">
              <a:off x="3023" y="2178"/>
              <a:ext cx="806" cy="444"/>
            </a:xfrm>
            <a:prstGeom prst="parallelogram">
              <a:avLst>
                <a:gd name="adj" fmla="val 45383"/>
              </a:avLst>
            </a:prstGeom>
            <a:solidFill>
              <a:srgbClr val="00FF00">
                <a:alpha val="50000"/>
              </a:srgbClr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5" name="Line 11"/>
            <p:cNvSpPr>
              <a:spLocks noChangeShapeType="1"/>
            </p:cNvSpPr>
            <p:nvPr/>
          </p:nvSpPr>
          <p:spPr bwMode="auto">
            <a:xfrm flipV="1">
              <a:off x="3748" y="2415"/>
              <a:ext cx="53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8" name="Line 14"/>
            <p:cNvSpPr>
              <a:spLocks noChangeShapeType="1"/>
            </p:cNvSpPr>
            <p:nvPr/>
          </p:nvSpPr>
          <p:spPr bwMode="auto">
            <a:xfrm>
              <a:off x="4077" y="2228"/>
              <a:ext cx="337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19" name="Line 15"/>
            <p:cNvSpPr>
              <a:spLocks noChangeShapeType="1"/>
            </p:cNvSpPr>
            <p:nvPr/>
          </p:nvSpPr>
          <p:spPr bwMode="auto">
            <a:xfrm>
              <a:off x="3057" y="2219"/>
              <a:ext cx="798" cy="4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1120" name="Line 16"/>
            <p:cNvSpPr>
              <a:spLocks noChangeShapeType="1"/>
            </p:cNvSpPr>
            <p:nvPr/>
          </p:nvSpPr>
          <p:spPr bwMode="auto">
            <a:xfrm>
              <a:off x="3386" y="2400"/>
              <a:ext cx="173" cy="3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31122" name="Text Box 18"/>
          <p:cNvSpPr txBox="1">
            <a:spLocks noChangeArrowheads="1"/>
          </p:cNvSpPr>
          <p:nvPr/>
        </p:nvSpPr>
        <p:spPr bwMode="auto">
          <a:xfrm>
            <a:off x="5626100" y="5133975"/>
            <a:ext cx="2032000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n</a:t>
            </a:r>
            <a:r>
              <a:rPr lang="fr-CA" b="1" baseline="-25000">
                <a:solidFill>
                  <a:schemeClr val="bg2"/>
                </a:solidFill>
              </a:rPr>
              <a:t>baume</a:t>
            </a:r>
            <a:r>
              <a:rPr lang="fr-CA">
                <a:solidFill>
                  <a:schemeClr val="bg2"/>
                </a:solidFill>
              </a:rPr>
              <a:t>  </a:t>
            </a:r>
            <a:r>
              <a:rPr lang="fr-CA">
                <a:solidFill>
                  <a:schemeClr val="bg2"/>
                </a:solidFill>
                <a:sym typeface="Symbol" pitchFamily="18" charset="2"/>
              </a:rPr>
              <a:t></a:t>
            </a:r>
            <a:r>
              <a:rPr lang="fr-CA">
                <a:solidFill>
                  <a:schemeClr val="bg2"/>
                </a:solidFill>
              </a:rPr>
              <a:t>  </a:t>
            </a:r>
            <a:r>
              <a:rPr lang="fr-CA" i="1">
                <a:solidFill>
                  <a:schemeClr val="bg2"/>
                </a:solidFill>
              </a:rPr>
              <a:t>n</a:t>
            </a:r>
            <a:r>
              <a:rPr lang="fr-CA" b="1" baseline="-25000">
                <a:solidFill>
                  <a:schemeClr val="bg2"/>
                </a:solidFill>
              </a:rPr>
              <a:t>spath</a:t>
            </a:r>
            <a:endParaRPr lang="fr-CA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  <p:bldP spid="431108" grpId="0" animBg="1" autoUpdateAnimBg="0"/>
      <p:bldP spid="431122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239000" cy="1219200"/>
          </a:xfrm>
          <a:solidFill>
            <a:schemeClr val="bg2"/>
          </a:solidFill>
          <a:ln>
            <a:solidFill>
              <a:srgbClr val="3333FF"/>
            </a:solidFill>
          </a:ln>
        </p:spPr>
        <p:txBody>
          <a:bodyPr/>
          <a:lstStyle/>
          <a:p>
            <a:r>
              <a:rPr lang="fr-CA" sz="3600" dirty="0">
                <a:solidFill>
                  <a:srgbClr val="FFFF00"/>
                </a:solidFill>
              </a:rPr>
              <a:t>Formation et observation </a:t>
            </a:r>
            <a:br>
              <a:rPr lang="fr-CA" sz="3600" dirty="0">
                <a:solidFill>
                  <a:srgbClr val="FFFF00"/>
                </a:solidFill>
              </a:rPr>
            </a:br>
            <a:r>
              <a:rPr lang="fr-CA" sz="3600" dirty="0">
                <a:solidFill>
                  <a:srgbClr val="FFFF00"/>
                </a:solidFill>
              </a:rPr>
              <a:t>de la lumière polarisée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838200" y="1676400"/>
            <a:ext cx="7391400" cy="4114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46468" name="Line 4"/>
          <p:cNvSpPr>
            <a:spLocks noChangeShapeType="1"/>
          </p:cNvSpPr>
          <p:nvPr/>
        </p:nvSpPr>
        <p:spPr bwMode="auto">
          <a:xfrm>
            <a:off x="1371600" y="3733800"/>
            <a:ext cx="6553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46469" name="Group 5"/>
          <p:cNvGrpSpPr>
            <a:grpSpLocks/>
          </p:cNvGrpSpPr>
          <p:nvPr/>
        </p:nvGrpSpPr>
        <p:grpSpPr bwMode="auto">
          <a:xfrm>
            <a:off x="2133600" y="2667000"/>
            <a:ext cx="838200" cy="2133600"/>
            <a:chOff x="1248" y="1680"/>
            <a:chExt cx="768" cy="1344"/>
          </a:xfrm>
        </p:grpSpPr>
        <p:sp>
          <p:nvSpPr>
            <p:cNvPr id="446470" name="AutoShape 6"/>
            <p:cNvSpPr>
              <a:spLocks noChangeArrowheads="1"/>
            </p:cNvSpPr>
            <p:nvPr/>
          </p:nvSpPr>
          <p:spPr bwMode="auto">
            <a:xfrm rot="5400000" flipH="1">
              <a:off x="960" y="1968"/>
              <a:ext cx="1344" cy="768"/>
            </a:xfrm>
            <a:prstGeom prst="parallelogram">
              <a:avLst>
                <a:gd name="adj" fmla="val 43750"/>
              </a:avLst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 flipV="1">
              <a:off x="1488" y="211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72" name="Line 8"/>
            <p:cNvSpPr>
              <a:spLocks noChangeShapeType="1"/>
            </p:cNvSpPr>
            <p:nvPr/>
          </p:nvSpPr>
          <p:spPr bwMode="auto">
            <a:xfrm>
              <a:off x="1392" y="2304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3352800" y="3429000"/>
            <a:ext cx="609600" cy="609600"/>
            <a:chOff x="2400" y="2160"/>
            <a:chExt cx="384" cy="384"/>
          </a:xfrm>
        </p:grpSpPr>
        <p:sp>
          <p:nvSpPr>
            <p:cNvPr id="446474" name="AutoShape 10"/>
            <p:cNvSpPr>
              <a:spLocks noChangeArrowheads="1"/>
            </p:cNvSpPr>
            <p:nvPr/>
          </p:nvSpPr>
          <p:spPr bwMode="auto">
            <a:xfrm rot="16200000" flipV="1">
              <a:off x="2328" y="2232"/>
              <a:ext cx="384" cy="240"/>
            </a:xfrm>
            <a:prstGeom prst="parallelogram">
              <a:avLst>
                <a:gd name="adj" fmla="val 40000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75" name="Rectangle 11"/>
            <p:cNvSpPr>
              <a:spLocks noChangeArrowheads="1"/>
            </p:cNvSpPr>
            <p:nvPr/>
          </p:nvSpPr>
          <p:spPr bwMode="auto">
            <a:xfrm>
              <a:off x="2640" y="2160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76" name="AutoShape 12"/>
            <p:cNvSpPr>
              <a:spLocks noChangeArrowheads="1"/>
            </p:cNvSpPr>
            <p:nvPr/>
          </p:nvSpPr>
          <p:spPr bwMode="auto">
            <a:xfrm rot="16200000" flipV="1">
              <a:off x="2472" y="2232"/>
              <a:ext cx="384" cy="240"/>
            </a:xfrm>
            <a:prstGeom prst="parallelogram">
              <a:avLst>
                <a:gd name="adj" fmla="val 40000"/>
              </a:avLst>
            </a:pr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77" name="Rectangle 13"/>
            <p:cNvSpPr>
              <a:spLocks noChangeArrowheads="1"/>
            </p:cNvSpPr>
            <p:nvPr/>
          </p:nvSpPr>
          <p:spPr bwMode="auto">
            <a:xfrm>
              <a:off x="2400" y="2256"/>
              <a:ext cx="144" cy="288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78" name="Freeform 14"/>
            <p:cNvSpPr>
              <a:spLocks/>
            </p:cNvSpPr>
            <p:nvPr/>
          </p:nvSpPr>
          <p:spPr bwMode="auto">
            <a:xfrm>
              <a:off x="2400" y="2160"/>
              <a:ext cx="384" cy="96"/>
            </a:xfrm>
            <a:custGeom>
              <a:avLst/>
              <a:gdLst>
                <a:gd name="T0" fmla="*/ 240 w 384"/>
                <a:gd name="T1" fmla="*/ 0 h 96"/>
                <a:gd name="T2" fmla="*/ 0 w 384"/>
                <a:gd name="T3" fmla="*/ 96 h 96"/>
                <a:gd name="T4" fmla="*/ 144 w 384"/>
                <a:gd name="T5" fmla="*/ 96 h 96"/>
                <a:gd name="T6" fmla="*/ 384 w 384"/>
                <a:gd name="T7" fmla="*/ 0 h 96"/>
                <a:gd name="T8" fmla="*/ 240 w 384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96">
                  <a:moveTo>
                    <a:pt x="240" y="0"/>
                  </a:moveTo>
                  <a:lnTo>
                    <a:pt x="0" y="96"/>
                  </a:lnTo>
                  <a:lnTo>
                    <a:pt x="144" y="96"/>
                  </a:lnTo>
                  <a:lnTo>
                    <a:pt x="384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46479" name="Group 15"/>
          <p:cNvGrpSpPr>
            <a:grpSpLocks/>
          </p:cNvGrpSpPr>
          <p:nvPr/>
        </p:nvGrpSpPr>
        <p:grpSpPr bwMode="auto">
          <a:xfrm>
            <a:off x="4724400" y="2667000"/>
            <a:ext cx="609600" cy="2133600"/>
            <a:chOff x="2928" y="1680"/>
            <a:chExt cx="768" cy="1344"/>
          </a:xfrm>
        </p:grpSpPr>
        <p:sp>
          <p:nvSpPr>
            <p:cNvPr id="446480" name="AutoShape 16"/>
            <p:cNvSpPr>
              <a:spLocks noChangeArrowheads="1"/>
            </p:cNvSpPr>
            <p:nvPr/>
          </p:nvSpPr>
          <p:spPr bwMode="auto">
            <a:xfrm rot="5400000" flipH="1">
              <a:off x="2640" y="1968"/>
              <a:ext cx="1344" cy="768"/>
            </a:xfrm>
            <a:prstGeom prst="parallelogram">
              <a:avLst>
                <a:gd name="adj" fmla="val 43750"/>
              </a:avLst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81" name="Line 17"/>
            <p:cNvSpPr>
              <a:spLocks noChangeShapeType="1"/>
            </p:cNvSpPr>
            <p:nvPr/>
          </p:nvSpPr>
          <p:spPr bwMode="auto">
            <a:xfrm>
              <a:off x="331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46482" name="Line 18"/>
          <p:cNvSpPr>
            <a:spLocks noChangeShapeType="1"/>
          </p:cNvSpPr>
          <p:nvPr/>
        </p:nvSpPr>
        <p:spPr bwMode="auto">
          <a:xfrm flipH="1">
            <a:off x="5029200" y="3733800"/>
            <a:ext cx="304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6483" name="Line 19"/>
          <p:cNvSpPr>
            <a:spLocks noChangeShapeType="1"/>
          </p:cNvSpPr>
          <p:nvPr/>
        </p:nvSpPr>
        <p:spPr bwMode="auto">
          <a:xfrm flipH="1">
            <a:off x="3657600" y="3733800"/>
            <a:ext cx="304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6484" name="Line 20"/>
          <p:cNvSpPr>
            <a:spLocks noChangeShapeType="1"/>
          </p:cNvSpPr>
          <p:nvPr/>
        </p:nvSpPr>
        <p:spPr bwMode="auto">
          <a:xfrm flipH="1">
            <a:off x="2552700" y="3733800"/>
            <a:ext cx="609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46485" name="Group 21"/>
          <p:cNvGrpSpPr>
            <a:grpSpLocks/>
          </p:cNvGrpSpPr>
          <p:nvPr/>
        </p:nvGrpSpPr>
        <p:grpSpPr bwMode="auto">
          <a:xfrm>
            <a:off x="5791200" y="3429000"/>
            <a:ext cx="609600" cy="609600"/>
            <a:chOff x="2400" y="2160"/>
            <a:chExt cx="384" cy="384"/>
          </a:xfrm>
        </p:grpSpPr>
        <p:sp>
          <p:nvSpPr>
            <p:cNvPr id="446486" name="AutoShape 22"/>
            <p:cNvSpPr>
              <a:spLocks noChangeArrowheads="1"/>
            </p:cNvSpPr>
            <p:nvPr/>
          </p:nvSpPr>
          <p:spPr bwMode="auto">
            <a:xfrm rot="16200000" flipV="1">
              <a:off x="2328" y="2232"/>
              <a:ext cx="384" cy="240"/>
            </a:xfrm>
            <a:prstGeom prst="parallelogram">
              <a:avLst>
                <a:gd name="adj" fmla="val 40000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87" name="Rectangle 23"/>
            <p:cNvSpPr>
              <a:spLocks noChangeArrowheads="1"/>
            </p:cNvSpPr>
            <p:nvPr/>
          </p:nvSpPr>
          <p:spPr bwMode="auto">
            <a:xfrm>
              <a:off x="2640" y="2160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88" name="AutoShape 24"/>
            <p:cNvSpPr>
              <a:spLocks noChangeArrowheads="1"/>
            </p:cNvSpPr>
            <p:nvPr/>
          </p:nvSpPr>
          <p:spPr bwMode="auto">
            <a:xfrm rot="16200000" flipV="1">
              <a:off x="2472" y="2232"/>
              <a:ext cx="384" cy="240"/>
            </a:xfrm>
            <a:prstGeom prst="parallelogram">
              <a:avLst>
                <a:gd name="adj" fmla="val 40000"/>
              </a:avLst>
            </a:pr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89" name="Rectangle 25"/>
            <p:cNvSpPr>
              <a:spLocks noChangeArrowheads="1"/>
            </p:cNvSpPr>
            <p:nvPr/>
          </p:nvSpPr>
          <p:spPr bwMode="auto">
            <a:xfrm>
              <a:off x="2400" y="2256"/>
              <a:ext cx="144" cy="288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490" name="Freeform 26"/>
            <p:cNvSpPr>
              <a:spLocks/>
            </p:cNvSpPr>
            <p:nvPr/>
          </p:nvSpPr>
          <p:spPr bwMode="auto">
            <a:xfrm>
              <a:off x="2400" y="2160"/>
              <a:ext cx="384" cy="96"/>
            </a:xfrm>
            <a:custGeom>
              <a:avLst/>
              <a:gdLst>
                <a:gd name="T0" fmla="*/ 240 w 384"/>
                <a:gd name="T1" fmla="*/ 0 h 96"/>
                <a:gd name="T2" fmla="*/ 0 w 384"/>
                <a:gd name="T3" fmla="*/ 96 h 96"/>
                <a:gd name="T4" fmla="*/ 144 w 384"/>
                <a:gd name="T5" fmla="*/ 96 h 96"/>
                <a:gd name="T6" fmla="*/ 384 w 384"/>
                <a:gd name="T7" fmla="*/ 0 h 96"/>
                <a:gd name="T8" fmla="*/ 240 w 384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96">
                  <a:moveTo>
                    <a:pt x="240" y="0"/>
                  </a:moveTo>
                  <a:lnTo>
                    <a:pt x="0" y="96"/>
                  </a:lnTo>
                  <a:lnTo>
                    <a:pt x="144" y="96"/>
                  </a:lnTo>
                  <a:lnTo>
                    <a:pt x="384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46491" name="Line 27"/>
          <p:cNvSpPr>
            <a:spLocks noChangeShapeType="1"/>
          </p:cNvSpPr>
          <p:nvPr/>
        </p:nvSpPr>
        <p:spPr bwMode="auto">
          <a:xfrm flipH="1">
            <a:off x="6096000" y="3733800"/>
            <a:ext cx="304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6492" name="Text Box 28"/>
          <p:cNvSpPr txBox="1">
            <a:spLocks noChangeArrowheads="1"/>
          </p:cNvSpPr>
          <p:nvPr/>
        </p:nvSpPr>
        <p:spPr bwMode="auto">
          <a:xfrm>
            <a:off x="1470025" y="4692650"/>
            <a:ext cx="1976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Vecteur vibrant aléatoire</a:t>
            </a:r>
            <a:endParaRPr kumimoji="0" lang="fr-CA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6493" name="Text Box 29"/>
          <p:cNvSpPr txBox="1">
            <a:spLocks noChangeArrowheads="1"/>
          </p:cNvSpPr>
          <p:nvPr/>
        </p:nvSpPr>
        <p:spPr bwMode="auto">
          <a:xfrm>
            <a:off x="3200400" y="1905000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Nicol polariseur</a:t>
            </a:r>
            <a:br>
              <a:rPr kumimoji="0" lang="fr-CA" sz="2000">
                <a:solidFill>
                  <a:schemeClr val="bg2"/>
                </a:solidFill>
              </a:rPr>
            </a:br>
            <a:r>
              <a:rPr kumimoji="0" lang="fr-CA" sz="2000">
                <a:solidFill>
                  <a:schemeClr val="bg2"/>
                </a:solidFill>
              </a:rPr>
              <a:t>fixe</a:t>
            </a:r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4572000" y="4343400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Vecteur vibrant polarisé</a:t>
            </a:r>
            <a:endParaRPr kumimoji="0" lang="fr-CA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6495" name="Text Box 31"/>
          <p:cNvSpPr txBox="1">
            <a:spLocks noChangeArrowheads="1"/>
          </p:cNvSpPr>
          <p:nvPr/>
        </p:nvSpPr>
        <p:spPr bwMode="auto">
          <a:xfrm>
            <a:off x="5410200" y="1828800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Nicol analyseur</a:t>
            </a:r>
            <a:br>
              <a:rPr kumimoji="0" lang="fr-CA" sz="2000">
                <a:solidFill>
                  <a:schemeClr val="bg2"/>
                </a:solidFill>
              </a:rPr>
            </a:br>
            <a:r>
              <a:rPr kumimoji="0" lang="fr-CA" sz="2000">
                <a:solidFill>
                  <a:schemeClr val="bg2"/>
                </a:solidFill>
              </a:rPr>
              <a:t>tournant</a:t>
            </a:r>
            <a:endParaRPr kumimoji="0" lang="fr-CA" sz="2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6496" name="AutoShape 32"/>
          <p:cNvSpPr>
            <a:spLocks noChangeArrowheads="1"/>
          </p:cNvSpPr>
          <p:nvPr/>
        </p:nvSpPr>
        <p:spPr bwMode="auto">
          <a:xfrm flipH="1" flipV="1">
            <a:off x="5715000" y="2971800"/>
            <a:ext cx="838200" cy="381000"/>
          </a:xfrm>
          <a:prstGeom prst="curvedUpArrow">
            <a:avLst>
              <a:gd name="adj1" fmla="val 44000"/>
              <a:gd name="adj2" fmla="val 88000"/>
              <a:gd name="adj3" fmla="val 33333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46497" name="AutoShape 33"/>
          <p:cNvSpPr>
            <a:spLocks noChangeArrowheads="1"/>
          </p:cNvSpPr>
          <p:nvPr/>
        </p:nvSpPr>
        <p:spPr bwMode="auto">
          <a:xfrm rot="5400000" flipH="1">
            <a:off x="5867400" y="3429000"/>
            <a:ext cx="2133600" cy="609600"/>
          </a:xfrm>
          <a:prstGeom prst="parallelogram">
            <a:avLst>
              <a:gd name="adj" fmla="val 87500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46498" name="Line 34"/>
          <p:cNvSpPr>
            <a:spLocks noChangeShapeType="1"/>
          </p:cNvSpPr>
          <p:nvPr/>
        </p:nvSpPr>
        <p:spPr bwMode="auto">
          <a:xfrm>
            <a:off x="6934200" y="3124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6499" name="Line 35"/>
          <p:cNvSpPr>
            <a:spLocks noChangeShapeType="1"/>
          </p:cNvSpPr>
          <p:nvPr/>
        </p:nvSpPr>
        <p:spPr bwMode="auto">
          <a:xfrm flipH="1">
            <a:off x="6934200" y="3733800"/>
            <a:ext cx="304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46500" name="Group 36"/>
          <p:cNvGrpSpPr>
            <a:grpSpLocks/>
          </p:cNvGrpSpPr>
          <p:nvPr/>
        </p:nvGrpSpPr>
        <p:grpSpPr bwMode="auto">
          <a:xfrm>
            <a:off x="2105025" y="2809875"/>
            <a:ext cx="762000" cy="1539875"/>
            <a:chOff x="1296" y="1776"/>
            <a:chExt cx="480" cy="970"/>
          </a:xfrm>
        </p:grpSpPr>
        <p:sp>
          <p:nvSpPr>
            <p:cNvPr id="446501" name="Line 37"/>
            <p:cNvSpPr>
              <a:spLocks noChangeShapeType="1"/>
            </p:cNvSpPr>
            <p:nvPr/>
          </p:nvSpPr>
          <p:spPr bwMode="auto">
            <a:xfrm flipV="1">
              <a:off x="1584" y="1968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502" name="Line 38"/>
            <p:cNvSpPr>
              <a:spLocks noChangeShapeType="1"/>
            </p:cNvSpPr>
            <p:nvPr/>
          </p:nvSpPr>
          <p:spPr bwMode="auto">
            <a:xfrm flipH="1">
              <a:off x="1392" y="2352"/>
              <a:ext cx="192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6503" name="Text Box 39"/>
            <p:cNvSpPr txBox="1">
              <a:spLocks noChangeArrowheads="1"/>
            </p:cNvSpPr>
            <p:nvPr/>
          </p:nvSpPr>
          <p:spPr bwMode="auto">
            <a:xfrm>
              <a:off x="1584" y="177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H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6504" name="Text Box 40"/>
            <p:cNvSpPr txBox="1">
              <a:spLocks noChangeArrowheads="1"/>
            </p:cNvSpPr>
            <p:nvPr/>
          </p:nvSpPr>
          <p:spPr bwMode="auto">
            <a:xfrm>
              <a:off x="1296" y="249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V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446505" name="Text Box 41"/>
          <p:cNvSpPr txBox="1">
            <a:spLocks noChangeArrowheads="1"/>
          </p:cNvSpPr>
          <p:nvPr/>
        </p:nvSpPr>
        <p:spPr bwMode="auto">
          <a:xfrm>
            <a:off x="6324600" y="444976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Plan d’observation</a:t>
            </a:r>
            <a:endParaRPr lang="fr-FR" sz="2000">
              <a:solidFill>
                <a:schemeClr val="bg2"/>
              </a:solidFill>
            </a:endParaRPr>
          </a:p>
        </p:txBody>
      </p:sp>
      <p:grpSp>
        <p:nvGrpSpPr>
          <p:cNvPr id="446506" name="Group 42"/>
          <p:cNvGrpSpPr>
            <a:grpSpLocks/>
          </p:cNvGrpSpPr>
          <p:nvPr/>
        </p:nvGrpSpPr>
        <p:grpSpPr bwMode="auto">
          <a:xfrm>
            <a:off x="3505200" y="3787775"/>
            <a:ext cx="1219200" cy="1562100"/>
            <a:chOff x="2208" y="2386"/>
            <a:chExt cx="768" cy="984"/>
          </a:xfrm>
        </p:grpSpPr>
        <p:sp>
          <p:nvSpPr>
            <p:cNvPr id="446507" name="Text Box 43"/>
            <p:cNvSpPr txBox="1">
              <a:spLocks noChangeArrowheads="1"/>
            </p:cNvSpPr>
            <p:nvPr/>
          </p:nvSpPr>
          <p:spPr bwMode="auto">
            <a:xfrm>
              <a:off x="2208" y="2928"/>
              <a:ext cx="7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Lumière polarisée</a:t>
              </a:r>
            </a:p>
          </p:txBody>
        </p:sp>
        <p:sp>
          <p:nvSpPr>
            <p:cNvPr id="446508" name="Arc 44"/>
            <p:cNvSpPr>
              <a:spLocks/>
            </p:cNvSpPr>
            <p:nvPr/>
          </p:nvSpPr>
          <p:spPr bwMode="auto">
            <a:xfrm flipH="1">
              <a:off x="2514" y="2386"/>
              <a:ext cx="247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2800">
                <a:solidFill>
                  <a:schemeClr val="bg2"/>
                </a:solidFill>
                <a:latin typeface="Arial" charset="0"/>
              </a:endParaRPr>
            </a:p>
          </p:txBody>
        </p:sp>
      </p:grpSp>
      <p:grpSp>
        <p:nvGrpSpPr>
          <p:cNvPr id="446509" name="Group 45"/>
          <p:cNvGrpSpPr>
            <a:grpSpLocks/>
          </p:cNvGrpSpPr>
          <p:nvPr/>
        </p:nvGrpSpPr>
        <p:grpSpPr bwMode="auto">
          <a:xfrm>
            <a:off x="914400" y="1905000"/>
            <a:ext cx="2362200" cy="1752600"/>
            <a:chOff x="576" y="1200"/>
            <a:chExt cx="1488" cy="1104"/>
          </a:xfrm>
        </p:grpSpPr>
        <p:sp>
          <p:nvSpPr>
            <p:cNvPr id="446510" name="Text Box 46"/>
            <p:cNvSpPr txBox="1">
              <a:spLocks noChangeArrowheads="1"/>
            </p:cNvSpPr>
            <p:nvPr/>
          </p:nvSpPr>
          <p:spPr bwMode="auto">
            <a:xfrm>
              <a:off x="576" y="1200"/>
              <a:ext cx="14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Faisceau lumineux non polarisé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6511" name="Arc 47"/>
            <p:cNvSpPr>
              <a:spLocks/>
            </p:cNvSpPr>
            <p:nvPr/>
          </p:nvSpPr>
          <p:spPr bwMode="auto">
            <a:xfrm flipH="1" flipV="1">
              <a:off x="869" y="1673"/>
              <a:ext cx="301" cy="63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6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6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6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6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6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6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6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6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4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nimBg="1"/>
      <p:bldP spid="446482" grpId="0" animBg="1"/>
      <p:bldP spid="446483" grpId="0" animBg="1"/>
      <p:bldP spid="446484" grpId="0" animBg="1"/>
      <p:bldP spid="446491" grpId="0" animBg="1"/>
      <p:bldP spid="446492" grpId="0" autoUpdateAnimBg="0"/>
      <p:bldP spid="446493" grpId="0" autoUpdateAnimBg="0"/>
      <p:bldP spid="446494" grpId="0" autoUpdateAnimBg="0"/>
      <p:bldP spid="446495" grpId="0" autoUpdateAnimBg="0"/>
      <p:bldP spid="446496" grpId="0" animBg="1"/>
      <p:bldP spid="446497" grpId="0" animBg="1"/>
      <p:bldP spid="446498" grpId="0" animBg="1"/>
      <p:bldP spid="446499" grpId="0" animBg="1"/>
      <p:bldP spid="44650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9488" y="296863"/>
            <a:ext cx="7239000" cy="1219200"/>
          </a:xfrm>
          <a:solidFill>
            <a:schemeClr val="bg2"/>
          </a:solidFill>
          <a:ln>
            <a:solidFill>
              <a:srgbClr val="3333FF"/>
            </a:solidFill>
          </a:ln>
        </p:spPr>
        <p:txBody>
          <a:bodyPr/>
          <a:lstStyle/>
          <a:p>
            <a:r>
              <a:rPr lang="fr-CA" sz="3600">
                <a:solidFill>
                  <a:srgbClr val="FFFF00"/>
                </a:solidFill>
              </a:rPr>
              <a:t>Effet d’un gaz lévogyre sur le plan </a:t>
            </a:r>
            <a:br>
              <a:rPr lang="fr-CA" sz="3600">
                <a:solidFill>
                  <a:srgbClr val="FFFF00"/>
                </a:solidFill>
              </a:rPr>
            </a:br>
            <a:r>
              <a:rPr lang="fr-CA" sz="3600">
                <a:solidFill>
                  <a:srgbClr val="FFFF00"/>
                </a:solidFill>
              </a:rPr>
              <a:t>de polarisation</a:t>
            </a:r>
            <a:r>
              <a:rPr lang="fr-CA" sz="3600" b="1">
                <a:solidFill>
                  <a:srgbClr val="FFFF00"/>
                </a:solidFill>
              </a:rPr>
              <a:t> </a:t>
            </a:r>
            <a:endParaRPr lang="fr-CA" sz="4400">
              <a:solidFill>
                <a:srgbClr val="FFFF00"/>
              </a:solidFill>
            </a:endParaRP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838200" y="1677988"/>
            <a:ext cx="7391400" cy="38512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7492" name="Line 4"/>
          <p:cNvSpPr>
            <a:spLocks noChangeShapeType="1"/>
          </p:cNvSpPr>
          <p:nvPr/>
        </p:nvSpPr>
        <p:spPr bwMode="auto">
          <a:xfrm flipV="1">
            <a:off x="1371600" y="3592513"/>
            <a:ext cx="6376988" cy="95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1749425" y="1758950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Nicol polariseur</a:t>
            </a:r>
            <a:br>
              <a:rPr kumimoji="0" lang="fr-CA" sz="2000">
                <a:solidFill>
                  <a:schemeClr val="bg2"/>
                </a:solidFill>
              </a:rPr>
            </a:br>
            <a:r>
              <a:rPr kumimoji="0" lang="fr-CA" sz="2000">
                <a:solidFill>
                  <a:schemeClr val="bg2"/>
                </a:solidFill>
              </a:rPr>
              <a:t>fixe</a:t>
            </a:r>
          </a:p>
        </p:txBody>
      </p:sp>
      <p:sp>
        <p:nvSpPr>
          <p:cNvPr id="447495" name="Text Box 7"/>
          <p:cNvSpPr txBox="1">
            <a:spLocks noChangeArrowheads="1"/>
          </p:cNvSpPr>
          <p:nvPr/>
        </p:nvSpPr>
        <p:spPr bwMode="auto">
          <a:xfrm>
            <a:off x="6021388" y="465931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Plan d’observation</a:t>
            </a:r>
            <a:endParaRPr lang="fr-FR" sz="2000">
              <a:solidFill>
                <a:schemeClr val="bg2"/>
              </a:solidFill>
            </a:endParaRPr>
          </a:p>
        </p:txBody>
      </p:sp>
      <p:grpSp>
        <p:nvGrpSpPr>
          <p:cNvPr id="447496" name="Group 8"/>
          <p:cNvGrpSpPr>
            <a:grpSpLocks/>
          </p:cNvGrpSpPr>
          <p:nvPr/>
        </p:nvGrpSpPr>
        <p:grpSpPr bwMode="auto">
          <a:xfrm>
            <a:off x="1797050" y="2805113"/>
            <a:ext cx="1436688" cy="1457325"/>
            <a:chOff x="2220" y="1862"/>
            <a:chExt cx="905" cy="918"/>
          </a:xfrm>
        </p:grpSpPr>
        <p:sp>
          <p:nvSpPr>
            <p:cNvPr id="447497" name="Oval 9"/>
            <p:cNvSpPr>
              <a:spLocks noChangeArrowheads="1"/>
            </p:cNvSpPr>
            <p:nvPr/>
          </p:nvSpPr>
          <p:spPr bwMode="auto">
            <a:xfrm>
              <a:off x="2220" y="1910"/>
              <a:ext cx="905" cy="870"/>
            </a:xfrm>
            <a:prstGeom prst="ellipse">
              <a:avLst/>
            </a:prstGeom>
            <a:solidFill>
              <a:srgbClr val="99CCFF">
                <a:alpha val="8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498" name="Line 10"/>
            <p:cNvSpPr>
              <a:spLocks noChangeShapeType="1"/>
            </p:cNvSpPr>
            <p:nvPr/>
          </p:nvSpPr>
          <p:spPr bwMode="auto">
            <a:xfrm flipH="1">
              <a:off x="2268" y="2347"/>
              <a:ext cx="4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47499" name="Text Box 11"/>
            <p:cNvSpPr txBox="1">
              <a:spLocks noChangeArrowheads="1"/>
            </p:cNvSpPr>
            <p:nvPr/>
          </p:nvSpPr>
          <p:spPr bwMode="auto">
            <a:xfrm>
              <a:off x="2448" y="1862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H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7500" name="Text Box 12"/>
            <p:cNvSpPr txBox="1">
              <a:spLocks noChangeArrowheads="1"/>
            </p:cNvSpPr>
            <p:nvPr/>
          </p:nvSpPr>
          <p:spPr bwMode="auto">
            <a:xfrm>
              <a:off x="2265" y="2334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V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7501" name="Line 13"/>
            <p:cNvSpPr>
              <a:spLocks noChangeShapeType="1"/>
            </p:cNvSpPr>
            <p:nvPr/>
          </p:nvSpPr>
          <p:spPr bwMode="auto">
            <a:xfrm flipV="1">
              <a:off x="2682" y="1962"/>
              <a:ext cx="0" cy="38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02" name="Line 14"/>
            <p:cNvSpPr>
              <a:spLocks noChangeShapeType="1"/>
            </p:cNvSpPr>
            <p:nvPr/>
          </p:nvSpPr>
          <p:spPr bwMode="auto">
            <a:xfrm flipH="1">
              <a:off x="2672" y="1952"/>
              <a:ext cx="6" cy="7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grpSp>
        <p:nvGrpSpPr>
          <p:cNvPr id="447503" name="Group 15"/>
          <p:cNvGrpSpPr>
            <a:grpSpLocks/>
          </p:cNvGrpSpPr>
          <p:nvPr/>
        </p:nvGrpSpPr>
        <p:grpSpPr bwMode="auto">
          <a:xfrm>
            <a:off x="1262063" y="3937000"/>
            <a:ext cx="1200150" cy="1520825"/>
            <a:chOff x="1902" y="2520"/>
            <a:chExt cx="756" cy="958"/>
          </a:xfrm>
        </p:grpSpPr>
        <p:sp>
          <p:nvSpPr>
            <p:cNvPr id="447504" name="Text Box 16"/>
            <p:cNvSpPr txBox="1">
              <a:spLocks noChangeArrowheads="1"/>
            </p:cNvSpPr>
            <p:nvPr/>
          </p:nvSpPr>
          <p:spPr bwMode="auto">
            <a:xfrm>
              <a:off x="1902" y="2844"/>
              <a:ext cx="75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Vecteur vibrant polarisé</a:t>
              </a:r>
              <a:endParaRPr kumimoji="0" lang="fr-CA" sz="2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7505" name="Arc 17"/>
            <p:cNvSpPr>
              <a:spLocks/>
            </p:cNvSpPr>
            <p:nvPr/>
          </p:nvSpPr>
          <p:spPr bwMode="auto">
            <a:xfrm flipH="1">
              <a:off x="2334" y="2520"/>
              <a:ext cx="318" cy="36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47506" name="Line 18"/>
          <p:cNvSpPr>
            <a:spLocks noChangeShapeType="1"/>
          </p:cNvSpPr>
          <p:nvPr/>
        </p:nvSpPr>
        <p:spPr bwMode="auto">
          <a:xfrm flipH="1">
            <a:off x="2543175" y="3600450"/>
            <a:ext cx="695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47507" name="Group 19"/>
          <p:cNvGrpSpPr>
            <a:grpSpLocks/>
          </p:cNvGrpSpPr>
          <p:nvPr/>
        </p:nvGrpSpPr>
        <p:grpSpPr bwMode="auto">
          <a:xfrm>
            <a:off x="3025775" y="3687763"/>
            <a:ext cx="1152525" cy="1520825"/>
            <a:chOff x="2857" y="2388"/>
            <a:chExt cx="726" cy="958"/>
          </a:xfrm>
        </p:grpSpPr>
        <p:sp>
          <p:nvSpPr>
            <p:cNvPr id="447508" name="Line 20"/>
            <p:cNvSpPr>
              <a:spLocks noChangeShapeType="1"/>
            </p:cNvSpPr>
            <p:nvPr/>
          </p:nvSpPr>
          <p:spPr bwMode="auto">
            <a:xfrm flipV="1">
              <a:off x="3216" y="2388"/>
              <a:ext cx="0" cy="56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47509" name="Text Box 21"/>
            <p:cNvSpPr txBox="1">
              <a:spLocks noChangeArrowheads="1"/>
            </p:cNvSpPr>
            <p:nvPr/>
          </p:nvSpPr>
          <p:spPr bwMode="auto">
            <a:xfrm>
              <a:off x="2857" y="2904"/>
              <a:ext cx="7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Lumière polarisée</a:t>
              </a:r>
            </a:p>
          </p:txBody>
        </p:sp>
      </p:grpSp>
      <p:grpSp>
        <p:nvGrpSpPr>
          <p:cNvPr id="447511" name="Group 23"/>
          <p:cNvGrpSpPr>
            <a:grpSpLocks/>
          </p:cNvGrpSpPr>
          <p:nvPr/>
        </p:nvGrpSpPr>
        <p:grpSpPr bwMode="auto">
          <a:xfrm>
            <a:off x="6035675" y="2908300"/>
            <a:ext cx="1436688" cy="1389063"/>
            <a:chOff x="4030" y="1915"/>
            <a:chExt cx="905" cy="875"/>
          </a:xfrm>
        </p:grpSpPr>
        <p:sp>
          <p:nvSpPr>
            <p:cNvPr id="447512" name="Oval 24"/>
            <p:cNvSpPr>
              <a:spLocks noChangeArrowheads="1"/>
            </p:cNvSpPr>
            <p:nvPr/>
          </p:nvSpPr>
          <p:spPr bwMode="auto">
            <a:xfrm>
              <a:off x="4030" y="1920"/>
              <a:ext cx="905" cy="870"/>
            </a:xfrm>
            <a:prstGeom prst="ellipse">
              <a:avLst/>
            </a:prstGeom>
            <a:solidFill>
              <a:srgbClr val="99CCFF">
                <a:alpha val="8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13" name="Line 25"/>
            <p:cNvSpPr>
              <a:spLocks noChangeShapeType="1"/>
            </p:cNvSpPr>
            <p:nvPr/>
          </p:nvSpPr>
          <p:spPr bwMode="auto">
            <a:xfrm flipH="1">
              <a:off x="4073" y="2352"/>
              <a:ext cx="4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47514" name="Text Box 26"/>
            <p:cNvSpPr txBox="1">
              <a:spLocks noChangeArrowheads="1"/>
            </p:cNvSpPr>
            <p:nvPr/>
          </p:nvSpPr>
          <p:spPr bwMode="auto">
            <a:xfrm>
              <a:off x="4241" y="1915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H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7515" name="Text Box 27"/>
            <p:cNvSpPr txBox="1">
              <a:spLocks noChangeArrowheads="1"/>
            </p:cNvSpPr>
            <p:nvPr/>
          </p:nvSpPr>
          <p:spPr bwMode="auto">
            <a:xfrm>
              <a:off x="4070" y="2339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V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7516" name="Line 28"/>
            <p:cNvSpPr>
              <a:spLocks noChangeShapeType="1"/>
            </p:cNvSpPr>
            <p:nvPr/>
          </p:nvSpPr>
          <p:spPr bwMode="auto">
            <a:xfrm flipV="1">
              <a:off x="4487" y="1967"/>
              <a:ext cx="0" cy="38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47517" name="Rectangle 29"/>
          <p:cNvSpPr>
            <a:spLocks noChangeArrowheads="1"/>
          </p:cNvSpPr>
          <p:nvPr/>
        </p:nvSpPr>
        <p:spPr bwMode="auto">
          <a:xfrm>
            <a:off x="7829550" y="3487738"/>
            <a:ext cx="295275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7519" name="Line 31"/>
          <p:cNvSpPr>
            <a:spLocks noChangeShapeType="1"/>
          </p:cNvSpPr>
          <p:nvPr/>
        </p:nvSpPr>
        <p:spPr bwMode="auto">
          <a:xfrm flipH="1">
            <a:off x="6759575" y="3051175"/>
            <a:ext cx="9525" cy="1144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447524" name="Rectangle 36"/>
          <p:cNvSpPr>
            <a:spLocks noChangeArrowheads="1"/>
          </p:cNvSpPr>
          <p:nvPr/>
        </p:nvSpPr>
        <p:spPr bwMode="auto">
          <a:xfrm>
            <a:off x="7480300" y="3449638"/>
            <a:ext cx="385763" cy="320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47525" name="Line 37"/>
          <p:cNvSpPr>
            <a:spLocks noChangeShapeType="1"/>
          </p:cNvSpPr>
          <p:nvPr/>
        </p:nvSpPr>
        <p:spPr bwMode="auto">
          <a:xfrm>
            <a:off x="6745288" y="3592513"/>
            <a:ext cx="974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447528" name="Text Box 40"/>
          <p:cNvSpPr txBox="1">
            <a:spLocks noChangeArrowheads="1"/>
          </p:cNvSpPr>
          <p:nvPr/>
        </p:nvSpPr>
        <p:spPr bwMode="auto">
          <a:xfrm>
            <a:off x="879475" y="5607050"/>
            <a:ext cx="7418388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solidFill>
                  <a:schemeClr val="bg2"/>
                </a:solidFill>
                <a:latin typeface="Arial" charset="0"/>
              </a:rPr>
              <a:t>Maintenant que le Nicol polariseur et le Nicol analyseur sont en place, installez le porte échantillon en cliquant.</a:t>
            </a:r>
            <a:br>
              <a:rPr lang="fr-CA" sz="1800">
                <a:solidFill>
                  <a:schemeClr val="bg2"/>
                </a:solidFill>
                <a:latin typeface="Arial" charset="0"/>
              </a:rPr>
            </a:br>
            <a:endParaRPr lang="fr-FR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7530" name="Text Box 42"/>
          <p:cNvSpPr txBox="1">
            <a:spLocks noChangeArrowheads="1"/>
          </p:cNvSpPr>
          <p:nvPr/>
        </p:nvSpPr>
        <p:spPr bwMode="auto">
          <a:xfrm>
            <a:off x="857250" y="5580063"/>
            <a:ext cx="7415213" cy="925512"/>
          </a:xfrm>
          <a:prstGeom prst="rect">
            <a:avLst/>
          </a:prstGeom>
          <a:solidFill>
            <a:srgbClr val="FFFF00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solidFill>
                  <a:schemeClr val="bg2"/>
                </a:solidFill>
                <a:latin typeface="Arial" charset="0"/>
              </a:rPr>
              <a:t>Remplissage de l’échantillon par augmentation de pression : cliquez  et observez l’opacité de la cellule, le plan de polarisation et l’extinction du faisceau à l’extrême droite</a:t>
            </a:r>
            <a:endParaRPr lang="fr-FR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7531" name="Text Box 43"/>
          <p:cNvSpPr txBox="1">
            <a:spLocks noChangeArrowheads="1"/>
          </p:cNvSpPr>
          <p:nvPr/>
        </p:nvSpPr>
        <p:spPr bwMode="auto">
          <a:xfrm>
            <a:off x="874713" y="5578475"/>
            <a:ext cx="7418387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 dirty="0">
                <a:solidFill>
                  <a:schemeClr val="bg2"/>
                </a:solidFill>
                <a:latin typeface="Arial" charset="0"/>
              </a:rPr>
              <a:t>Vidage de la cellule : cliquez et observez l’opacité de la cellule, </a:t>
            </a:r>
            <a:br>
              <a:rPr lang="fr-CA" sz="1800" dirty="0">
                <a:solidFill>
                  <a:schemeClr val="bg2"/>
                </a:solidFill>
                <a:latin typeface="Arial" charset="0"/>
              </a:rPr>
            </a:br>
            <a:r>
              <a:rPr lang="fr-CA" sz="1800" dirty="0">
                <a:solidFill>
                  <a:schemeClr val="bg2"/>
                </a:solidFill>
                <a:latin typeface="Arial" charset="0"/>
              </a:rPr>
              <a:t>le plan de polarisation et l’intensité de  la lumière sortant à l’extrême droite. </a:t>
            </a:r>
            <a:endParaRPr lang="fr-FR" sz="18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7532" name="Text Box 44"/>
          <p:cNvSpPr txBox="1">
            <a:spLocks noChangeArrowheads="1"/>
          </p:cNvSpPr>
          <p:nvPr/>
        </p:nvSpPr>
        <p:spPr bwMode="auto">
          <a:xfrm>
            <a:off x="6069013" y="1906588"/>
            <a:ext cx="1443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Nicol analyseur</a:t>
            </a:r>
            <a:endParaRPr lang="fr-FR" sz="2000">
              <a:solidFill>
                <a:schemeClr val="bg2"/>
              </a:solidFill>
            </a:endParaRPr>
          </a:p>
        </p:txBody>
      </p:sp>
      <p:grpSp>
        <p:nvGrpSpPr>
          <p:cNvPr id="447544" name="Group 56"/>
          <p:cNvGrpSpPr>
            <a:grpSpLocks/>
          </p:cNvGrpSpPr>
          <p:nvPr/>
        </p:nvGrpSpPr>
        <p:grpSpPr bwMode="auto">
          <a:xfrm>
            <a:off x="3986213" y="1901825"/>
            <a:ext cx="1381125" cy="2105025"/>
            <a:chOff x="2521" y="1207"/>
            <a:chExt cx="870" cy="1326"/>
          </a:xfrm>
        </p:grpSpPr>
        <p:sp>
          <p:nvSpPr>
            <p:cNvPr id="447494" name="Text Box 6"/>
            <p:cNvSpPr txBox="1">
              <a:spLocks noChangeArrowheads="1"/>
            </p:cNvSpPr>
            <p:nvPr/>
          </p:nvSpPr>
          <p:spPr bwMode="auto">
            <a:xfrm>
              <a:off x="2521" y="1207"/>
              <a:ext cx="87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Porte échantillon</a:t>
              </a:r>
              <a:endParaRPr kumimoji="0" lang="fr-CA" sz="2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47510" name="Rectangle 22"/>
            <p:cNvSpPr>
              <a:spLocks noChangeArrowheads="1"/>
            </p:cNvSpPr>
            <p:nvPr/>
          </p:nvSpPr>
          <p:spPr bwMode="auto">
            <a:xfrm>
              <a:off x="2678" y="1993"/>
              <a:ext cx="588" cy="54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34" name="AutoShape 46"/>
            <p:cNvSpPr>
              <a:spLocks noChangeArrowheads="1"/>
            </p:cNvSpPr>
            <p:nvPr/>
          </p:nvSpPr>
          <p:spPr bwMode="auto">
            <a:xfrm>
              <a:off x="3260" y="2143"/>
              <a:ext cx="27" cy="24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35" name="AutoShape 47"/>
            <p:cNvSpPr>
              <a:spLocks noChangeArrowheads="1"/>
            </p:cNvSpPr>
            <p:nvPr/>
          </p:nvSpPr>
          <p:spPr bwMode="auto">
            <a:xfrm>
              <a:off x="2657" y="2136"/>
              <a:ext cx="27" cy="25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38" name="Arc 50"/>
            <p:cNvSpPr>
              <a:spLocks/>
            </p:cNvSpPr>
            <p:nvPr/>
          </p:nvSpPr>
          <p:spPr bwMode="auto">
            <a:xfrm>
              <a:off x="2616" y="1728"/>
              <a:ext cx="195" cy="2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39" name="Arc 51"/>
            <p:cNvSpPr>
              <a:spLocks/>
            </p:cNvSpPr>
            <p:nvPr/>
          </p:nvSpPr>
          <p:spPr bwMode="auto">
            <a:xfrm>
              <a:off x="2602" y="1673"/>
              <a:ext cx="264" cy="31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41" name="AutoShape 53"/>
            <p:cNvSpPr>
              <a:spLocks noChangeArrowheads="1"/>
            </p:cNvSpPr>
            <p:nvPr/>
          </p:nvSpPr>
          <p:spPr bwMode="auto">
            <a:xfrm rot="-476912">
              <a:off x="2720" y="1874"/>
              <a:ext cx="209" cy="3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7542" name="AutoShape 54"/>
            <p:cNvSpPr>
              <a:spLocks noChangeArrowheads="1"/>
            </p:cNvSpPr>
            <p:nvPr/>
          </p:nvSpPr>
          <p:spPr bwMode="auto">
            <a:xfrm rot="-559878">
              <a:off x="2880" y="1756"/>
              <a:ext cx="28" cy="16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47545" name="Rectangle 57"/>
          <p:cNvSpPr>
            <a:spLocks noChangeArrowheads="1"/>
          </p:cNvSpPr>
          <p:nvPr/>
        </p:nvSpPr>
        <p:spPr bwMode="auto">
          <a:xfrm>
            <a:off x="4243388" y="3154363"/>
            <a:ext cx="915987" cy="847725"/>
          </a:xfrm>
          <a:prstGeom prst="rect">
            <a:avLst/>
          </a:prstGeom>
          <a:solidFill>
            <a:srgbClr val="99C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4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4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0"/>
                                        <p:tgtEl>
                                          <p:spTgt spid="44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9" dur="5000" fill="hold"/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0" fill="hold"/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0" fill="hold"/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0" fill="hold"/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4" dur="5000" fill="hold"/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4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3" dur="5000" fill="hold"/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0"/>
                                        <p:tgtEl>
                                          <p:spTgt spid="44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0"/>
                                        <p:tgtEl>
                                          <p:spTgt spid="447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animBg="1"/>
      <p:bldP spid="447493" grpId="0" autoUpdateAnimBg="0"/>
      <p:bldP spid="447495" grpId="0" autoUpdateAnimBg="0"/>
      <p:bldP spid="447506" grpId="0" animBg="1"/>
      <p:bldP spid="447517" grpId="0" animBg="1"/>
      <p:bldP spid="447519" grpId="0" animBg="1"/>
      <p:bldP spid="447519" grpId="1" animBg="1"/>
      <p:bldP spid="447519" grpId="2" animBg="1"/>
      <p:bldP spid="447524" grpId="0" animBg="1"/>
      <p:bldP spid="447525" grpId="0" animBg="1"/>
      <p:bldP spid="447525" grpId="1" animBg="1"/>
      <p:bldP spid="447525" grpId="2" animBg="1"/>
      <p:bldP spid="447528" grpId="0" animBg="1"/>
      <p:bldP spid="447530" grpId="0" animBg="1"/>
      <p:bldP spid="447531" grpId="0" animBg="1"/>
      <p:bldP spid="447532" grpId="0"/>
      <p:bldP spid="447545" grpId="0" animBg="1"/>
      <p:bldP spid="447545" grpId="1" animBg="1"/>
      <p:bldP spid="447545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475" y="228600"/>
            <a:ext cx="6324600" cy="911225"/>
          </a:xfrm>
          <a:ln/>
        </p:spPr>
        <p:txBody>
          <a:bodyPr/>
          <a:lstStyle/>
          <a:p>
            <a:r>
              <a:rPr lang="fr-CA"/>
              <a:t>Le pouvoir rotatoire dépend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01750"/>
            <a:ext cx="7081838" cy="2359025"/>
          </a:xfrm>
          <a:ln/>
        </p:spPr>
        <p:txBody>
          <a:bodyPr/>
          <a:lstStyle/>
          <a:p>
            <a:r>
              <a:rPr lang="fr-CA"/>
              <a:t>du composé à étudier;</a:t>
            </a:r>
          </a:p>
          <a:p>
            <a:r>
              <a:rPr lang="fr-CA"/>
              <a:t>de la longueur d’onde </a:t>
            </a:r>
            <a:r>
              <a:rPr lang="fr-CA" i="1">
                <a:latin typeface="Symbol" pitchFamily="18" charset="2"/>
              </a:rPr>
              <a:t>l</a:t>
            </a:r>
            <a:r>
              <a:rPr lang="fr-CA">
                <a:latin typeface="Symbol" pitchFamily="18" charset="2"/>
              </a:rPr>
              <a:t>;</a:t>
            </a:r>
            <a:endParaRPr lang="fr-CA"/>
          </a:p>
          <a:p>
            <a:r>
              <a:rPr lang="fr-CA"/>
              <a:t>de la concentration du composé (cas des solutions);</a:t>
            </a:r>
          </a:p>
          <a:p>
            <a:r>
              <a:rPr lang="fr-CA"/>
              <a:t>du chemin parcouru;</a:t>
            </a:r>
          </a:p>
          <a:p>
            <a:r>
              <a:rPr lang="fr-CA"/>
              <a:t>de la température . . . 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590550" y="3810000"/>
            <a:ext cx="7604125" cy="15621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Le pouvoir rotatoire spécifique, 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[</a:t>
            </a:r>
            <a:r>
              <a:rPr kumimoji="0" lang="fr-CA">
                <a:solidFill>
                  <a:schemeClr val="bg2"/>
                </a:solidFill>
                <a:latin typeface="Symbol" pitchFamily="18" charset="2"/>
              </a:rPr>
              <a:t>a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]</a:t>
            </a:r>
            <a:r>
              <a:rPr kumimoji="0" lang="fr-CA" b="1" i="1" baseline="-25000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>
                <a:solidFill>
                  <a:schemeClr val="bg2"/>
                </a:solidFill>
              </a:rPr>
              <a:t>, est la mesure en degré </a:t>
            </a:r>
            <a:br>
              <a:rPr lang="fr-CA">
                <a:solidFill>
                  <a:schemeClr val="bg2"/>
                </a:solidFill>
              </a:rPr>
            </a:br>
            <a:r>
              <a:rPr lang="fr-CA">
                <a:solidFill>
                  <a:schemeClr val="bg2"/>
                </a:solidFill>
              </a:rPr>
              <a:t>de l’angle dont est dévié le plan de polarisation de la lumière</a:t>
            </a:r>
            <a:br>
              <a:rPr lang="fr-CA">
                <a:solidFill>
                  <a:schemeClr val="bg2"/>
                </a:solidFill>
              </a:rPr>
            </a:br>
            <a:r>
              <a:rPr lang="fr-CA">
                <a:solidFill>
                  <a:schemeClr val="bg2"/>
                </a:solidFill>
              </a:rPr>
              <a:t>lorsque celle-ci traverse 1 dm de solution se trouvant à une</a:t>
            </a:r>
            <a:br>
              <a:rPr lang="fr-CA">
                <a:solidFill>
                  <a:schemeClr val="bg2"/>
                </a:solidFill>
              </a:rPr>
            </a:br>
            <a:r>
              <a:rPr lang="fr-CA">
                <a:solidFill>
                  <a:schemeClr val="bg2"/>
                </a:solidFill>
              </a:rPr>
              <a:t>concentration de 1 g/litre par 100 ml :</a:t>
            </a:r>
          </a:p>
        </p:txBody>
      </p:sp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5375275" y="5192713"/>
          <a:ext cx="290988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39" name="Document" r:id="rId4" imgW="2922229" imgH="1092359" progId="Word.Document.8">
                  <p:embed/>
                </p:oleObj>
              </mc:Choice>
              <mc:Fallback>
                <p:oleObj name="Document" r:id="rId4" imgW="2922229" imgH="109235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5192713"/>
                        <a:ext cx="290988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3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uiExpand="1" build="p" animBg="1"/>
      <p:bldP spid="4331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polarimétrie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2044700"/>
            <a:ext cx="7567613" cy="2760663"/>
          </a:xfrm>
          <a:ln/>
        </p:spPr>
        <p:txBody>
          <a:bodyPr/>
          <a:lstStyle/>
          <a:p>
            <a:r>
              <a:rPr lang="fr-CA" dirty="0"/>
              <a:t>La majorité des molécules n’ont pas de pouvoir rotatoire.</a:t>
            </a:r>
          </a:p>
          <a:p>
            <a:r>
              <a:rPr lang="fr-CA" dirty="0"/>
              <a:t>Pour dévier le faisceau de lumière polarisée, la molécule doit avoir au moins un centre actif (non symétrique).</a:t>
            </a:r>
          </a:p>
          <a:p>
            <a:r>
              <a:rPr lang="fr-CA" dirty="0"/>
              <a:t>Certaines molécules dévient la lumière vers la droite : elles sont dextrogyres.</a:t>
            </a:r>
          </a:p>
          <a:p>
            <a:r>
              <a:rPr lang="fr-CA" dirty="0"/>
              <a:t>D’autres le font vers la gauche : elles sont lévogyres.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417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417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uiExpand="1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0425" y="228600"/>
            <a:ext cx="4914900" cy="1039813"/>
          </a:xfrm>
          <a:ln/>
        </p:spPr>
        <p:txBody>
          <a:bodyPr/>
          <a:lstStyle/>
          <a:p>
            <a:r>
              <a:rPr lang="fr-CA" sz="3600"/>
              <a:t>Effet de </a:t>
            </a:r>
            <a:r>
              <a:rPr lang="fr-CA" sz="3600" i="1">
                <a:latin typeface="Symbol" pitchFamily="18" charset="2"/>
              </a:rPr>
              <a:t>l</a:t>
            </a:r>
            <a:r>
              <a:rPr lang="fr-CA" sz="3600"/>
              <a:t> sur [</a:t>
            </a:r>
            <a:r>
              <a:rPr lang="fr-CA" sz="3600">
                <a:latin typeface="Symbol" pitchFamily="18" charset="2"/>
              </a:rPr>
              <a:t>a</a:t>
            </a:r>
            <a:r>
              <a:rPr lang="fr-CA" sz="3600"/>
              <a:t>]</a:t>
            </a:r>
            <a:endParaRPr lang="fr-CA" i="1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481" y="1479550"/>
            <a:ext cx="4687888" cy="609600"/>
          </a:xfrm>
          <a:ln/>
        </p:spPr>
        <p:txBody>
          <a:bodyPr/>
          <a:lstStyle/>
          <a:p>
            <a:r>
              <a:rPr lang="fr-CA" dirty="0"/>
              <a:t>Méthode de dispersion rotatoire :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1462088" y="2347912"/>
            <a:ext cx="6523037" cy="3679825"/>
          </a:xfrm>
          <a:prstGeom prst="rect">
            <a:avLst/>
          </a:prstGeom>
          <a:solidFill>
            <a:srgbClr val="DDDDD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35224" name="Group 24"/>
          <p:cNvGrpSpPr>
            <a:grpSpLocks/>
          </p:cNvGrpSpPr>
          <p:nvPr/>
        </p:nvGrpSpPr>
        <p:grpSpPr bwMode="auto">
          <a:xfrm>
            <a:off x="1558925" y="2505075"/>
            <a:ext cx="815975" cy="3352800"/>
            <a:chOff x="1171" y="1586"/>
            <a:chExt cx="514" cy="2112"/>
          </a:xfrm>
        </p:grpSpPr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 flipV="1">
              <a:off x="1685" y="1603"/>
              <a:ext cx="0" cy="209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07" name="Text Box 7"/>
            <p:cNvSpPr txBox="1">
              <a:spLocks noChangeArrowheads="1"/>
            </p:cNvSpPr>
            <p:nvPr/>
          </p:nvSpPr>
          <p:spPr bwMode="auto">
            <a:xfrm>
              <a:off x="1171" y="1586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[</a:t>
              </a:r>
              <a:r>
                <a:rPr lang="fr-CA">
                  <a:solidFill>
                    <a:schemeClr val="bg2"/>
                  </a:solidFill>
                  <a:latin typeface="Symbol" pitchFamily="18" charset="2"/>
                </a:rPr>
                <a:t>a</a:t>
              </a:r>
              <a:r>
                <a:rPr lang="fr-CA">
                  <a:solidFill>
                    <a:schemeClr val="bg2"/>
                  </a:solidFill>
                </a:rPr>
                <a:t>]</a:t>
              </a:r>
              <a:r>
                <a:rPr lang="fr-CA" i="1" baseline="-25000">
                  <a:solidFill>
                    <a:schemeClr val="bg2"/>
                  </a:solidFill>
                  <a:latin typeface="Symbol" pitchFamily="18" charset="2"/>
                </a:rPr>
                <a:t>l</a:t>
              </a:r>
            </a:p>
          </p:txBody>
        </p:sp>
      </p:grpSp>
      <p:grpSp>
        <p:nvGrpSpPr>
          <p:cNvPr id="435223" name="Group 23"/>
          <p:cNvGrpSpPr>
            <a:grpSpLocks/>
          </p:cNvGrpSpPr>
          <p:nvPr/>
        </p:nvGrpSpPr>
        <p:grpSpPr bwMode="auto">
          <a:xfrm>
            <a:off x="2309813" y="4044950"/>
            <a:ext cx="5392737" cy="917575"/>
            <a:chOff x="1644" y="2556"/>
            <a:chExt cx="3397" cy="578"/>
          </a:xfrm>
        </p:grpSpPr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1644" y="2630"/>
              <a:ext cx="339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08" name="Line 8"/>
            <p:cNvSpPr>
              <a:spLocks noChangeShapeType="1"/>
            </p:cNvSpPr>
            <p:nvPr/>
          </p:nvSpPr>
          <p:spPr bwMode="auto">
            <a:xfrm flipV="1">
              <a:off x="2416" y="2564"/>
              <a:ext cx="0" cy="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09" name="Line 9"/>
            <p:cNvSpPr>
              <a:spLocks noChangeShapeType="1"/>
            </p:cNvSpPr>
            <p:nvPr/>
          </p:nvSpPr>
          <p:spPr bwMode="auto">
            <a:xfrm flipV="1">
              <a:off x="3115" y="2556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10" name="Line 10"/>
            <p:cNvSpPr>
              <a:spLocks noChangeShapeType="1"/>
            </p:cNvSpPr>
            <p:nvPr/>
          </p:nvSpPr>
          <p:spPr bwMode="auto">
            <a:xfrm flipV="1">
              <a:off x="3838" y="2556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11" name="Line 11"/>
            <p:cNvSpPr>
              <a:spLocks noChangeShapeType="1"/>
            </p:cNvSpPr>
            <p:nvPr/>
          </p:nvSpPr>
          <p:spPr bwMode="auto">
            <a:xfrm flipV="1">
              <a:off x="4545" y="2564"/>
              <a:ext cx="0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12" name="Text Box 12"/>
            <p:cNvSpPr txBox="1">
              <a:spLocks noChangeArrowheads="1"/>
            </p:cNvSpPr>
            <p:nvPr/>
          </p:nvSpPr>
          <p:spPr bwMode="auto">
            <a:xfrm>
              <a:off x="2362" y="264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300</a:t>
              </a:r>
            </a:p>
          </p:txBody>
        </p:sp>
        <p:sp>
          <p:nvSpPr>
            <p:cNvPr id="435213" name="Text Box 13"/>
            <p:cNvSpPr txBox="1">
              <a:spLocks noChangeArrowheads="1"/>
            </p:cNvSpPr>
            <p:nvPr/>
          </p:nvSpPr>
          <p:spPr bwMode="auto">
            <a:xfrm>
              <a:off x="2943" y="2630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400</a:t>
              </a:r>
            </a:p>
          </p:txBody>
        </p:sp>
        <p:sp>
          <p:nvSpPr>
            <p:cNvPr id="435214" name="Text Box 14"/>
            <p:cNvSpPr txBox="1">
              <a:spLocks noChangeArrowheads="1"/>
            </p:cNvSpPr>
            <p:nvPr/>
          </p:nvSpPr>
          <p:spPr bwMode="auto">
            <a:xfrm>
              <a:off x="3668" y="2633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500</a:t>
              </a:r>
            </a:p>
          </p:txBody>
        </p:sp>
        <p:sp>
          <p:nvSpPr>
            <p:cNvPr id="435215" name="Text Box 15"/>
            <p:cNvSpPr txBox="1">
              <a:spLocks noChangeArrowheads="1"/>
            </p:cNvSpPr>
            <p:nvPr/>
          </p:nvSpPr>
          <p:spPr bwMode="auto">
            <a:xfrm>
              <a:off x="4384" y="264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600</a:t>
              </a:r>
            </a:p>
          </p:txBody>
        </p:sp>
        <p:sp>
          <p:nvSpPr>
            <p:cNvPr id="435216" name="Text Box 16"/>
            <p:cNvSpPr txBox="1">
              <a:spLocks noChangeArrowheads="1"/>
            </p:cNvSpPr>
            <p:nvPr/>
          </p:nvSpPr>
          <p:spPr bwMode="auto">
            <a:xfrm>
              <a:off x="4469" y="2884"/>
              <a:ext cx="5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 i="1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sz="2000" b="1">
                  <a:solidFill>
                    <a:schemeClr val="bg2"/>
                  </a:solidFill>
                </a:rPr>
                <a:t> (nm</a:t>
              </a:r>
              <a:r>
                <a:rPr lang="fr-CA" sz="2000">
                  <a:solidFill>
                    <a:schemeClr val="bg2"/>
                  </a:solidFill>
                </a:rPr>
                <a:t>)</a:t>
              </a:r>
            </a:p>
          </p:txBody>
        </p:sp>
      </p:grpSp>
      <p:grpSp>
        <p:nvGrpSpPr>
          <p:cNvPr id="435226" name="Group 26"/>
          <p:cNvGrpSpPr>
            <a:grpSpLocks/>
          </p:cNvGrpSpPr>
          <p:nvPr/>
        </p:nvGrpSpPr>
        <p:grpSpPr bwMode="auto">
          <a:xfrm>
            <a:off x="2698750" y="2909887"/>
            <a:ext cx="4803775" cy="2792413"/>
            <a:chOff x="1889" y="1841"/>
            <a:chExt cx="3026" cy="1759"/>
          </a:xfrm>
        </p:grpSpPr>
        <p:sp>
          <p:nvSpPr>
            <p:cNvPr id="435217" name="Arc 17"/>
            <p:cNvSpPr>
              <a:spLocks/>
            </p:cNvSpPr>
            <p:nvPr/>
          </p:nvSpPr>
          <p:spPr bwMode="auto">
            <a:xfrm flipH="1">
              <a:off x="2339" y="1841"/>
              <a:ext cx="365" cy="363"/>
            </a:xfrm>
            <a:custGeom>
              <a:avLst/>
              <a:gdLst>
                <a:gd name="G0" fmla="+- 18555 0 0"/>
                <a:gd name="G1" fmla="+- 21600 0 0"/>
                <a:gd name="G2" fmla="+- 21600 0 0"/>
                <a:gd name="T0" fmla="*/ 0 w 39658"/>
                <a:gd name="T1" fmla="*/ 10542 h 21600"/>
                <a:gd name="T2" fmla="*/ 39658 w 39658"/>
                <a:gd name="T3" fmla="*/ 16991 h 21600"/>
                <a:gd name="T4" fmla="*/ 18555 w 396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658" h="21600" fill="none" extrusionOk="0">
                  <a:moveTo>
                    <a:pt x="0" y="10542"/>
                  </a:moveTo>
                  <a:cubicBezTo>
                    <a:pt x="3896" y="4004"/>
                    <a:pt x="10944" y="-1"/>
                    <a:pt x="18555" y="0"/>
                  </a:cubicBezTo>
                  <a:cubicBezTo>
                    <a:pt x="28708" y="0"/>
                    <a:pt x="37491" y="7071"/>
                    <a:pt x="39657" y="16991"/>
                  </a:cubicBezTo>
                </a:path>
                <a:path w="39658" h="21600" stroke="0" extrusionOk="0">
                  <a:moveTo>
                    <a:pt x="0" y="10542"/>
                  </a:moveTo>
                  <a:cubicBezTo>
                    <a:pt x="3896" y="4004"/>
                    <a:pt x="10944" y="-1"/>
                    <a:pt x="18555" y="0"/>
                  </a:cubicBezTo>
                  <a:cubicBezTo>
                    <a:pt x="28708" y="0"/>
                    <a:pt x="37491" y="7071"/>
                    <a:pt x="39657" y="16991"/>
                  </a:cubicBezTo>
                  <a:lnTo>
                    <a:pt x="18555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18" name="Arc 18"/>
            <p:cNvSpPr>
              <a:spLocks/>
            </p:cNvSpPr>
            <p:nvPr/>
          </p:nvSpPr>
          <p:spPr bwMode="auto">
            <a:xfrm flipV="1">
              <a:off x="1889" y="3131"/>
              <a:ext cx="244" cy="469"/>
            </a:xfrm>
            <a:custGeom>
              <a:avLst/>
              <a:gdLst>
                <a:gd name="G0" fmla="+- 17948 0 0"/>
                <a:gd name="G1" fmla="+- 21600 0 0"/>
                <a:gd name="G2" fmla="+- 21600 0 0"/>
                <a:gd name="T0" fmla="*/ 0 w 37636"/>
                <a:gd name="T1" fmla="*/ 9582 h 21600"/>
                <a:gd name="T2" fmla="*/ 37636 w 37636"/>
                <a:gd name="T3" fmla="*/ 12716 h 21600"/>
                <a:gd name="T4" fmla="*/ 17948 w 3763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636" h="21600" fill="none" extrusionOk="0">
                  <a:moveTo>
                    <a:pt x="0" y="9582"/>
                  </a:moveTo>
                  <a:cubicBezTo>
                    <a:pt x="4009" y="3593"/>
                    <a:pt x="10741" y="-1"/>
                    <a:pt x="17948" y="0"/>
                  </a:cubicBezTo>
                  <a:cubicBezTo>
                    <a:pt x="26439" y="0"/>
                    <a:pt x="34143" y="4975"/>
                    <a:pt x="37636" y="12715"/>
                  </a:cubicBezTo>
                </a:path>
                <a:path w="37636" h="21600" stroke="0" extrusionOk="0">
                  <a:moveTo>
                    <a:pt x="0" y="9582"/>
                  </a:moveTo>
                  <a:cubicBezTo>
                    <a:pt x="4009" y="3593"/>
                    <a:pt x="10741" y="-1"/>
                    <a:pt x="17948" y="0"/>
                  </a:cubicBezTo>
                  <a:cubicBezTo>
                    <a:pt x="26439" y="0"/>
                    <a:pt x="34143" y="4975"/>
                    <a:pt x="37636" y="12715"/>
                  </a:cubicBezTo>
                  <a:lnTo>
                    <a:pt x="17948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 flipH="1">
              <a:off x="2137" y="2112"/>
              <a:ext cx="205" cy="124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20" name="Arc 20"/>
            <p:cNvSpPr>
              <a:spLocks/>
            </p:cNvSpPr>
            <p:nvPr/>
          </p:nvSpPr>
          <p:spPr bwMode="auto">
            <a:xfrm flipH="1" flipV="1">
              <a:off x="2794" y="2192"/>
              <a:ext cx="2121" cy="3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80"/>
                <a:gd name="T1" fmla="*/ 0 h 21600"/>
                <a:gd name="T2" fmla="*/ 21580 w 21580"/>
                <a:gd name="T3" fmla="*/ 20665 h 21600"/>
                <a:gd name="T4" fmla="*/ 0 w 215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0" h="21600" fill="none" extrusionOk="0">
                  <a:moveTo>
                    <a:pt x="-1" y="0"/>
                  </a:moveTo>
                  <a:cubicBezTo>
                    <a:pt x="11565" y="0"/>
                    <a:pt x="21079" y="9110"/>
                    <a:pt x="21579" y="20665"/>
                  </a:cubicBezTo>
                </a:path>
                <a:path w="21580" h="21600" stroke="0" extrusionOk="0">
                  <a:moveTo>
                    <a:pt x="-1" y="0"/>
                  </a:moveTo>
                  <a:cubicBezTo>
                    <a:pt x="11565" y="0"/>
                    <a:pt x="21079" y="9110"/>
                    <a:pt x="21579" y="2066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21" name="Line 21"/>
            <p:cNvSpPr>
              <a:spLocks noChangeShapeType="1"/>
            </p:cNvSpPr>
            <p:nvPr/>
          </p:nvSpPr>
          <p:spPr bwMode="auto">
            <a:xfrm>
              <a:off x="2685" y="1973"/>
              <a:ext cx="113" cy="2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25" name="Text Box 25"/>
            <p:cNvSpPr txBox="1">
              <a:spLocks noChangeArrowheads="1"/>
            </p:cNvSpPr>
            <p:nvPr/>
          </p:nvSpPr>
          <p:spPr bwMode="auto">
            <a:xfrm>
              <a:off x="2781" y="1942"/>
              <a:ext cx="1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</a:rPr>
                <a:t>Courbe anormale</a:t>
              </a:r>
            </a:p>
          </p:txBody>
        </p:sp>
      </p:grpSp>
      <p:grpSp>
        <p:nvGrpSpPr>
          <p:cNvPr id="435229" name="Group 29"/>
          <p:cNvGrpSpPr>
            <a:grpSpLocks/>
          </p:cNvGrpSpPr>
          <p:nvPr/>
        </p:nvGrpSpPr>
        <p:grpSpPr bwMode="auto">
          <a:xfrm>
            <a:off x="2449513" y="4252912"/>
            <a:ext cx="5314950" cy="2592388"/>
            <a:chOff x="1732" y="2687"/>
            <a:chExt cx="3348" cy="1633"/>
          </a:xfrm>
        </p:grpSpPr>
        <p:sp>
          <p:nvSpPr>
            <p:cNvPr id="435227" name="Arc 27"/>
            <p:cNvSpPr>
              <a:spLocks/>
            </p:cNvSpPr>
            <p:nvPr/>
          </p:nvSpPr>
          <p:spPr bwMode="auto">
            <a:xfrm flipH="1">
              <a:off x="1732" y="2687"/>
              <a:ext cx="3348" cy="163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343"/>
                <a:gd name="T1" fmla="*/ 0 h 21600"/>
                <a:gd name="T2" fmla="*/ 19343 w 19343"/>
                <a:gd name="T3" fmla="*/ 11987 h 21600"/>
                <a:gd name="T4" fmla="*/ 0 w 1934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43" h="21600" fill="none" extrusionOk="0">
                  <a:moveTo>
                    <a:pt x="-1" y="0"/>
                  </a:moveTo>
                  <a:cubicBezTo>
                    <a:pt x="8200" y="0"/>
                    <a:pt x="15693" y="4643"/>
                    <a:pt x="19342" y="11987"/>
                  </a:cubicBezTo>
                </a:path>
                <a:path w="19343" h="21600" stroke="0" extrusionOk="0">
                  <a:moveTo>
                    <a:pt x="-1" y="0"/>
                  </a:moveTo>
                  <a:cubicBezTo>
                    <a:pt x="8200" y="0"/>
                    <a:pt x="15693" y="4643"/>
                    <a:pt x="19342" y="119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5228" name="Text Box 28"/>
            <p:cNvSpPr txBox="1">
              <a:spLocks noChangeArrowheads="1"/>
            </p:cNvSpPr>
            <p:nvPr/>
          </p:nvSpPr>
          <p:spPr bwMode="auto">
            <a:xfrm>
              <a:off x="2794" y="3097"/>
              <a:ext cx="1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</a:rPr>
                <a:t>Courbe normale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  <p:bldP spid="43520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 sz="3600"/>
              <a:t>Pouvoirs rotatoires spécifiques</a:t>
            </a:r>
            <a:endParaRPr lang="fr-CA"/>
          </a:p>
        </p:txBody>
      </p:sp>
      <p:graphicFrame>
        <p:nvGraphicFramePr>
          <p:cNvPr id="43622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49300" y="1425575"/>
          <a:ext cx="7489825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63" name="Document" r:id="rId4" imgW="7515850" imgH="4644051" progId="Word.Document.8">
                  <p:embed/>
                </p:oleObj>
              </mc:Choice>
              <mc:Fallback>
                <p:oleObj name="Document" r:id="rId4" imgW="7515850" imgH="4644051" progId="Word.Documen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25575"/>
                        <a:ext cx="7489825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3873500" y="5834063"/>
            <a:ext cx="2613025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>
                <a:solidFill>
                  <a:schemeClr val="bg2"/>
                </a:solidFill>
              </a:rPr>
              <a:t>*: raie D du sodium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913" y="190500"/>
            <a:ext cx="4724400" cy="914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CA" sz="3600">
                <a:solidFill>
                  <a:schemeClr val="bg2"/>
                </a:solidFill>
              </a:rPr>
              <a:t>Conclusion</a:t>
            </a:r>
            <a:endParaRPr lang="fr-CA" sz="3200">
              <a:solidFill>
                <a:schemeClr val="bg2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1825625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0" lang="fr-CA"/>
              <a:t>Le liquide peut absorber la lumière qui le traverse.  Il peut aussi être transparent et ne pas absorber la lumière.</a:t>
            </a:r>
          </a:p>
          <a:p>
            <a:r>
              <a:rPr kumimoji="0" lang="fr-CA"/>
              <a:t>L’absorption de la lumière par un liquide suit généralement une loi exponentielle du type :</a:t>
            </a:r>
          </a:p>
        </p:txBody>
      </p:sp>
      <p:graphicFrame>
        <p:nvGraphicFramePr>
          <p:cNvPr id="354308" name="Object 4"/>
          <p:cNvGraphicFramePr>
            <a:graphicFrameLocks noChangeAspect="1"/>
          </p:cNvGraphicFramePr>
          <p:nvPr/>
        </p:nvGraphicFramePr>
        <p:xfrm>
          <a:off x="5646738" y="3033713"/>
          <a:ext cx="23129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87" name="Document" r:id="rId4" imgW="2304288" imgH="1048512" progId="Word.Document.8">
                  <p:embed/>
                </p:oleObj>
              </mc:Choice>
              <mc:Fallback>
                <p:oleObj name="Document" r:id="rId4" imgW="2304288" imgH="104851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3033713"/>
                        <a:ext cx="23129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896938" y="4094163"/>
            <a:ext cx="7772400" cy="134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dirty="0">
                <a:solidFill>
                  <a:schemeClr val="bg2"/>
                </a:solidFill>
              </a:rPr>
              <a:t>L’intensité du faisceau lumineux diminue de manière exponentielles au fur et à mesure qu’il progresse dans le liquide : loi de LAMBERT-BEER.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430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430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43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43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 autoUpdateAnimBg="0"/>
      <p:bldP spid="354309" grpId="0" uiExpand="1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réfractométrie</a:t>
            </a:r>
            <a:endParaRPr lang="fr-FR"/>
          </a:p>
        </p:txBody>
      </p:sp>
      <p:sp>
        <p:nvSpPr>
          <p:cNvPr id="439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17500" y="1524000"/>
            <a:ext cx="7754938" cy="1676400"/>
          </a:xfrm>
          <a:ln/>
        </p:spPr>
        <p:txBody>
          <a:bodyPr/>
          <a:lstStyle/>
          <a:p>
            <a:r>
              <a:rPr lang="fr-CA">
                <a:cs typeface="Times New Roman" pitchFamily="18" charset="0"/>
              </a:rPr>
              <a:t>Si le milieu </a:t>
            </a:r>
            <a:r>
              <a:rPr lang="fr-CA" i="1">
                <a:cs typeface="Times New Roman" pitchFamily="18" charset="0"/>
              </a:rPr>
              <a:t>m</a:t>
            </a:r>
            <a:r>
              <a:rPr lang="fr-CA">
                <a:cs typeface="Times New Roman" pitchFamily="18" charset="0"/>
              </a:rPr>
              <a:t> est le vide, </a:t>
            </a:r>
            <a:r>
              <a:rPr lang="fr-CA" i="1">
                <a:cs typeface="Times New Roman" pitchFamily="18" charset="0"/>
              </a:rPr>
              <a:t>n</a:t>
            </a:r>
            <a:r>
              <a:rPr lang="fr-CA">
                <a:cs typeface="Times New Roman" pitchFamily="18" charset="0"/>
              </a:rPr>
              <a:t> s’appelle l’indice de réfraction du milieu </a:t>
            </a:r>
            <a:r>
              <a:rPr lang="fr-FR" i="1">
                <a:cs typeface="Times New Roman" pitchFamily="18" charset="0"/>
              </a:rPr>
              <a:t>M</a:t>
            </a:r>
            <a:r>
              <a:rPr lang="fr-CA">
                <a:cs typeface="Times New Roman" pitchFamily="18" charset="0"/>
              </a:rPr>
              <a:t>.</a:t>
            </a:r>
          </a:p>
          <a:p>
            <a:r>
              <a:rPr lang="fr-CA">
                <a:cs typeface="Times New Roman" pitchFamily="18" charset="0"/>
              </a:rPr>
              <a:t>Il faut noter que la vitesse de la lumière dans l’air est très voisine de celle dans le vide.</a:t>
            </a:r>
            <a:endParaRPr lang="fr-FR">
              <a:cs typeface="Times New Roman" pitchFamily="18" charset="0"/>
            </a:endParaRPr>
          </a:p>
        </p:txBody>
      </p:sp>
      <p:graphicFrame>
        <p:nvGraphicFramePr>
          <p:cNvPr id="439300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33235"/>
              </p:ext>
            </p:extLst>
          </p:nvPr>
        </p:nvGraphicFramePr>
        <p:xfrm>
          <a:off x="5037933" y="3597276"/>
          <a:ext cx="4100512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76" name="Document" r:id="rId4" imgW="4113276" imgH="1251204" progId="Word.Document.8">
                  <p:embed/>
                </p:oleObj>
              </mc:Choice>
              <mc:Fallback>
                <p:oleObj name="Document" r:id="rId4" imgW="4113276" imgH="1251204" progId="Word.Document.8">
                  <p:embed/>
                  <p:pic>
                    <p:nvPicPr>
                      <p:cNvPr id="0" name="Picture 1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933" y="3597276"/>
                        <a:ext cx="4100512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9372" name="Group 1100"/>
          <p:cNvGrpSpPr>
            <a:grpSpLocks/>
          </p:cNvGrpSpPr>
          <p:nvPr/>
        </p:nvGrpSpPr>
        <p:grpSpPr bwMode="auto">
          <a:xfrm>
            <a:off x="1382714" y="3268664"/>
            <a:ext cx="3802063" cy="2984500"/>
            <a:chOff x="344" y="2061"/>
            <a:chExt cx="2395" cy="1880"/>
          </a:xfrm>
        </p:grpSpPr>
        <p:sp>
          <p:nvSpPr>
            <p:cNvPr id="439302" name="Rectangle 1030"/>
            <p:cNvSpPr>
              <a:spLocks noChangeArrowheads="1"/>
            </p:cNvSpPr>
            <p:nvPr/>
          </p:nvSpPr>
          <p:spPr bwMode="auto">
            <a:xfrm>
              <a:off x="344" y="2061"/>
              <a:ext cx="2395" cy="1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9303" name="Line 1031"/>
            <p:cNvSpPr>
              <a:spLocks noChangeShapeType="1"/>
            </p:cNvSpPr>
            <p:nvPr/>
          </p:nvSpPr>
          <p:spPr bwMode="auto">
            <a:xfrm>
              <a:off x="556" y="2961"/>
              <a:ext cx="200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04" name="Line 1032"/>
            <p:cNvSpPr>
              <a:spLocks noChangeShapeType="1"/>
            </p:cNvSpPr>
            <p:nvPr/>
          </p:nvSpPr>
          <p:spPr bwMode="auto">
            <a:xfrm>
              <a:off x="1526" y="2142"/>
              <a:ext cx="0" cy="17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05" name="Line 1033"/>
            <p:cNvSpPr>
              <a:spLocks noChangeShapeType="1"/>
            </p:cNvSpPr>
            <p:nvPr/>
          </p:nvSpPr>
          <p:spPr bwMode="auto">
            <a:xfrm flipH="1" flipV="1">
              <a:off x="798" y="2233"/>
              <a:ext cx="728" cy="728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06" name="Line 1034"/>
            <p:cNvSpPr>
              <a:spLocks noChangeShapeType="1"/>
            </p:cNvSpPr>
            <p:nvPr/>
          </p:nvSpPr>
          <p:spPr bwMode="auto">
            <a:xfrm>
              <a:off x="1526" y="2961"/>
              <a:ext cx="394" cy="818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07" name="Line 1035"/>
            <p:cNvSpPr>
              <a:spLocks noChangeShapeType="1"/>
            </p:cNvSpPr>
            <p:nvPr/>
          </p:nvSpPr>
          <p:spPr bwMode="auto">
            <a:xfrm>
              <a:off x="798" y="2233"/>
              <a:ext cx="303" cy="3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08" name="Line 1036"/>
            <p:cNvSpPr>
              <a:spLocks noChangeShapeType="1"/>
            </p:cNvSpPr>
            <p:nvPr/>
          </p:nvSpPr>
          <p:spPr bwMode="auto">
            <a:xfrm>
              <a:off x="1708" y="3355"/>
              <a:ext cx="151" cy="30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09" name="Arc 1037"/>
            <p:cNvSpPr>
              <a:spLocks/>
            </p:cNvSpPr>
            <p:nvPr/>
          </p:nvSpPr>
          <p:spPr bwMode="auto">
            <a:xfrm flipH="1">
              <a:off x="1149" y="2445"/>
              <a:ext cx="377" cy="2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138"/>
                <a:gd name="T1" fmla="*/ 0 h 21600"/>
                <a:gd name="T2" fmla="*/ 19138 w 19138"/>
                <a:gd name="T3" fmla="*/ 11586 h 21600"/>
                <a:gd name="T4" fmla="*/ 0 w 191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38" h="21600" fill="none" extrusionOk="0">
                  <a:moveTo>
                    <a:pt x="-1" y="0"/>
                  </a:moveTo>
                  <a:cubicBezTo>
                    <a:pt x="8038" y="0"/>
                    <a:pt x="15411" y="4463"/>
                    <a:pt x="19138" y="11585"/>
                  </a:cubicBezTo>
                </a:path>
                <a:path w="19138" h="21600" stroke="0" extrusionOk="0">
                  <a:moveTo>
                    <a:pt x="-1" y="0"/>
                  </a:moveTo>
                  <a:cubicBezTo>
                    <a:pt x="8038" y="0"/>
                    <a:pt x="15411" y="4463"/>
                    <a:pt x="19138" y="1158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10" name="Arc 1038"/>
            <p:cNvSpPr>
              <a:spLocks/>
            </p:cNvSpPr>
            <p:nvPr/>
          </p:nvSpPr>
          <p:spPr bwMode="auto">
            <a:xfrm flipV="1">
              <a:off x="1526" y="3294"/>
              <a:ext cx="258" cy="2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1480"/>
                <a:gd name="T1" fmla="*/ 0 h 21600"/>
                <a:gd name="T2" fmla="*/ 11480 w 11480"/>
                <a:gd name="T3" fmla="*/ 3303 h 21600"/>
                <a:gd name="T4" fmla="*/ 0 w 114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80" h="21600" fill="none" extrusionOk="0">
                  <a:moveTo>
                    <a:pt x="-1" y="0"/>
                  </a:moveTo>
                  <a:cubicBezTo>
                    <a:pt x="4061" y="0"/>
                    <a:pt x="8039" y="1144"/>
                    <a:pt x="11479" y="3303"/>
                  </a:cubicBezTo>
                </a:path>
                <a:path w="11480" h="21600" stroke="0" extrusionOk="0">
                  <a:moveTo>
                    <a:pt x="-1" y="0"/>
                  </a:moveTo>
                  <a:cubicBezTo>
                    <a:pt x="4061" y="0"/>
                    <a:pt x="8039" y="1144"/>
                    <a:pt x="11479" y="330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11" name="Text Box 1039"/>
            <p:cNvSpPr txBox="1">
              <a:spLocks noChangeArrowheads="1"/>
            </p:cNvSpPr>
            <p:nvPr/>
          </p:nvSpPr>
          <p:spPr bwMode="auto">
            <a:xfrm>
              <a:off x="1193" y="2415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i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9312" name="Text Box 1040"/>
            <p:cNvSpPr txBox="1">
              <a:spLocks noChangeArrowheads="1"/>
            </p:cNvSpPr>
            <p:nvPr/>
          </p:nvSpPr>
          <p:spPr bwMode="auto">
            <a:xfrm>
              <a:off x="1466" y="3294"/>
              <a:ext cx="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r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9313" name="Text Box 1041"/>
            <p:cNvSpPr txBox="1">
              <a:spLocks noChangeArrowheads="1"/>
            </p:cNvSpPr>
            <p:nvPr/>
          </p:nvSpPr>
          <p:spPr bwMode="auto">
            <a:xfrm>
              <a:off x="1709" y="2384"/>
              <a:ext cx="9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Milieu </a:t>
              </a:r>
              <a:r>
                <a:rPr lang="fr-CA" i="1">
                  <a:solidFill>
                    <a:schemeClr val="bg2"/>
                  </a:solidFill>
                </a:rPr>
                <a:t>air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9314" name="Text Box 1042"/>
            <p:cNvSpPr txBox="1">
              <a:spLocks noChangeArrowheads="1"/>
            </p:cNvSpPr>
            <p:nvPr/>
          </p:nvSpPr>
          <p:spPr bwMode="auto">
            <a:xfrm>
              <a:off x="502" y="3299"/>
              <a:ext cx="9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Milieu </a:t>
              </a:r>
              <a:r>
                <a:rPr lang="fr-CA" i="1">
                  <a:solidFill>
                    <a:schemeClr val="bg2"/>
                  </a:solidFill>
                </a:rPr>
                <a:t>M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39315" name="Line 1043"/>
            <p:cNvSpPr>
              <a:spLocks noChangeShapeType="1"/>
            </p:cNvSpPr>
            <p:nvPr/>
          </p:nvSpPr>
          <p:spPr bwMode="auto">
            <a:xfrm>
              <a:off x="616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16" name="Line 1044"/>
            <p:cNvSpPr>
              <a:spLocks noChangeShapeType="1"/>
            </p:cNvSpPr>
            <p:nvPr/>
          </p:nvSpPr>
          <p:spPr bwMode="auto">
            <a:xfrm>
              <a:off x="980" y="2991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17" name="Line 1045"/>
            <p:cNvSpPr>
              <a:spLocks noChangeShapeType="1"/>
            </p:cNvSpPr>
            <p:nvPr/>
          </p:nvSpPr>
          <p:spPr bwMode="auto">
            <a:xfrm>
              <a:off x="798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18" name="Line 1046"/>
            <p:cNvSpPr>
              <a:spLocks noChangeShapeType="1"/>
            </p:cNvSpPr>
            <p:nvPr/>
          </p:nvSpPr>
          <p:spPr bwMode="auto">
            <a:xfrm>
              <a:off x="1162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19" name="Line 1047"/>
            <p:cNvSpPr>
              <a:spLocks noChangeShapeType="1"/>
            </p:cNvSpPr>
            <p:nvPr/>
          </p:nvSpPr>
          <p:spPr bwMode="auto">
            <a:xfrm>
              <a:off x="1314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0" name="Line 1048"/>
            <p:cNvSpPr>
              <a:spLocks noChangeShapeType="1"/>
            </p:cNvSpPr>
            <p:nvPr/>
          </p:nvSpPr>
          <p:spPr bwMode="auto">
            <a:xfrm>
              <a:off x="1617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1" name="Line 1049"/>
            <p:cNvSpPr>
              <a:spLocks noChangeShapeType="1"/>
            </p:cNvSpPr>
            <p:nvPr/>
          </p:nvSpPr>
          <p:spPr bwMode="auto">
            <a:xfrm>
              <a:off x="1799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2" name="Line 1050"/>
            <p:cNvSpPr>
              <a:spLocks noChangeShapeType="1"/>
            </p:cNvSpPr>
            <p:nvPr/>
          </p:nvSpPr>
          <p:spPr bwMode="auto">
            <a:xfrm>
              <a:off x="2072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3" name="Line 1051"/>
            <p:cNvSpPr>
              <a:spLocks noChangeShapeType="1"/>
            </p:cNvSpPr>
            <p:nvPr/>
          </p:nvSpPr>
          <p:spPr bwMode="auto">
            <a:xfrm>
              <a:off x="1920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4" name="Line 1052"/>
            <p:cNvSpPr>
              <a:spLocks noChangeShapeType="1"/>
            </p:cNvSpPr>
            <p:nvPr/>
          </p:nvSpPr>
          <p:spPr bwMode="auto">
            <a:xfrm>
              <a:off x="2223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5" name="Line 1053"/>
            <p:cNvSpPr>
              <a:spLocks noChangeShapeType="1"/>
            </p:cNvSpPr>
            <p:nvPr/>
          </p:nvSpPr>
          <p:spPr bwMode="auto">
            <a:xfrm>
              <a:off x="2435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6" name="Line 1054"/>
            <p:cNvSpPr>
              <a:spLocks noChangeShapeType="1"/>
            </p:cNvSpPr>
            <p:nvPr/>
          </p:nvSpPr>
          <p:spPr bwMode="auto">
            <a:xfrm flipH="1">
              <a:off x="525" y="305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7" name="Line 1055"/>
            <p:cNvSpPr>
              <a:spLocks noChangeShapeType="1"/>
            </p:cNvSpPr>
            <p:nvPr/>
          </p:nvSpPr>
          <p:spPr bwMode="auto">
            <a:xfrm>
              <a:off x="798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8" name="Line 1056"/>
            <p:cNvSpPr>
              <a:spLocks noChangeShapeType="1"/>
            </p:cNvSpPr>
            <p:nvPr/>
          </p:nvSpPr>
          <p:spPr bwMode="auto">
            <a:xfrm>
              <a:off x="1011" y="3082"/>
              <a:ext cx="9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29" name="Line 1057"/>
            <p:cNvSpPr>
              <a:spLocks noChangeShapeType="1"/>
            </p:cNvSpPr>
            <p:nvPr/>
          </p:nvSpPr>
          <p:spPr bwMode="auto">
            <a:xfrm>
              <a:off x="1162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0" name="Line 1058"/>
            <p:cNvSpPr>
              <a:spLocks noChangeShapeType="1"/>
            </p:cNvSpPr>
            <p:nvPr/>
          </p:nvSpPr>
          <p:spPr bwMode="auto">
            <a:xfrm>
              <a:off x="1405" y="302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1" name="Line 1059"/>
            <p:cNvSpPr>
              <a:spLocks noChangeShapeType="1"/>
            </p:cNvSpPr>
            <p:nvPr/>
          </p:nvSpPr>
          <p:spPr bwMode="auto">
            <a:xfrm>
              <a:off x="1647" y="305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2" name="Line 1060"/>
            <p:cNvSpPr>
              <a:spLocks noChangeShapeType="1"/>
            </p:cNvSpPr>
            <p:nvPr/>
          </p:nvSpPr>
          <p:spPr bwMode="auto">
            <a:xfrm>
              <a:off x="1920" y="302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3" name="Line 1061"/>
            <p:cNvSpPr>
              <a:spLocks noChangeShapeType="1"/>
            </p:cNvSpPr>
            <p:nvPr/>
          </p:nvSpPr>
          <p:spPr bwMode="auto">
            <a:xfrm>
              <a:off x="1859" y="308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4" name="Line 1062"/>
            <p:cNvSpPr>
              <a:spLocks noChangeShapeType="1"/>
            </p:cNvSpPr>
            <p:nvPr/>
          </p:nvSpPr>
          <p:spPr bwMode="auto">
            <a:xfrm>
              <a:off x="2163" y="3052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5" name="Line 1063"/>
            <p:cNvSpPr>
              <a:spLocks noChangeShapeType="1"/>
            </p:cNvSpPr>
            <p:nvPr/>
          </p:nvSpPr>
          <p:spPr bwMode="auto">
            <a:xfrm>
              <a:off x="2344" y="302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6" name="Line 1064"/>
            <p:cNvSpPr>
              <a:spLocks noChangeShapeType="1"/>
            </p:cNvSpPr>
            <p:nvPr/>
          </p:nvSpPr>
          <p:spPr bwMode="auto">
            <a:xfrm flipH="1">
              <a:off x="2496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7" name="Line 1065"/>
            <p:cNvSpPr>
              <a:spLocks noChangeShapeType="1"/>
            </p:cNvSpPr>
            <p:nvPr/>
          </p:nvSpPr>
          <p:spPr bwMode="auto">
            <a:xfrm>
              <a:off x="647" y="3173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8" name="Line 1066"/>
            <p:cNvSpPr>
              <a:spLocks noChangeShapeType="1"/>
            </p:cNvSpPr>
            <p:nvPr/>
          </p:nvSpPr>
          <p:spPr bwMode="auto">
            <a:xfrm>
              <a:off x="950" y="320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39" name="Line 1067"/>
            <p:cNvSpPr>
              <a:spLocks noChangeShapeType="1"/>
            </p:cNvSpPr>
            <p:nvPr/>
          </p:nvSpPr>
          <p:spPr bwMode="auto">
            <a:xfrm>
              <a:off x="1192" y="3173"/>
              <a:ext cx="3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0" name="Line 1068"/>
            <p:cNvSpPr>
              <a:spLocks noChangeShapeType="1"/>
            </p:cNvSpPr>
            <p:nvPr/>
          </p:nvSpPr>
          <p:spPr bwMode="auto">
            <a:xfrm>
              <a:off x="1344" y="3112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1" name="Line 1069"/>
            <p:cNvSpPr>
              <a:spLocks noChangeShapeType="1"/>
            </p:cNvSpPr>
            <p:nvPr/>
          </p:nvSpPr>
          <p:spPr bwMode="auto">
            <a:xfrm>
              <a:off x="1435" y="3203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2" name="Line 1070"/>
            <p:cNvSpPr>
              <a:spLocks noChangeShapeType="1"/>
            </p:cNvSpPr>
            <p:nvPr/>
          </p:nvSpPr>
          <p:spPr bwMode="auto">
            <a:xfrm>
              <a:off x="1556" y="314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3" name="Line 1071"/>
            <p:cNvSpPr>
              <a:spLocks noChangeShapeType="1"/>
            </p:cNvSpPr>
            <p:nvPr/>
          </p:nvSpPr>
          <p:spPr bwMode="auto">
            <a:xfrm>
              <a:off x="1829" y="317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4" name="Line 1072"/>
            <p:cNvSpPr>
              <a:spLocks noChangeShapeType="1"/>
            </p:cNvSpPr>
            <p:nvPr/>
          </p:nvSpPr>
          <p:spPr bwMode="auto">
            <a:xfrm>
              <a:off x="2041" y="311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5" name="Line 1073"/>
            <p:cNvSpPr>
              <a:spLocks noChangeShapeType="1"/>
            </p:cNvSpPr>
            <p:nvPr/>
          </p:nvSpPr>
          <p:spPr bwMode="auto">
            <a:xfrm>
              <a:off x="2223" y="3203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6" name="Line 1074"/>
            <p:cNvSpPr>
              <a:spLocks noChangeShapeType="1"/>
            </p:cNvSpPr>
            <p:nvPr/>
          </p:nvSpPr>
          <p:spPr bwMode="auto">
            <a:xfrm>
              <a:off x="2375" y="3112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7" name="Line 1075"/>
            <p:cNvSpPr>
              <a:spLocks noChangeShapeType="1"/>
            </p:cNvSpPr>
            <p:nvPr/>
          </p:nvSpPr>
          <p:spPr bwMode="auto">
            <a:xfrm>
              <a:off x="2041" y="329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8" name="Line 1076"/>
            <p:cNvSpPr>
              <a:spLocks noChangeShapeType="1"/>
            </p:cNvSpPr>
            <p:nvPr/>
          </p:nvSpPr>
          <p:spPr bwMode="auto">
            <a:xfrm>
              <a:off x="829" y="3143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49" name="Line 1077"/>
            <p:cNvSpPr>
              <a:spLocks noChangeShapeType="1"/>
            </p:cNvSpPr>
            <p:nvPr/>
          </p:nvSpPr>
          <p:spPr bwMode="auto">
            <a:xfrm>
              <a:off x="616" y="332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0" name="Line 1078"/>
            <p:cNvSpPr>
              <a:spLocks noChangeShapeType="1"/>
            </p:cNvSpPr>
            <p:nvPr/>
          </p:nvSpPr>
          <p:spPr bwMode="auto">
            <a:xfrm>
              <a:off x="1011" y="3385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1" name="Line 1079"/>
            <p:cNvSpPr>
              <a:spLocks noChangeShapeType="1"/>
            </p:cNvSpPr>
            <p:nvPr/>
          </p:nvSpPr>
          <p:spPr bwMode="auto">
            <a:xfrm>
              <a:off x="920" y="3264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2" name="Line 1080"/>
            <p:cNvSpPr>
              <a:spLocks noChangeShapeType="1"/>
            </p:cNvSpPr>
            <p:nvPr/>
          </p:nvSpPr>
          <p:spPr bwMode="auto">
            <a:xfrm>
              <a:off x="1162" y="332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3" name="Line 1081"/>
            <p:cNvSpPr>
              <a:spLocks noChangeShapeType="1"/>
            </p:cNvSpPr>
            <p:nvPr/>
          </p:nvSpPr>
          <p:spPr bwMode="auto">
            <a:xfrm>
              <a:off x="1435" y="3416"/>
              <a:ext cx="12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4" name="Line 1082"/>
            <p:cNvSpPr>
              <a:spLocks noChangeShapeType="1"/>
            </p:cNvSpPr>
            <p:nvPr/>
          </p:nvSpPr>
          <p:spPr bwMode="auto">
            <a:xfrm>
              <a:off x="1738" y="329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5" name="Line 1083"/>
            <p:cNvSpPr>
              <a:spLocks noChangeShapeType="1"/>
            </p:cNvSpPr>
            <p:nvPr/>
          </p:nvSpPr>
          <p:spPr bwMode="auto">
            <a:xfrm>
              <a:off x="1981" y="3446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6" name="Line 1084"/>
            <p:cNvSpPr>
              <a:spLocks noChangeShapeType="1"/>
            </p:cNvSpPr>
            <p:nvPr/>
          </p:nvSpPr>
          <p:spPr bwMode="auto">
            <a:xfrm>
              <a:off x="2344" y="338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7" name="Line 1085"/>
            <p:cNvSpPr>
              <a:spLocks noChangeShapeType="1"/>
            </p:cNvSpPr>
            <p:nvPr/>
          </p:nvSpPr>
          <p:spPr bwMode="auto">
            <a:xfrm>
              <a:off x="707" y="3658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8" name="Line 1086"/>
            <p:cNvSpPr>
              <a:spLocks noChangeShapeType="1"/>
            </p:cNvSpPr>
            <p:nvPr/>
          </p:nvSpPr>
          <p:spPr bwMode="auto">
            <a:xfrm>
              <a:off x="1011" y="3597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59" name="Line 1087"/>
            <p:cNvSpPr>
              <a:spLocks noChangeShapeType="1"/>
            </p:cNvSpPr>
            <p:nvPr/>
          </p:nvSpPr>
          <p:spPr bwMode="auto">
            <a:xfrm>
              <a:off x="1253" y="3719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0" name="Line 1088"/>
            <p:cNvSpPr>
              <a:spLocks noChangeShapeType="1"/>
            </p:cNvSpPr>
            <p:nvPr/>
          </p:nvSpPr>
          <p:spPr bwMode="auto">
            <a:xfrm flipH="1">
              <a:off x="1496" y="3325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1" name="Line 1089"/>
            <p:cNvSpPr>
              <a:spLocks noChangeShapeType="1"/>
            </p:cNvSpPr>
            <p:nvPr/>
          </p:nvSpPr>
          <p:spPr bwMode="auto">
            <a:xfrm>
              <a:off x="980" y="381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2" name="Line 1090"/>
            <p:cNvSpPr>
              <a:spLocks noChangeShapeType="1"/>
            </p:cNvSpPr>
            <p:nvPr/>
          </p:nvSpPr>
          <p:spPr bwMode="auto">
            <a:xfrm>
              <a:off x="677" y="3901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3" name="Line 1091"/>
            <p:cNvSpPr>
              <a:spLocks noChangeShapeType="1"/>
            </p:cNvSpPr>
            <p:nvPr/>
          </p:nvSpPr>
          <p:spPr bwMode="auto">
            <a:xfrm>
              <a:off x="1435" y="387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4" name="Line 1092"/>
            <p:cNvSpPr>
              <a:spLocks noChangeShapeType="1"/>
            </p:cNvSpPr>
            <p:nvPr/>
          </p:nvSpPr>
          <p:spPr bwMode="auto">
            <a:xfrm>
              <a:off x="1647" y="3628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5" name="Line 1093"/>
            <p:cNvSpPr>
              <a:spLocks noChangeShapeType="1"/>
            </p:cNvSpPr>
            <p:nvPr/>
          </p:nvSpPr>
          <p:spPr bwMode="auto">
            <a:xfrm flipH="1">
              <a:off x="1738" y="381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6" name="Line 1094"/>
            <p:cNvSpPr>
              <a:spLocks noChangeShapeType="1"/>
            </p:cNvSpPr>
            <p:nvPr/>
          </p:nvSpPr>
          <p:spPr bwMode="auto">
            <a:xfrm>
              <a:off x="2223" y="3628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7" name="Line 1095"/>
            <p:cNvSpPr>
              <a:spLocks noChangeShapeType="1"/>
            </p:cNvSpPr>
            <p:nvPr/>
          </p:nvSpPr>
          <p:spPr bwMode="auto">
            <a:xfrm>
              <a:off x="2041" y="3779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8" name="Line 1096"/>
            <p:cNvSpPr>
              <a:spLocks noChangeShapeType="1"/>
            </p:cNvSpPr>
            <p:nvPr/>
          </p:nvSpPr>
          <p:spPr bwMode="auto">
            <a:xfrm flipH="1">
              <a:off x="2405" y="387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69" name="Line 1097"/>
            <p:cNvSpPr>
              <a:spLocks noChangeShapeType="1"/>
            </p:cNvSpPr>
            <p:nvPr/>
          </p:nvSpPr>
          <p:spPr bwMode="auto">
            <a:xfrm>
              <a:off x="1344" y="326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70" name="Line 1098"/>
            <p:cNvSpPr>
              <a:spLocks noChangeShapeType="1"/>
            </p:cNvSpPr>
            <p:nvPr/>
          </p:nvSpPr>
          <p:spPr bwMode="auto">
            <a:xfrm flipH="1">
              <a:off x="2466" y="3234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39371" name="Line 1099"/>
            <p:cNvSpPr>
              <a:spLocks noChangeShapeType="1"/>
            </p:cNvSpPr>
            <p:nvPr/>
          </p:nvSpPr>
          <p:spPr bwMode="auto">
            <a:xfrm flipH="1">
              <a:off x="2466" y="3537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913" y="190500"/>
            <a:ext cx="4724400" cy="914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CA" sz="3600">
                <a:solidFill>
                  <a:schemeClr val="bg2"/>
                </a:solidFill>
              </a:rPr>
              <a:t>Conclusion</a:t>
            </a:r>
            <a:endParaRPr lang="fr-CA" sz="3200">
              <a:solidFill>
                <a:schemeClr val="bg2"/>
              </a:solidFill>
            </a:endParaRP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14463"/>
            <a:ext cx="6284913" cy="167005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0" lang="fr-CA"/>
              <a:t>La lumière transmise par un liquide présente des caractéristiques qui peuvent à l’occasion permettre de mesurer certaines propriétés : c’est le cas de la turbidimétrie.</a:t>
            </a:r>
          </a:p>
        </p:txBody>
      </p:sp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1236663" y="3209925"/>
            <a:ext cx="7327900" cy="134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dirty="0">
                <a:solidFill>
                  <a:schemeClr val="bg2"/>
                </a:solidFill>
              </a:rPr>
              <a:t>L’indice de réfraction, bien </a:t>
            </a:r>
            <a:r>
              <a:rPr kumimoji="0" lang="fr-CA">
                <a:solidFill>
                  <a:schemeClr val="bg2"/>
                </a:solidFill>
              </a:rPr>
              <a:t>que </a:t>
            </a:r>
            <a:r>
              <a:rPr kumimoji="0" lang="fr-CA" smtClean="0">
                <a:solidFill>
                  <a:schemeClr val="bg2"/>
                </a:solidFill>
              </a:rPr>
              <a:t>mesuré </a:t>
            </a:r>
            <a:r>
              <a:rPr kumimoji="0" lang="fr-CA" dirty="0">
                <a:solidFill>
                  <a:schemeClr val="bg2"/>
                </a:solidFill>
              </a:rPr>
              <a:t>à l’aide de la diffraction de la lumière, est plus spécifiquement une propriété liée aux propriétés électriques des molécules.</a:t>
            </a:r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2486025" y="4797425"/>
            <a:ext cx="6205538" cy="1263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>
                <a:solidFill>
                  <a:schemeClr val="bg2"/>
                </a:solidFill>
              </a:rPr>
              <a:t>Enfin certaines molécules ont la particularité de faire « tourner » le plan de polarisation de la lumière.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72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72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7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7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725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725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72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72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725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725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72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72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7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7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7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7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uiExpand="1" build="p" animBg="1" autoUpdateAnimBg="0"/>
      <p:bldP spid="437253" grpId="0" uiExpand="1" build="p" animBg="1" autoUpdateAnimBg="0"/>
      <p:bldP spid="437254" grpId="0" uiExpand="1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539163" cy="1066800"/>
          </a:xfrm>
          <a:ln/>
        </p:spPr>
        <p:txBody>
          <a:bodyPr/>
          <a:lstStyle/>
          <a:p>
            <a:r>
              <a:rPr lang="fr-CA"/>
              <a:t>Indice de réfraction et longueur d’onde</a:t>
            </a:r>
            <a:endParaRPr lang="fr-FR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081838" cy="906463"/>
          </a:xfrm>
          <a:ln/>
        </p:spPr>
        <p:txBody>
          <a:bodyPr/>
          <a:lstStyle/>
          <a:p>
            <a:r>
              <a:rPr lang="fr-CA"/>
              <a:t>L’indice de réfraction dépend de la longueur d’onde de la lumière.</a:t>
            </a:r>
            <a:endParaRPr lang="fr-FR"/>
          </a:p>
        </p:txBody>
      </p:sp>
      <p:grpSp>
        <p:nvGrpSpPr>
          <p:cNvPr id="441427" name="Group 83"/>
          <p:cNvGrpSpPr>
            <a:grpSpLocks/>
          </p:cNvGrpSpPr>
          <p:nvPr/>
        </p:nvGrpSpPr>
        <p:grpSpPr bwMode="auto">
          <a:xfrm>
            <a:off x="738186" y="2951163"/>
            <a:ext cx="3802063" cy="2984500"/>
            <a:chOff x="344" y="2061"/>
            <a:chExt cx="2395" cy="1880"/>
          </a:xfrm>
        </p:grpSpPr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344" y="2061"/>
              <a:ext cx="2395" cy="1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1350" name="Line 6"/>
            <p:cNvSpPr>
              <a:spLocks noChangeShapeType="1"/>
            </p:cNvSpPr>
            <p:nvPr/>
          </p:nvSpPr>
          <p:spPr bwMode="auto">
            <a:xfrm>
              <a:off x="556" y="2961"/>
              <a:ext cx="200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51" name="Line 7"/>
            <p:cNvSpPr>
              <a:spLocks noChangeShapeType="1"/>
            </p:cNvSpPr>
            <p:nvPr/>
          </p:nvSpPr>
          <p:spPr bwMode="auto">
            <a:xfrm>
              <a:off x="1526" y="2142"/>
              <a:ext cx="0" cy="17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52" name="Line 8"/>
            <p:cNvSpPr>
              <a:spLocks noChangeShapeType="1"/>
            </p:cNvSpPr>
            <p:nvPr/>
          </p:nvSpPr>
          <p:spPr bwMode="auto">
            <a:xfrm flipH="1" flipV="1">
              <a:off x="707" y="2354"/>
              <a:ext cx="819" cy="607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53" name="Line 9"/>
            <p:cNvSpPr>
              <a:spLocks noChangeShapeType="1"/>
            </p:cNvSpPr>
            <p:nvPr/>
          </p:nvSpPr>
          <p:spPr bwMode="auto">
            <a:xfrm>
              <a:off x="1526" y="2961"/>
              <a:ext cx="394" cy="818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56" name="Arc 12"/>
            <p:cNvSpPr>
              <a:spLocks/>
            </p:cNvSpPr>
            <p:nvPr/>
          </p:nvSpPr>
          <p:spPr bwMode="auto">
            <a:xfrm flipH="1">
              <a:off x="1113" y="2445"/>
              <a:ext cx="414" cy="2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08"/>
                <a:gd name="T1" fmla="*/ 0 h 21600"/>
                <a:gd name="T2" fmla="*/ 21008 w 21008"/>
                <a:gd name="T3" fmla="*/ 16579 h 21600"/>
                <a:gd name="T4" fmla="*/ 0 w 2100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08" h="21600" fill="none" extrusionOk="0">
                  <a:moveTo>
                    <a:pt x="-1" y="0"/>
                  </a:moveTo>
                  <a:cubicBezTo>
                    <a:pt x="9995" y="0"/>
                    <a:pt x="18684" y="6857"/>
                    <a:pt x="21008" y="16578"/>
                  </a:cubicBezTo>
                </a:path>
                <a:path w="21008" h="21600" stroke="0" extrusionOk="0">
                  <a:moveTo>
                    <a:pt x="-1" y="0"/>
                  </a:moveTo>
                  <a:cubicBezTo>
                    <a:pt x="9995" y="0"/>
                    <a:pt x="18684" y="6857"/>
                    <a:pt x="21008" y="165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57" name="Arc 13"/>
            <p:cNvSpPr>
              <a:spLocks/>
            </p:cNvSpPr>
            <p:nvPr/>
          </p:nvSpPr>
          <p:spPr bwMode="auto">
            <a:xfrm flipV="1">
              <a:off x="1526" y="3294"/>
              <a:ext cx="258" cy="2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1480"/>
                <a:gd name="T1" fmla="*/ 0 h 21600"/>
                <a:gd name="T2" fmla="*/ 11480 w 11480"/>
                <a:gd name="T3" fmla="*/ 3303 h 21600"/>
                <a:gd name="T4" fmla="*/ 0 w 114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80" h="21600" fill="none" extrusionOk="0">
                  <a:moveTo>
                    <a:pt x="-1" y="0"/>
                  </a:moveTo>
                  <a:cubicBezTo>
                    <a:pt x="4061" y="0"/>
                    <a:pt x="8039" y="1144"/>
                    <a:pt x="11479" y="3303"/>
                  </a:cubicBezTo>
                </a:path>
                <a:path w="11480" h="21600" stroke="0" extrusionOk="0">
                  <a:moveTo>
                    <a:pt x="-1" y="0"/>
                  </a:moveTo>
                  <a:cubicBezTo>
                    <a:pt x="4061" y="0"/>
                    <a:pt x="8039" y="1144"/>
                    <a:pt x="11479" y="330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58" name="Text Box 14"/>
            <p:cNvSpPr txBox="1">
              <a:spLocks noChangeArrowheads="1"/>
            </p:cNvSpPr>
            <p:nvPr/>
          </p:nvSpPr>
          <p:spPr bwMode="auto">
            <a:xfrm>
              <a:off x="1193" y="2415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i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41359" name="Text Box 15"/>
            <p:cNvSpPr txBox="1">
              <a:spLocks noChangeArrowheads="1"/>
            </p:cNvSpPr>
            <p:nvPr/>
          </p:nvSpPr>
          <p:spPr bwMode="auto">
            <a:xfrm>
              <a:off x="1466" y="3294"/>
              <a:ext cx="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r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41360" name="Text Box 16"/>
            <p:cNvSpPr txBox="1">
              <a:spLocks noChangeArrowheads="1"/>
            </p:cNvSpPr>
            <p:nvPr/>
          </p:nvSpPr>
          <p:spPr bwMode="auto">
            <a:xfrm>
              <a:off x="1709" y="2384"/>
              <a:ext cx="9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Milieu </a:t>
              </a:r>
              <a:r>
                <a:rPr lang="fr-CA" i="1">
                  <a:solidFill>
                    <a:schemeClr val="bg2"/>
                  </a:solidFill>
                </a:rPr>
                <a:t>air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41361" name="Text Box 17"/>
            <p:cNvSpPr txBox="1">
              <a:spLocks noChangeArrowheads="1"/>
            </p:cNvSpPr>
            <p:nvPr/>
          </p:nvSpPr>
          <p:spPr bwMode="auto">
            <a:xfrm>
              <a:off x="502" y="3299"/>
              <a:ext cx="9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Milieu </a:t>
              </a:r>
              <a:r>
                <a:rPr lang="fr-CA" i="1">
                  <a:solidFill>
                    <a:schemeClr val="bg2"/>
                  </a:solidFill>
                </a:rPr>
                <a:t>M</a:t>
              </a:r>
              <a:endParaRPr lang="fr-FR" i="1">
                <a:solidFill>
                  <a:schemeClr val="bg2"/>
                </a:solidFill>
              </a:endParaRPr>
            </a:p>
          </p:txBody>
        </p:sp>
        <p:sp>
          <p:nvSpPr>
            <p:cNvPr id="441362" name="Line 18"/>
            <p:cNvSpPr>
              <a:spLocks noChangeShapeType="1"/>
            </p:cNvSpPr>
            <p:nvPr/>
          </p:nvSpPr>
          <p:spPr bwMode="auto">
            <a:xfrm>
              <a:off x="616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3" name="Line 19"/>
            <p:cNvSpPr>
              <a:spLocks noChangeShapeType="1"/>
            </p:cNvSpPr>
            <p:nvPr/>
          </p:nvSpPr>
          <p:spPr bwMode="auto">
            <a:xfrm>
              <a:off x="980" y="2991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4" name="Line 20"/>
            <p:cNvSpPr>
              <a:spLocks noChangeShapeType="1"/>
            </p:cNvSpPr>
            <p:nvPr/>
          </p:nvSpPr>
          <p:spPr bwMode="auto">
            <a:xfrm>
              <a:off x="798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5" name="Line 21"/>
            <p:cNvSpPr>
              <a:spLocks noChangeShapeType="1"/>
            </p:cNvSpPr>
            <p:nvPr/>
          </p:nvSpPr>
          <p:spPr bwMode="auto">
            <a:xfrm>
              <a:off x="1162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6" name="Line 22"/>
            <p:cNvSpPr>
              <a:spLocks noChangeShapeType="1"/>
            </p:cNvSpPr>
            <p:nvPr/>
          </p:nvSpPr>
          <p:spPr bwMode="auto">
            <a:xfrm>
              <a:off x="1314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7" name="Line 23"/>
            <p:cNvSpPr>
              <a:spLocks noChangeShapeType="1"/>
            </p:cNvSpPr>
            <p:nvPr/>
          </p:nvSpPr>
          <p:spPr bwMode="auto">
            <a:xfrm>
              <a:off x="1617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8" name="Line 24"/>
            <p:cNvSpPr>
              <a:spLocks noChangeShapeType="1"/>
            </p:cNvSpPr>
            <p:nvPr/>
          </p:nvSpPr>
          <p:spPr bwMode="auto">
            <a:xfrm>
              <a:off x="1799" y="299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69" name="Line 25"/>
            <p:cNvSpPr>
              <a:spLocks noChangeShapeType="1"/>
            </p:cNvSpPr>
            <p:nvPr/>
          </p:nvSpPr>
          <p:spPr bwMode="auto">
            <a:xfrm>
              <a:off x="2072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0" name="Line 26"/>
            <p:cNvSpPr>
              <a:spLocks noChangeShapeType="1"/>
            </p:cNvSpPr>
            <p:nvPr/>
          </p:nvSpPr>
          <p:spPr bwMode="auto">
            <a:xfrm>
              <a:off x="1920" y="2991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1" name="Line 27"/>
            <p:cNvSpPr>
              <a:spLocks noChangeShapeType="1"/>
            </p:cNvSpPr>
            <p:nvPr/>
          </p:nvSpPr>
          <p:spPr bwMode="auto">
            <a:xfrm>
              <a:off x="2223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2" name="Line 28"/>
            <p:cNvSpPr>
              <a:spLocks noChangeShapeType="1"/>
            </p:cNvSpPr>
            <p:nvPr/>
          </p:nvSpPr>
          <p:spPr bwMode="auto">
            <a:xfrm>
              <a:off x="2435" y="299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3" name="Line 29"/>
            <p:cNvSpPr>
              <a:spLocks noChangeShapeType="1"/>
            </p:cNvSpPr>
            <p:nvPr/>
          </p:nvSpPr>
          <p:spPr bwMode="auto">
            <a:xfrm flipH="1">
              <a:off x="525" y="305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4" name="Line 30"/>
            <p:cNvSpPr>
              <a:spLocks noChangeShapeType="1"/>
            </p:cNvSpPr>
            <p:nvPr/>
          </p:nvSpPr>
          <p:spPr bwMode="auto">
            <a:xfrm>
              <a:off x="798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5" name="Line 31"/>
            <p:cNvSpPr>
              <a:spLocks noChangeShapeType="1"/>
            </p:cNvSpPr>
            <p:nvPr/>
          </p:nvSpPr>
          <p:spPr bwMode="auto">
            <a:xfrm>
              <a:off x="1011" y="3082"/>
              <a:ext cx="9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6" name="Line 32"/>
            <p:cNvSpPr>
              <a:spLocks noChangeShapeType="1"/>
            </p:cNvSpPr>
            <p:nvPr/>
          </p:nvSpPr>
          <p:spPr bwMode="auto">
            <a:xfrm>
              <a:off x="1162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7" name="Line 33"/>
            <p:cNvSpPr>
              <a:spLocks noChangeShapeType="1"/>
            </p:cNvSpPr>
            <p:nvPr/>
          </p:nvSpPr>
          <p:spPr bwMode="auto">
            <a:xfrm>
              <a:off x="1405" y="3021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8" name="Line 34"/>
            <p:cNvSpPr>
              <a:spLocks noChangeShapeType="1"/>
            </p:cNvSpPr>
            <p:nvPr/>
          </p:nvSpPr>
          <p:spPr bwMode="auto">
            <a:xfrm>
              <a:off x="1647" y="305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79" name="Line 35"/>
            <p:cNvSpPr>
              <a:spLocks noChangeShapeType="1"/>
            </p:cNvSpPr>
            <p:nvPr/>
          </p:nvSpPr>
          <p:spPr bwMode="auto">
            <a:xfrm>
              <a:off x="1920" y="302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0" name="Line 36"/>
            <p:cNvSpPr>
              <a:spLocks noChangeShapeType="1"/>
            </p:cNvSpPr>
            <p:nvPr/>
          </p:nvSpPr>
          <p:spPr bwMode="auto">
            <a:xfrm>
              <a:off x="1859" y="308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1" name="Line 37"/>
            <p:cNvSpPr>
              <a:spLocks noChangeShapeType="1"/>
            </p:cNvSpPr>
            <p:nvPr/>
          </p:nvSpPr>
          <p:spPr bwMode="auto">
            <a:xfrm>
              <a:off x="2163" y="3052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2" name="Line 38"/>
            <p:cNvSpPr>
              <a:spLocks noChangeShapeType="1"/>
            </p:cNvSpPr>
            <p:nvPr/>
          </p:nvSpPr>
          <p:spPr bwMode="auto">
            <a:xfrm>
              <a:off x="2344" y="3021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3" name="Line 39"/>
            <p:cNvSpPr>
              <a:spLocks noChangeShapeType="1"/>
            </p:cNvSpPr>
            <p:nvPr/>
          </p:nvSpPr>
          <p:spPr bwMode="auto">
            <a:xfrm flipH="1">
              <a:off x="2496" y="3052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4" name="Line 40"/>
            <p:cNvSpPr>
              <a:spLocks noChangeShapeType="1"/>
            </p:cNvSpPr>
            <p:nvPr/>
          </p:nvSpPr>
          <p:spPr bwMode="auto">
            <a:xfrm>
              <a:off x="647" y="3173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5" name="Line 41"/>
            <p:cNvSpPr>
              <a:spLocks noChangeShapeType="1"/>
            </p:cNvSpPr>
            <p:nvPr/>
          </p:nvSpPr>
          <p:spPr bwMode="auto">
            <a:xfrm>
              <a:off x="950" y="320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6" name="Line 42"/>
            <p:cNvSpPr>
              <a:spLocks noChangeShapeType="1"/>
            </p:cNvSpPr>
            <p:nvPr/>
          </p:nvSpPr>
          <p:spPr bwMode="auto">
            <a:xfrm>
              <a:off x="1192" y="3173"/>
              <a:ext cx="3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7" name="Line 43"/>
            <p:cNvSpPr>
              <a:spLocks noChangeShapeType="1"/>
            </p:cNvSpPr>
            <p:nvPr/>
          </p:nvSpPr>
          <p:spPr bwMode="auto">
            <a:xfrm>
              <a:off x="1344" y="3112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8" name="Line 44"/>
            <p:cNvSpPr>
              <a:spLocks noChangeShapeType="1"/>
            </p:cNvSpPr>
            <p:nvPr/>
          </p:nvSpPr>
          <p:spPr bwMode="auto">
            <a:xfrm>
              <a:off x="1435" y="3203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89" name="Line 45"/>
            <p:cNvSpPr>
              <a:spLocks noChangeShapeType="1"/>
            </p:cNvSpPr>
            <p:nvPr/>
          </p:nvSpPr>
          <p:spPr bwMode="auto">
            <a:xfrm>
              <a:off x="1556" y="314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0" name="Line 46"/>
            <p:cNvSpPr>
              <a:spLocks noChangeShapeType="1"/>
            </p:cNvSpPr>
            <p:nvPr/>
          </p:nvSpPr>
          <p:spPr bwMode="auto">
            <a:xfrm>
              <a:off x="1829" y="3173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1" name="Line 47"/>
            <p:cNvSpPr>
              <a:spLocks noChangeShapeType="1"/>
            </p:cNvSpPr>
            <p:nvPr/>
          </p:nvSpPr>
          <p:spPr bwMode="auto">
            <a:xfrm>
              <a:off x="2041" y="3112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2" name="Line 48"/>
            <p:cNvSpPr>
              <a:spLocks noChangeShapeType="1"/>
            </p:cNvSpPr>
            <p:nvPr/>
          </p:nvSpPr>
          <p:spPr bwMode="auto">
            <a:xfrm>
              <a:off x="2223" y="3203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3" name="Line 49"/>
            <p:cNvSpPr>
              <a:spLocks noChangeShapeType="1"/>
            </p:cNvSpPr>
            <p:nvPr/>
          </p:nvSpPr>
          <p:spPr bwMode="auto">
            <a:xfrm>
              <a:off x="2375" y="3112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4" name="Line 50"/>
            <p:cNvSpPr>
              <a:spLocks noChangeShapeType="1"/>
            </p:cNvSpPr>
            <p:nvPr/>
          </p:nvSpPr>
          <p:spPr bwMode="auto">
            <a:xfrm>
              <a:off x="2041" y="329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5" name="Line 51"/>
            <p:cNvSpPr>
              <a:spLocks noChangeShapeType="1"/>
            </p:cNvSpPr>
            <p:nvPr/>
          </p:nvSpPr>
          <p:spPr bwMode="auto">
            <a:xfrm>
              <a:off x="829" y="3143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6" name="Line 52"/>
            <p:cNvSpPr>
              <a:spLocks noChangeShapeType="1"/>
            </p:cNvSpPr>
            <p:nvPr/>
          </p:nvSpPr>
          <p:spPr bwMode="auto">
            <a:xfrm>
              <a:off x="616" y="332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7" name="Line 53"/>
            <p:cNvSpPr>
              <a:spLocks noChangeShapeType="1"/>
            </p:cNvSpPr>
            <p:nvPr/>
          </p:nvSpPr>
          <p:spPr bwMode="auto">
            <a:xfrm>
              <a:off x="1011" y="3385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8" name="Line 54"/>
            <p:cNvSpPr>
              <a:spLocks noChangeShapeType="1"/>
            </p:cNvSpPr>
            <p:nvPr/>
          </p:nvSpPr>
          <p:spPr bwMode="auto">
            <a:xfrm>
              <a:off x="920" y="3264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399" name="Line 55"/>
            <p:cNvSpPr>
              <a:spLocks noChangeShapeType="1"/>
            </p:cNvSpPr>
            <p:nvPr/>
          </p:nvSpPr>
          <p:spPr bwMode="auto">
            <a:xfrm>
              <a:off x="1162" y="332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0" name="Line 56"/>
            <p:cNvSpPr>
              <a:spLocks noChangeShapeType="1"/>
            </p:cNvSpPr>
            <p:nvPr/>
          </p:nvSpPr>
          <p:spPr bwMode="auto">
            <a:xfrm>
              <a:off x="1435" y="3416"/>
              <a:ext cx="12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1" name="Line 57"/>
            <p:cNvSpPr>
              <a:spLocks noChangeShapeType="1"/>
            </p:cNvSpPr>
            <p:nvPr/>
          </p:nvSpPr>
          <p:spPr bwMode="auto">
            <a:xfrm>
              <a:off x="1738" y="329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2" name="Line 58"/>
            <p:cNvSpPr>
              <a:spLocks noChangeShapeType="1"/>
            </p:cNvSpPr>
            <p:nvPr/>
          </p:nvSpPr>
          <p:spPr bwMode="auto">
            <a:xfrm>
              <a:off x="1981" y="3446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3" name="Line 59"/>
            <p:cNvSpPr>
              <a:spLocks noChangeShapeType="1"/>
            </p:cNvSpPr>
            <p:nvPr/>
          </p:nvSpPr>
          <p:spPr bwMode="auto">
            <a:xfrm>
              <a:off x="2344" y="3385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4" name="Line 60"/>
            <p:cNvSpPr>
              <a:spLocks noChangeShapeType="1"/>
            </p:cNvSpPr>
            <p:nvPr/>
          </p:nvSpPr>
          <p:spPr bwMode="auto">
            <a:xfrm>
              <a:off x="707" y="3658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5" name="Line 61"/>
            <p:cNvSpPr>
              <a:spLocks noChangeShapeType="1"/>
            </p:cNvSpPr>
            <p:nvPr/>
          </p:nvSpPr>
          <p:spPr bwMode="auto">
            <a:xfrm>
              <a:off x="1011" y="3597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6" name="Line 62"/>
            <p:cNvSpPr>
              <a:spLocks noChangeShapeType="1"/>
            </p:cNvSpPr>
            <p:nvPr/>
          </p:nvSpPr>
          <p:spPr bwMode="auto">
            <a:xfrm>
              <a:off x="1253" y="3719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7" name="Line 63"/>
            <p:cNvSpPr>
              <a:spLocks noChangeShapeType="1"/>
            </p:cNvSpPr>
            <p:nvPr/>
          </p:nvSpPr>
          <p:spPr bwMode="auto">
            <a:xfrm flipH="1">
              <a:off x="1496" y="3325"/>
              <a:ext cx="6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8" name="Line 64"/>
            <p:cNvSpPr>
              <a:spLocks noChangeShapeType="1"/>
            </p:cNvSpPr>
            <p:nvPr/>
          </p:nvSpPr>
          <p:spPr bwMode="auto">
            <a:xfrm>
              <a:off x="980" y="381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09" name="Line 65"/>
            <p:cNvSpPr>
              <a:spLocks noChangeShapeType="1"/>
            </p:cNvSpPr>
            <p:nvPr/>
          </p:nvSpPr>
          <p:spPr bwMode="auto">
            <a:xfrm>
              <a:off x="677" y="3901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0" name="Line 66"/>
            <p:cNvSpPr>
              <a:spLocks noChangeShapeType="1"/>
            </p:cNvSpPr>
            <p:nvPr/>
          </p:nvSpPr>
          <p:spPr bwMode="auto">
            <a:xfrm>
              <a:off x="1435" y="387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1" name="Line 67"/>
            <p:cNvSpPr>
              <a:spLocks noChangeShapeType="1"/>
            </p:cNvSpPr>
            <p:nvPr/>
          </p:nvSpPr>
          <p:spPr bwMode="auto">
            <a:xfrm>
              <a:off x="1647" y="3628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2" name="Line 68"/>
            <p:cNvSpPr>
              <a:spLocks noChangeShapeType="1"/>
            </p:cNvSpPr>
            <p:nvPr/>
          </p:nvSpPr>
          <p:spPr bwMode="auto">
            <a:xfrm flipH="1">
              <a:off x="1738" y="381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3" name="Line 69"/>
            <p:cNvSpPr>
              <a:spLocks noChangeShapeType="1"/>
            </p:cNvSpPr>
            <p:nvPr/>
          </p:nvSpPr>
          <p:spPr bwMode="auto">
            <a:xfrm>
              <a:off x="2223" y="3628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4" name="Line 70"/>
            <p:cNvSpPr>
              <a:spLocks noChangeShapeType="1"/>
            </p:cNvSpPr>
            <p:nvPr/>
          </p:nvSpPr>
          <p:spPr bwMode="auto">
            <a:xfrm>
              <a:off x="2041" y="3779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5" name="Line 71"/>
            <p:cNvSpPr>
              <a:spLocks noChangeShapeType="1"/>
            </p:cNvSpPr>
            <p:nvPr/>
          </p:nvSpPr>
          <p:spPr bwMode="auto">
            <a:xfrm flipH="1">
              <a:off x="2405" y="3870"/>
              <a:ext cx="9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6" name="Line 72"/>
            <p:cNvSpPr>
              <a:spLocks noChangeShapeType="1"/>
            </p:cNvSpPr>
            <p:nvPr/>
          </p:nvSpPr>
          <p:spPr bwMode="auto">
            <a:xfrm>
              <a:off x="1344" y="3264"/>
              <a:ext cx="6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7" name="Line 73"/>
            <p:cNvSpPr>
              <a:spLocks noChangeShapeType="1"/>
            </p:cNvSpPr>
            <p:nvPr/>
          </p:nvSpPr>
          <p:spPr bwMode="auto">
            <a:xfrm flipH="1">
              <a:off x="2466" y="3234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18" name="Line 74"/>
            <p:cNvSpPr>
              <a:spLocks noChangeShapeType="1"/>
            </p:cNvSpPr>
            <p:nvPr/>
          </p:nvSpPr>
          <p:spPr bwMode="auto">
            <a:xfrm flipH="1">
              <a:off x="2466" y="3537"/>
              <a:ext cx="3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20" name="Line 76"/>
            <p:cNvSpPr>
              <a:spLocks noChangeShapeType="1"/>
            </p:cNvSpPr>
            <p:nvPr/>
          </p:nvSpPr>
          <p:spPr bwMode="auto">
            <a:xfrm>
              <a:off x="1526" y="2961"/>
              <a:ext cx="576" cy="66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21" name="Line 77"/>
            <p:cNvSpPr>
              <a:spLocks noChangeShapeType="1"/>
            </p:cNvSpPr>
            <p:nvPr/>
          </p:nvSpPr>
          <p:spPr bwMode="auto">
            <a:xfrm>
              <a:off x="1526" y="2971"/>
              <a:ext cx="485" cy="75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23" name="Line 79"/>
            <p:cNvSpPr>
              <a:spLocks noChangeShapeType="1"/>
            </p:cNvSpPr>
            <p:nvPr/>
          </p:nvSpPr>
          <p:spPr bwMode="auto">
            <a:xfrm>
              <a:off x="1526" y="2971"/>
              <a:ext cx="546" cy="69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24" name="Line 80"/>
            <p:cNvSpPr>
              <a:spLocks noChangeShapeType="1"/>
            </p:cNvSpPr>
            <p:nvPr/>
          </p:nvSpPr>
          <p:spPr bwMode="auto">
            <a:xfrm>
              <a:off x="1526" y="2971"/>
              <a:ext cx="515" cy="72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25" name="Line 81"/>
            <p:cNvSpPr>
              <a:spLocks noChangeShapeType="1"/>
            </p:cNvSpPr>
            <p:nvPr/>
          </p:nvSpPr>
          <p:spPr bwMode="auto">
            <a:xfrm>
              <a:off x="1526" y="2971"/>
              <a:ext cx="455" cy="788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41426" name="Arc 82"/>
            <p:cNvSpPr>
              <a:spLocks/>
            </p:cNvSpPr>
            <p:nvPr/>
          </p:nvSpPr>
          <p:spPr bwMode="auto">
            <a:xfrm flipV="1">
              <a:off x="1526" y="3365"/>
              <a:ext cx="542" cy="3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347"/>
                <a:gd name="T1" fmla="*/ 0 h 21600"/>
                <a:gd name="T2" fmla="*/ 18347 w 18347"/>
                <a:gd name="T3" fmla="*/ 10201 h 21600"/>
                <a:gd name="T4" fmla="*/ 0 w 1834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347" h="21600" fill="none" extrusionOk="0">
                  <a:moveTo>
                    <a:pt x="-1" y="0"/>
                  </a:moveTo>
                  <a:cubicBezTo>
                    <a:pt x="7467" y="0"/>
                    <a:pt x="14406" y="3857"/>
                    <a:pt x="18347" y="10200"/>
                  </a:cubicBezTo>
                </a:path>
                <a:path w="18347" h="21600" stroke="0" extrusionOk="0">
                  <a:moveTo>
                    <a:pt x="-1" y="0"/>
                  </a:moveTo>
                  <a:cubicBezTo>
                    <a:pt x="7467" y="0"/>
                    <a:pt x="14406" y="3857"/>
                    <a:pt x="18347" y="10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41428" name="Text Box 84"/>
          <p:cNvSpPr txBox="1">
            <a:spLocks noChangeArrowheads="1"/>
          </p:cNvSpPr>
          <p:nvPr/>
        </p:nvSpPr>
        <p:spPr bwMode="auto">
          <a:xfrm>
            <a:off x="4587875" y="2743200"/>
            <a:ext cx="4140200" cy="2109788"/>
          </a:xfrm>
          <a:prstGeom prst="rect">
            <a:avLst/>
          </a:prstGeom>
          <a:solidFill>
            <a:srgbClr val="99FFCC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873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78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L’indice de réfraction diminue avec l’augmentation de la longueur d’onde.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CA">
                <a:solidFill>
                  <a:schemeClr val="bg2"/>
                </a:solidFill>
              </a:rPr>
              <a:t>D’où la notation </a:t>
            </a:r>
            <a:r>
              <a:rPr lang="fr-CA" i="1">
                <a:solidFill>
                  <a:schemeClr val="bg2"/>
                </a:solidFill>
              </a:rPr>
              <a:t>n</a:t>
            </a:r>
            <a:r>
              <a:rPr lang="fr-CA" baseline="-25000">
                <a:solidFill>
                  <a:schemeClr val="bg2"/>
                </a:solidFill>
                <a:latin typeface="Symbol" pitchFamily="18" charset="2"/>
              </a:rPr>
              <a:t>l </a:t>
            </a:r>
            <a:r>
              <a:rPr lang="fr-CA" i="1" baseline="-25000">
                <a:solidFill>
                  <a:schemeClr val="bg2"/>
                </a:solidFill>
              </a:rPr>
              <a:t> </a:t>
            </a:r>
            <a:r>
              <a:rPr lang="fr-CA">
                <a:solidFill>
                  <a:schemeClr val="bg2"/>
                </a:solidFill>
              </a:rPr>
              <a:t>où </a:t>
            </a:r>
            <a:r>
              <a:rPr lang="fr-CA" i="1">
                <a:solidFill>
                  <a:schemeClr val="bg2"/>
                </a:solidFill>
                <a:latin typeface="Symbol" pitchFamily="18" charset="2"/>
              </a:rPr>
              <a:t>l</a:t>
            </a:r>
            <a:r>
              <a:rPr lang="fr-CA">
                <a:solidFill>
                  <a:schemeClr val="bg2"/>
                </a:solidFill>
                <a:latin typeface="Symbol" pitchFamily="18" charset="2"/>
              </a:rPr>
              <a:t> </a:t>
            </a:r>
            <a:r>
              <a:rPr lang="fr-CA">
                <a:solidFill>
                  <a:schemeClr val="bg2"/>
                </a:solidFill>
              </a:rPr>
              <a:t>est la longueur d’onde.</a:t>
            </a:r>
            <a:endParaRPr lang="fr-FR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 advAuto="0"/>
      <p:bldP spid="44142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28600"/>
            <a:ext cx="8393112" cy="1066800"/>
          </a:xfrm>
          <a:ln/>
        </p:spPr>
        <p:txBody>
          <a:bodyPr/>
          <a:lstStyle/>
          <a:p>
            <a:r>
              <a:rPr lang="fr-CA"/>
              <a:t>Indice de réfraction et température</a:t>
            </a:r>
            <a:endParaRPr lang="fr-FR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12925"/>
            <a:ext cx="7081838" cy="1484313"/>
          </a:xfrm>
          <a:ln/>
        </p:spPr>
        <p:txBody>
          <a:bodyPr/>
          <a:lstStyle/>
          <a:p>
            <a:r>
              <a:rPr lang="fr-CA"/>
              <a:t>L’indice de réfraction d’un milieu dépend de la température de ce milieu.</a:t>
            </a:r>
          </a:p>
          <a:p>
            <a:r>
              <a:rPr lang="fr-CA"/>
              <a:t>En général la valeur de </a:t>
            </a:r>
            <a:r>
              <a:rPr lang="fr-CA" i="1"/>
              <a:t>n</a:t>
            </a:r>
            <a:r>
              <a:rPr lang="fr-CA" i="1" baseline="-25000"/>
              <a:t>D</a:t>
            </a:r>
            <a:r>
              <a:rPr lang="fr-CA"/>
              <a:t>* décroît lorsque T croît.</a:t>
            </a:r>
            <a:endParaRPr lang="fr-FR"/>
          </a:p>
        </p:txBody>
      </p:sp>
      <p:graphicFrame>
        <p:nvGraphicFramePr>
          <p:cNvPr id="440418" name="Group 98"/>
          <p:cNvGraphicFramePr>
            <a:graphicFrameLocks noGrp="1"/>
          </p:cNvGraphicFramePr>
          <p:nvPr/>
        </p:nvGraphicFramePr>
        <p:xfrm>
          <a:off x="1044575" y="3609975"/>
          <a:ext cx="7105650" cy="1635126"/>
        </p:xfrm>
        <a:graphic>
          <a:graphicData uri="http://schemas.openxmlformats.org/drawingml/2006/table">
            <a:tbl>
              <a:tblPr/>
              <a:tblGrid>
                <a:gridCol w="1776413"/>
                <a:gridCol w="1776412"/>
                <a:gridCol w="1776413"/>
                <a:gridCol w="1776412"/>
              </a:tblGrid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 (°C)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Eau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1,333 48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1,31783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CS</a:t>
                      </a:r>
                      <a:r>
                        <a:rPr kumimoji="1" lang="fr-CA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fr-FR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1,629 35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1,605 82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40419" name="Text Box 99"/>
          <p:cNvSpPr txBox="1">
            <a:spLocks noChangeArrowheads="1"/>
          </p:cNvSpPr>
          <p:nvPr/>
        </p:nvSpPr>
        <p:spPr bwMode="auto">
          <a:xfrm>
            <a:off x="2468563" y="5678487"/>
            <a:ext cx="6062662" cy="466725"/>
          </a:xfrm>
          <a:prstGeom prst="rect">
            <a:avLst/>
          </a:prstGeom>
          <a:solidFill>
            <a:srgbClr val="99FFCC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>
                <a:solidFill>
                  <a:schemeClr val="bg2"/>
                </a:solidFill>
              </a:rPr>
              <a:t>* : raies D du sodium situées vers 589,3 nm.</a:t>
            </a:r>
            <a:endParaRPr lang="fr-F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 autoUpdateAnimBg="0"/>
      <p:bldP spid="4404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réfraction</a:t>
            </a:r>
            <a:endParaRPr lang="fr-FR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1668463"/>
            <a:ext cx="7081837" cy="1531937"/>
          </a:xfrm>
          <a:ln/>
        </p:spPr>
        <p:txBody>
          <a:bodyPr/>
          <a:lstStyle/>
          <a:p>
            <a:r>
              <a:rPr lang="fr-FR">
                <a:cs typeface="Times New Roman" pitchFamily="18" charset="0"/>
              </a:rPr>
              <a:t>La valeur de </a:t>
            </a:r>
            <a:r>
              <a:rPr lang="fr-FR" i="1">
                <a:cs typeface="Times New Roman" pitchFamily="18" charset="0"/>
              </a:rPr>
              <a:t>n</a:t>
            </a:r>
            <a:r>
              <a:rPr lang="fr-FR">
                <a:cs typeface="Times New Roman" pitchFamily="18" charset="0"/>
              </a:rPr>
              <a:t> dépend de plusieurs facteurs</a:t>
            </a:r>
            <a:r>
              <a:rPr lang="fr-CA">
                <a:cs typeface="Times New Roman" pitchFamily="18" charset="0"/>
              </a:rPr>
              <a:t> : </a:t>
            </a:r>
          </a:p>
          <a:p>
            <a:pPr lvl="1" algn="ctr"/>
            <a:r>
              <a:rPr lang="fr-FR" i="1">
                <a:latin typeface="Times" pitchFamily="18" charset="0"/>
                <a:cs typeface="Times New Roman" pitchFamily="18" charset="0"/>
              </a:rPr>
              <a:t>n </a:t>
            </a:r>
            <a:r>
              <a:rPr lang="fr-FR">
                <a:latin typeface="Times" pitchFamily="18" charset="0"/>
                <a:cs typeface="Times New Roman" pitchFamily="18" charset="0"/>
              </a:rPr>
              <a:t> =  </a:t>
            </a:r>
            <a:r>
              <a:rPr lang="fr-FR" i="1">
                <a:latin typeface="Times" pitchFamily="18" charset="0"/>
                <a:cs typeface="Times New Roman" pitchFamily="18" charset="0"/>
              </a:rPr>
              <a:t>f</a:t>
            </a:r>
            <a:r>
              <a:rPr lang="fr-FR">
                <a:latin typeface="Times" pitchFamily="18" charset="0"/>
                <a:cs typeface="Times New Roman" pitchFamily="18" charset="0"/>
              </a:rPr>
              <a:t>(T, </a:t>
            </a:r>
            <a:r>
              <a:rPr lang="fr-FR" i="1">
                <a:latin typeface="Symbol" pitchFamily="18" charset="2"/>
                <a:cs typeface="Times New Roman" pitchFamily="18" charset="0"/>
              </a:rPr>
              <a:t>l</a:t>
            </a:r>
            <a:r>
              <a:rPr lang="fr-FR">
                <a:latin typeface="Times" pitchFamily="18" charset="0"/>
                <a:cs typeface="Times New Roman" pitchFamily="18" charset="0"/>
              </a:rPr>
              <a:t>, [C</a:t>
            </a:r>
            <a:r>
              <a:rPr lang="fr-FR" baseline="-30000">
                <a:latin typeface="Times" pitchFamily="18" charset="0"/>
                <a:cs typeface="Times New Roman" pitchFamily="18" charset="0"/>
              </a:rPr>
              <a:t>M</a:t>
            </a:r>
            <a:r>
              <a:rPr lang="fr-FR">
                <a:latin typeface="Times" pitchFamily="18" charset="0"/>
                <a:cs typeface="Times New Roman" pitchFamily="18" charset="0"/>
              </a:rPr>
              <a:t>], P, …)</a:t>
            </a:r>
            <a:r>
              <a:rPr lang="fr-FR">
                <a:cs typeface="Times New Roman" pitchFamily="18" charset="0"/>
              </a:rPr>
              <a:t> </a:t>
            </a:r>
            <a:endParaRPr lang="fr-CA">
              <a:cs typeface="Times New Roman" pitchFamily="18" charset="0"/>
            </a:endParaRPr>
          </a:p>
          <a:p>
            <a:r>
              <a:rPr lang="fr-FR">
                <a:cs typeface="Times New Roman" pitchFamily="18" charset="0"/>
              </a:rPr>
              <a:t>Définissons la réfraction spécifique </a:t>
            </a:r>
            <a:r>
              <a:rPr lang="fr-FR" b="1" i="1">
                <a:cs typeface="Times New Roman" pitchFamily="18" charset="0"/>
              </a:rPr>
              <a:t>R </a:t>
            </a:r>
            <a:r>
              <a:rPr lang="fr-FR">
                <a:cs typeface="Times New Roman" pitchFamily="18" charset="0"/>
              </a:rPr>
              <a:t> </a:t>
            </a:r>
            <a:r>
              <a:rPr lang="fr-CA">
                <a:cs typeface="Times New Roman" pitchFamily="18" charset="0"/>
              </a:rPr>
              <a:t>:</a:t>
            </a:r>
            <a:endParaRPr lang="fr-FR">
              <a:cs typeface="Times New Roman" pitchFamily="18" charset="0"/>
            </a:endParaRPr>
          </a:p>
        </p:txBody>
      </p:sp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2517775" y="3646488"/>
          <a:ext cx="4100513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78" name="Document" r:id="rId4" imgW="4113276" imgH="1248156" progId="Word.Document.8">
                  <p:embed/>
                </p:oleObj>
              </mc:Choice>
              <mc:Fallback>
                <p:oleObj name="Document" r:id="rId4" imgW="4113276" imgH="1248156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646488"/>
                        <a:ext cx="4100513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1611313" y="5021262"/>
            <a:ext cx="7011987" cy="904875"/>
          </a:xfrm>
          <a:prstGeom prst="rect">
            <a:avLst/>
          </a:prstGeom>
          <a:solidFill>
            <a:srgbClr val="99FFCC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>
                <a:solidFill>
                  <a:schemeClr val="bg2"/>
                </a:solidFill>
                <a:cs typeface="Times New Roman" pitchFamily="18" charset="0"/>
              </a:rPr>
              <a:t>  </a:t>
            </a:r>
            <a:r>
              <a:rPr lang="fr-FR">
                <a:solidFill>
                  <a:schemeClr val="bg2"/>
                </a:solidFill>
                <a:cs typeface="Times New Roman" pitchFamily="18" charset="0"/>
              </a:rPr>
              <a:t>La valeur de </a:t>
            </a:r>
            <a:r>
              <a:rPr lang="fr-CA" i="1">
                <a:solidFill>
                  <a:schemeClr val="bg2"/>
                </a:solidFill>
                <a:cs typeface="Times New Roman" pitchFamily="18" charset="0"/>
              </a:rPr>
              <a:t>d</a:t>
            </a:r>
            <a:r>
              <a:rPr lang="fr-FR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fr-CA">
                <a:solidFill>
                  <a:schemeClr val="bg2"/>
                </a:solidFill>
                <a:cs typeface="Times New Roman" pitchFamily="18" charset="0"/>
              </a:rPr>
              <a:t>est la densité du milieu.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>
                <a:solidFill>
                  <a:schemeClr val="bg2"/>
                </a:solidFill>
                <a:cs typeface="Times New Roman" pitchFamily="18" charset="0"/>
              </a:rPr>
              <a:t>  </a:t>
            </a:r>
            <a:r>
              <a:rPr lang="fr-CA" b="1" i="1">
                <a:solidFill>
                  <a:schemeClr val="bg2"/>
                </a:solidFill>
                <a:cs typeface="Times New Roman" pitchFamily="18" charset="0"/>
              </a:rPr>
              <a:t>R</a:t>
            </a:r>
            <a:r>
              <a:rPr lang="fr-CA">
                <a:solidFill>
                  <a:schemeClr val="bg2"/>
                </a:solidFill>
                <a:cs typeface="Times New Roman" pitchFamily="18" charset="0"/>
              </a:rPr>
              <a:t> est indépendant de la température et de la pression.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23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2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2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autoUpdateAnimBg="0"/>
      <p:bldP spid="442374" grpId="0" uiExpand="1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A"/>
              <a:t>La réfraction molaire, </a:t>
            </a:r>
            <a:r>
              <a:rPr lang="fr-CA" i="1"/>
              <a:t>R</a:t>
            </a:r>
            <a:r>
              <a:rPr lang="fr-CA" i="1" baseline="-25000"/>
              <a:t>M</a:t>
            </a:r>
            <a:endParaRPr lang="fr-FR" i="1" baseline="-25000"/>
          </a:p>
        </p:txBody>
      </p:sp>
      <p:sp>
        <p:nvSpPr>
          <p:cNvPr id="443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3016250"/>
            <a:ext cx="7081838" cy="2838450"/>
          </a:xfrm>
          <a:ln/>
        </p:spPr>
        <p:txBody>
          <a:bodyPr/>
          <a:lstStyle/>
          <a:p>
            <a:r>
              <a:rPr lang="fr-CA" dirty="0"/>
              <a:t>Où M est la masse molaire de la molécule.</a:t>
            </a:r>
          </a:p>
          <a:p>
            <a:r>
              <a:rPr lang="fr-CA" i="1" dirty="0"/>
              <a:t>R</a:t>
            </a:r>
            <a:r>
              <a:rPr lang="fr-CA" i="1" baseline="-25000" dirty="0"/>
              <a:t>M</a:t>
            </a:r>
            <a:r>
              <a:rPr lang="fr-CA" dirty="0"/>
              <a:t> a la dimension du rapport M/</a:t>
            </a:r>
            <a:r>
              <a:rPr lang="fr-CA" i="1" dirty="0"/>
              <a:t>d</a:t>
            </a:r>
            <a:r>
              <a:rPr lang="fr-CA" dirty="0"/>
              <a:t>, soit dans le système d’unités commun des chimistes, des </a:t>
            </a:r>
            <a:r>
              <a:rPr lang="fr-CA" dirty="0" smtClean="0"/>
              <a:t>cm</a:t>
            </a:r>
            <a:r>
              <a:rPr lang="fr-CA" baseline="30000" dirty="0" smtClean="0"/>
              <a:t>3</a:t>
            </a:r>
            <a:r>
              <a:rPr lang="fr-CA" dirty="0" smtClean="0"/>
              <a:t>/mole ou </a:t>
            </a:r>
            <a:r>
              <a:rPr lang="fr-CA" dirty="0"/>
              <a:t>encore </a:t>
            </a:r>
            <a:r>
              <a:rPr lang="fr-CA" dirty="0" smtClean="0"/>
              <a:t>m</a:t>
            </a:r>
            <a:r>
              <a:rPr lang="fr-CA" baseline="30000" dirty="0" smtClean="0"/>
              <a:t>3</a:t>
            </a:r>
            <a:r>
              <a:rPr lang="fr-CA" dirty="0" smtClean="0"/>
              <a:t>/mole en SI.</a:t>
            </a:r>
            <a:endParaRPr lang="fr-CA" dirty="0"/>
          </a:p>
          <a:p>
            <a:r>
              <a:rPr lang="fr-CA" dirty="0"/>
              <a:t>Puisque M =</a:t>
            </a:r>
            <a:r>
              <a:rPr lang="fr-CA" i="1" dirty="0"/>
              <a:t> </a:t>
            </a:r>
            <a:r>
              <a:rPr lang="fr-CA" dirty="0">
                <a:latin typeface="Symbol" pitchFamily="18" charset="2"/>
              </a:rPr>
              <a:t>S</a:t>
            </a:r>
            <a:r>
              <a:rPr lang="fr-CA" dirty="0"/>
              <a:t> M</a:t>
            </a:r>
            <a:r>
              <a:rPr lang="fr-CA" baseline="-25000" dirty="0"/>
              <a:t>i</a:t>
            </a:r>
            <a:r>
              <a:rPr lang="fr-CA" dirty="0"/>
              <a:t>, </a:t>
            </a:r>
            <a:r>
              <a:rPr lang="fr-CA" i="1" dirty="0"/>
              <a:t>R</a:t>
            </a:r>
            <a:r>
              <a:rPr lang="fr-CA" i="1" baseline="-25000" dirty="0"/>
              <a:t>M</a:t>
            </a:r>
            <a:r>
              <a:rPr lang="fr-CA" dirty="0"/>
              <a:t> est une propriété additive des atomes (ou groupes d’atomes) constituant la molécule.</a:t>
            </a:r>
            <a:endParaRPr lang="fr-FR" dirty="0"/>
          </a:p>
        </p:txBody>
      </p:sp>
      <p:graphicFrame>
        <p:nvGraphicFramePr>
          <p:cNvPr id="443396" name="Object 1028"/>
          <p:cNvGraphicFramePr>
            <a:graphicFrameLocks noChangeAspect="1"/>
          </p:cNvGraphicFramePr>
          <p:nvPr/>
        </p:nvGraphicFramePr>
        <p:xfrm>
          <a:off x="2324100" y="1582738"/>
          <a:ext cx="557053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00" name="Document" r:id="rId4" imgW="5574792" imgH="1581912" progId="Word.Document.8">
                  <p:embed/>
                </p:oleObj>
              </mc:Choice>
              <mc:Fallback>
                <p:oleObj name="Document" r:id="rId4" imgW="5574792" imgH="1581912" progId="Word.Document.8">
                  <p:embed/>
                  <p:pic>
                    <p:nvPicPr>
                      <p:cNvPr id="0" name="Picture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1582738"/>
                        <a:ext cx="557053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3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uiExpand="1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01025" cy="1066800"/>
          </a:xfrm>
          <a:ln/>
        </p:spPr>
        <p:txBody>
          <a:bodyPr/>
          <a:lstStyle/>
          <a:p>
            <a:r>
              <a:rPr lang="fr-CA" i="1"/>
              <a:t>R</a:t>
            </a:r>
            <a:r>
              <a:rPr lang="fr-CA" i="1" baseline="-25000"/>
              <a:t>M</a:t>
            </a:r>
            <a:r>
              <a:rPr lang="fr-CA"/>
              <a:t> par atome ou groupe d’atomes</a:t>
            </a:r>
            <a:endParaRPr lang="fr-FR"/>
          </a:p>
        </p:txBody>
      </p:sp>
      <p:graphicFrame>
        <p:nvGraphicFramePr>
          <p:cNvPr id="444623" name="Group 207"/>
          <p:cNvGraphicFramePr>
            <a:graphicFrameLocks noGrp="1"/>
          </p:cNvGraphicFramePr>
          <p:nvPr>
            <p:ph type="tbl" idx="1"/>
          </p:nvPr>
        </p:nvGraphicFramePr>
        <p:xfrm>
          <a:off x="280988" y="1427163"/>
          <a:ext cx="8607425" cy="4592320"/>
        </p:xfrm>
        <a:graphic>
          <a:graphicData uri="http://schemas.openxmlformats.org/drawingml/2006/table">
            <a:tbl>
              <a:tblPr/>
              <a:tblGrid>
                <a:gridCol w="1377950"/>
                <a:gridCol w="1128712"/>
                <a:gridCol w="1077913"/>
                <a:gridCol w="1397000"/>
                <a:gridCol w="1346200"/>
                <a:gridCol w="1203325"/>
                <a:gridCol w="107632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Atome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Br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1" lang="fr-CA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1" lang="fr-FR" sz="2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1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,028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0,81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1,64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2,259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5,844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8,741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Groupe d’atomes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</a:t>
                      </a:r>
                      <a:r>
                        <a:rPr kumimoji="1" lang="fr-CA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fr-FR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</a:t>
                      </a:r>
                      <a:r>
                        <a:rPr kumimoji="1" lang="fr-CA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fr-FR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OH</a:t>
                      </a:r>
                      <a:b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(alcools)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 (acétone) 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COO (ester)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COOH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1" lang="fr-CA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1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4,65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5,65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2,55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4,60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6,20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7,23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Groupe d’atomes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C=C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</a:t>
                      </a: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NH</a:t>
                      </a:r>
                      <a:r>
                        <a:rPr kumimoji="1" lang="fr-CA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br>
                        <a:rPr kumimoji="1" lang="fr-CA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(amine)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NH</a:t>
                      </a:r>
                      <a:r>
                        <a:rPr kumimoji="1" lang="fr-CA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1" lang="fr-CA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(amine)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1" lang="fr-CA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1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5,20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6,757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7,159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4,44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3,61</a:t>
                      </a: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Sujet général (En ligne)">
  <a:themeElements>
    <a:clrScheme name="Sujet général (En ligne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Sujet général (En ligne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jet général (En ligne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jet général (En ligne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jet général (En ligne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98:Modèles:Présentations:Sujet général (En ligne)</Template>
  <TotalTime>3643</TotalTime>
  <Words>1919</Words>
  <Application>Microsoft Office PowerPoint</Application>
  <PresentationFormat>Affichage à l'écran (4:3)</PresentationFormat>
  <Paragraphs>406</Paragraphs>
  <Slides>40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40</vt:i4>
      </vt:variant>
    </vt:vector>
  </HeadingPairs>
  <TitlesOfParts>
    <vt:vector size="49" baseType="lpstr">
      <vt:lpstr>Arial</vt:lpstr>
      <vt:lpstr>Monotype Sorts</vt:lpstr>
      <vt:lpstr>MT Extra</vt:lpstr>
      <vt:lpstr>Symbol</vt:lpstr>
      <vt:lpstr>Times</vt:lpstr>
      <vt:lpstr>Times New Roman</vt:lpstr>
      <vt:lpstr>Sujet général (En ligne)</vt:lpstr>
      <vt:lpstr>Document</vt:lpstr>
      <vt:lpstr>Photo Editor Photo</vt:lpstr>
      <vt:lpstr>LA CHIMIE PHYSIQUE</vt:lpstr>
      <vt:lpstr>Préambule</vt:lpstr>
      <vt:lpstr>La réfractométrie</vt:lpstr>
      <vt:lpstr>La réfractométrie</vt:lpstr>
      <vt:lpstr>Indice de réfraction et longueur d’onde</vt:lpstr>
      <vt:lpstr>Indice de réfraction et température</vt:lpstr>
      <vt:lpstr>La réfraction</vt:lpstr>
      <vt:lpstr>La réfraction molaire, RM</vt:lpstr>
      <vt:lpstr>RM par atome ou groupe d’atomes</vt:lpstr>
      <vt:lpstr>L’absorptiométrie</vt:lpstr>
      <vt:lpstr>Les unités</vt:lpstr>
      <vt:lpstr>Lois fondamentales</vt:lpstr>
      <vt:lpstr>Lois fondamentales</vt:lpstr>
      <vt:lpstr>D’autres définitions</vt:lpstr>
      <vt:lpstr>Méthodes de mesures</vt:lpstr>
      <vt:lpstr>Colorimètre de type DUBOSCQ</vt:lpstr>
      <vt:lpstr>Spectrophotomètre infrarouge</vt:lpstr>
      <vt:lpstr>Transmission - diffraction</vt:lpstr>
      <vt:lpstr>Turbidimétrie - néphélométrie</vt:lpstr>
      <vt:lpstr>La fluorimétrie</vt:lpstr>
      <vt:lpstr>La polarisation diélectrique</vt:lpstr>
      <vt:lpstr>La polarisation induite</vt:lpstr>
      <vt:lpstr>Le moment dipolaire permanent</vt:lpstr>
      <vt:lpstr>Polarisation molaire totale et température</vt:lpstr>
      <vt:lpstr>Le DEBYE</vt:lpstr>
      <vt:lpstr>Moments dipolaires</vt:lpstr>
      <vt:lpstr>Mesure de la constante diélectrique  en champ alternatif</vt:lpstr>
      <vt:lpstr>Présentation PowerPoint</vt:lpstr>
      <vt:lpstr>Mesure de l’indice de réfraction</vt:lpstr>
      <vt:lpstr>La polarimétrie</vt:lpstr>
      <vt:lpstr>La polarimétrie</vt:lpstr>
      <vt:lpstr>La polarimétrie</vt:lpstr>
      <vt:lpstr>Formation et observation  de la lumière polarisée</vt:lpstr>
      <vt:lpstr>Effet d’un gaz lévogyre sur le plan  de polarisation </vt:lpstr>
      <vt:lpstr>Le pouvoir rotatoire dépend</vt:lpstr>
      <vt:lpstr>La polarimétrie</vt:lpstr>
      <vt:lpstr>Effet de l sur [a]</vt:lpstr>
      <vt:lpstr>Pouvoirs rotatoires spécifiques</vt:lpstr>
      <vt:lpstr>Conclusion</vt:lpstr>
      <vt:lpstr>Conclusion</vt:lpstr>
    </vt:vector>
  </TitlesOfParts>
  <Company>UQAC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d'ordre général</dc:title>
  <dc:creator>Guy Collin</dc:creator>
  <cp:lastModifiedBy>gcollin</cp:lastModifiedBy>
  <cp:revision>135</cp:revision>
  <dcterms:created xsi:type="dcterms:W3CDTF">1999-06-19T09:41:44Z</dcterms:created>
  <dcterms:modified xsi:type="dcterms:W3CDTF">2019-02-16T19:16:32Z</dcterms:modified>
</cp:coreProperties>
</file>